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97"/>
  </p:notesMasterIdLst>
  <p:handoutMasterIdLst>
    <p:handoutMasterId r:id="rId98"/>
  </p:handoutMasterIdLst>
  <p:sldIdLst>
    <p:sldId id="1355" r:id="rId2"/>
    <p:sldId id="1026" r:id="rId3"/>
    <p:sldId id="1277" r:id="rId4"/>
    <p:sldId id="1028" r:id="rId5"/>
    <p:sldId id="1457" r:id="rId6"/>
    <p:sldId id="1464" r:id="rId7"/>
    <p:sldId id="1342" r:id="rId8"/>
    <p:sldId id="1438" r:id="rId9"/>
    <p:sldId id="1439" r:id="rId10"/>
    <p:sldId id="1440" r:id="rId11"/>
    <p:sldId id="1441" r:id="rId12"/>
    <p:sldId id="1442" r:id="rId13"/>
    <p:sldId id="1034" r:id="rId14"/>
    <p:sldId id="1359" r:id="rId15"/>
    <p:sldId id="1426" r:id="rId16"/>
    <p:sldId id="1042" r:id="rId17"/>
    <p:sldId id="1458" r:id="rId18"/>
    <p:sldId id="1447" r:id="rId19"/>
    <p:sldId id="1448" r:id="rId20"/>
    <p:sldId id="1451" r:id="rId21"/>
    <p:sldId id="1449" r:id="rId22"/>
    <p:sldId id="1450" r:id="rId23"/>
    <p:sldId id="1045" r:id="rId24"/>
    <p:sldId id="1421" r:id="rId25"/>
    <p:sldId id="1360" r:id="rId26"/>
    <p:sldId id="1361" r:id="rId27"/>
    <p:sldId id="1374" r:id="rId28"/>
    <p:sldId id="1052" r:id="rId29"/>
    <p:sldId id="1279" r:id="rId30"/>
    <p:sldId id="1281" r:id="rId31"/>
    <p:sldId id="1280" r:id="rId32"/>
    <p:sldId id="1362" r:id="rId33"/>
    <p:sldId id="1431" r:id="rId34"/>
    <p:sldId id="1467" r:id="rId35"/>
    <p:sldId id="1465" r:id="rId36"/>
    <p:sldId id="1466" r:id="rId37"/>
    <p:sldId id="1435" r:id="rId38"/>
    <p:sldId id="1282" r:id="rId39"/>
    <p:sldId id="1432" r:id="rId40"/>
    <p:sldId id="1433" r:id="rId41"/>
    <p:sldId id="1434" r:id="rId42"/>
    <p:sldId id="1412" r:id="rId43"/>
    <p:sldId id="1063" r:id="rId44"/>
    <p:sldId id="1459" r:id="rId45"/>
    <p:sldId id="1398" r:id="rId46"/>
    <p:sldId id="1420" r:id="rId47"/>
    <p:sldId id="1066" r:id="rId48"/>
    <p:sldId id="1067" r:id="rId49"/>
    <p:sldId id="1070" r:id="rId50"/>
    <p:sldId id="1406" r:id="rId51"/>
    <p:sldId id="1349" r:id="rId52"/>
    <p:sldId id="1452" r:id="rId53"/>
    <p:sldId id="1348" r:id="rId54"/>
    <p:sldId id="1071" r:id="rId55"/>
    <p:sldId id="1460" r:id="rId56"/>
    <p:sldId id="1079" r:id="rId57"/>
    <p:sldId id="1080" r:id="rId58"/>
    <p:sldId id="1445" r:id="rId59"/>
    <p:sldId id="1216" r:id="rId60"/>
    <p:sldId id="1407" r:id="rId61"/>
    <p:sldId id="1087" r:id="rId62"/>
    <p:sldId id="1462" r:id="rId63"/>
    <p:sldId id="1091" r:id="rId64"/>
    <p:sldId id="1463" r:id="rId65"/>
    <p:sldId id="1227" r:id="rId66"/>
    <p:sldId id="1367" r:id="rId67"/>
    <p:sldId id="1218" r:id="rId68"/>
    <p:sldId id="1096" r:id="rId69"/>
    <p:sldId id="1446" r:id="rId70"/>
    <p:sldId id="1369" r:id="rId71"/>
    <p:sldId id="1368" r:id="rId72"/>
    <p:sldId id="1396" r:id="rId73"/>
    <p:sldId id="1371" r:id="rId74"/>
    <p:sldId id="1395" r:id="rId75"/>
    <p:sldId id="1394" r:id="rId76"/>
    <p:sldId id="1411" r:id="rId77"/>
    <p:sldId id="1101" r:id="rId78"/>
    <p:sldId id="1324" r:id="rId79"/>
    <p:sldId id="1325" r:id="rId80"/>
    <p:sldId id="1326" r:id="rId81"/>
    <p:sldId id="1327" r:id="rId82"/>
    <p:sldId id="1328" r:id="rId83"/>
    <p:sldId id="1329" r:id="rId84"/>
    <p:sldId id="1330" r:id="rId85"/>
    <p:sldId id="1331" r:id="rId86"/>
    <p:sldId id="1332" r:id="rId87"/>
    <p:sldId id="1391" r:id="rId88"/>
    <p:sldId id="1333" r:id="rId89"/>
    <p:sldId id="1351" r:id="rId90"/>
    <p:sldId id="1336" r:id="rId91"/>
    <p:sldId id="1338" r:id="rId92"/>
    <p:sldId id="1339" r:id="rId93"/>
    <p:sldId id="1340" r:id="rId94"/>
    <p:sldId id="1376" r:id="rId95"/>
    <p:sldId id="1356" r:id="rId96"/>
  </p:sldIdLst>
  <p:sldSz cx="9144000" cy="6858000" type="screen4x3"/>
  <p:notesSz cx="6797675" cy="9928225"/>
  <p:defaultTextStyle>
    <a:defPPr>
      <a:defRPr lang="ru-RU"/>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663">
          <p15:clr>
            <a:srgbClr val="A4A3A4"/>
          </p15:clr>
        </p15:guide>
        <p15:guide id="2" orient="horz" pos="3838">
          <p15:clr>
            <a:srgbClr val="A4A3A4"/>
          </p15:clr>
        </p15:guide>
        <p15:guide id="3" pos="158">
          <p15:clr>
            <a:srgbClr val="A4A3A4"/>
          </p15:clr>
        </p15:guide>
        <p15:guide id="4" pos="56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CFDE3"/>
    <a:srgbClr val="F7F9A5"/>
    <a:srgbClr val="CC0000"/>
    <a:srgbClr val="FF99CC"/>
    <a:srgbClr val="CCFF99"/>
    <a:srgbClr val="FF66FF"/>
    <a:srgbClr val="99FF66"/>
    <a:srgbClr val="224D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35" autoAdjust="0"/>
    <p:restoredTop sz="93326" autoAdjust="0"/>
  </p:normalViewPr>
  <p:slideViewPr>
    <p:cSldViewPr>
      <p:cViewPr varScale="1">
        <p:scale>
          <a:sx n="67" d="100"/>
          <a:sy n="67" d="100"/>
        </p:scale>
        <p:origin x="996" y="66"/>
      </p:cViewPr>
      <p:guideLst>
        <p:guide orient="horz" pos="663"/>
        <p:guide orient="horz" pos="3838"/>
        <p:guide pos="158"/>
        <p:guide pos="5602"/>
      </p:guideLst>
    </p:cSldViewPr>
  </p:slideViewPr>
  <p:outlineViewPr>
    <p:cViewPr>
      <p:scale>
        <a:sx n="33" d="100"/>
        <a:sy n="33" d="100"/>
      </p:scale>
      <p:origin x="0" y="4992"/>
    </p:cViewPr>
  </p:outlin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slide" Target="slides/slide46.xml" /><Relationship Id="rId50" Type="http://schemas.openxmlformats.org/officeDocument/2006/relationships/slide" Target="slides/slide49.xml" /><Relationship Id="rId55" Type="http://schemas.openxmlformats.org/officeDocument/2006/relationships/slide" Target="slides/slide54.xml" /><Relationship Id="rId63" Type="http://schemas.openxmlformats.org/officeDocument/2006/relationships/slide" Target="slides/slide62.xml" /><Relationship Id="rId68" Type="http://schemas.openxmlformats.org/officeDocument/2006/relationships/slide" Target="slides/slide67.xml" /><Relationship Id="rId76" Type="http://schemas.openxmlformats.org/officeDocument/2006/relationships/slide" Target="slides/slide75.xml" /><Relationship Id="rId84" Type="http://schemas.openxmlformats.org/officeDocument/2006/relationships/slide" Target="slides/slide83.xml" /><Relationship Id="rId89" Type="http://schemas.openxmlformats.org/officeDocument/2006/relationships/slide" Target="slides/slide88.xml" /><Relationship Id="rId97" Type="http://schemas.openxmlformats.org/officeDocument/2006/relationships/notesMaster" Target="notesMasters/notesMaster1.xml" /><Relationship Id="rId7" Type="http://schemas.openxmlformats.org/officeDocument/2006/relationships/slide" Target="slides/slide6.xml" /><Relationship Id="rId71" Type="http://schemas.openxmlformats.org/officeDocument/2006/relationships/slide" Target="slides/slide70.xml" /><Relationship Id="rId92" Type="http://schemas.openxmlformats.org/officeDocument/2006/relationships/slide" Target="slides/slide91.xml" /><Relationship Id="rId2" Type="http://schemas.openxmlformats.org/officeDocument/2006/relationships/slide" Target="slides/slide1.xml" /><Relationship Id="rId16" Type="http://schemas.openxmlformats.org/officeDocument/2006/relationships/slide" Target="slides/slide15.xml" /><Relationship Id="rId29" Type="http://schemas.openxmlformats.org/officeDocument/2006/relationships/slide" Target="slides/slide28.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slide" Target="slides/slide52.xml" /><Relationship Id="rId58" Type="http://schemas.openxmlformats.org/officeDocument/2006/relationships/slide" Target="slides/slide57.xml" /><Relationship Id="rId66" Type="http://schemas.openxmlformats.org/officeDocument/2006/relationships/slide" Target="slides/slide65.xml" /><Relationship Id="rId74" Type="http://schemas.openxmlformats.org/officeDocument/2006/relationships/slide" Target="slides/slide73.xml" /><Relationship Id="rId79" Type="http://schemas.openxmlformats.org/officeDocument/2006/relationships/slide" Target="slides/slide78.xml" /><Relationship Id="rId87" Type="http://schemas.openxmlformats.org/officeDocument/2006/relationships/slide" Target="slides/slide86.xml" /><Relationship Id="rId102" Type="http://schemas.openxmlformats.org/officeDocument/2006/relationships/tableStyles" Target="tableStyles.xml" /><Relationship Id="rId5" Type="http://schemas.openxmlformats.org/officeDocument/2006/relationships/slide" Target="slides/slide4.xml" /><Relationship Id="rId61" Type="http://schemas.openxmlformats.org/officeDocument/2006/relationships/slide" Target="slides/slide60.xml" /><Relationship Id="rId82" Type="http://schemas.openxmlformats.org/officeDocument/2006/relationships/slide" Target="slides/slide81.xml" /><Relationship Id="rId90" Type="http://schemas.openxmlformats.org/officeDocument/2006/relationships/slide" Target="slides/slide89.xml" /><Relationship Id="rId95" Type="http://schemas.openxmlformats.org/officeDocument/2006/relationships/slide" Target="slides/slide94.xml" /><Relationship Id="rId19" Type="http://schemas.openxmlformats.org/officeDocument/2006/relationships/slide" Target="slides/slide1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56" Type="http://schemas.openxmlformats.org/officeDocument/2006/relationships/slide" Target="slides/slide55.xml" /><Relationship Id="rId64" Type="http://schemas.openxmlformats.org/officeDocument/2006/relationships/slide" Target="slides/slide63.xml" /><Relationship Id="rId69" Type="http://schemas.openxmlformats.org/officeDocument/2006/relationships/slide" Target="slides/slide68.xml" /><Relationship Id="rId77" Type="http://schemas.openxmlformats.org/officeDocument/2006/relationships/slide" Target="slides/slide76.xml" /><Relationship Id="rId100" Type="http://schemas.openxmlformats.org/officeDocument/2006/relationships/viewProps" Target="viewProps.xml" /><Relationship Id="rId8" Type="http://schemas.openxmlformats.org/officeDocument/2006/relationships/slide" Target="slides/slide7.xml" /><Relationship Id="rId51" Type="http://schemas.openxmlformats.org/officeDocument/2006/relationships/slide" Target="slides/slide50.xml" /><Relationship Id="rId72" Type="http://schemas.openxmlformats.org/officeDocument/2006/relationships/slide" Target="slides/slide71.xml" /><Relationship Id="rId80" Type="http://schemas.openxmlformats.org/officeDocument/2006/relationships/slide" Target="slides/slide79.xml" /><Relationship Id="rId85" Type="http://schemas.openxmlformats.org/officeDocument/2006/relationships/slide" Target="slides/slide84.xml" /><Relationship Id="rId93" Type="http://schemas.openxmlformats.org/officeDocument/2006/relationships/slide" Target="slides/slide92.xml" /><Relationship Id="rId98" Type="http://schemas.openxmlformats.org/officeDocument/2006/relationships/handoutMaster" Target="handoutMasters/handoutMaster1.xml" /><Relationship Id="rId3" Type="http://schemas.openxmlformats.org/officeDocument/2006/relationships/slide" Target="slides/slide2.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59" Type="http://schemas.openxmlformats.org/officeDocument/2006/relationships/slide" Target="slides/slide58.xml" /><Relationship Id="rId67" Type="http://schemas.openxmlformats.org/officeDocument/2006/relationships/slide" Target="slides/slide66.xml" /><Relationship Id="rId20" Type="http://schemas.openxmlformats.org/officeDocument/2006/relationships/slide" Target="slides/slide19.xml" /><Relationship Id="rId41" Type="http://schemas.openxmlformats.org/officeDocument/2006/relationships/slide" Target="slides/slide40.xml" /><Relationship Id="rId54" Type="http://schemas.openxmlformats.org/officeDocument/2006/relationships/slide" Target="slides/slide53.xml" /><Relationship Id="rId62" Type="http://schemas.openxmlformats.org/officeDocument/2006/relationships/slide" Target="slides/slide61.xml" /><Relationship Id="rId70" Type="http://schemas.openxmlformats.org/officeDocument/2006/relationships/slide" Target="slides/slide69.xml" /><Relationship Id="rId75" Type="http://schemas.openxmlformats.org/officeDocument/2006/relationships/slide" Target="slides/slide74.xml" /><Relationship Id="rId83" Type="http://schemas.openxmlformats.org/officeDocument/2006/relationships/slide" Target="slides/slide82.xml" /><Relationship Id="rId88" Type="http://schemas.openxmlformats.org/officeDocument/2006/relationships/slide" Target="slides/slide87.xml" /><Relationship Id="rId91" Type="http://schemas.openxmlformats.org/officeDocument/2006/relationships/slide" Target="slides/slide90.xml" /><Relationship Id="rId96" Type="http://schemas.openxmlformats.org/officeDocument/2006/relationships/slide" Target="slides/slide95.xml" /><Relationship Id="rId1" Type="http://schemas.openxmlformats.org/officeDocument/2006/relationships/slideMaster" Target="slideMasters/slideMaster1.xml" /><Relationship Id="rId6" Type="http://schemas.openxmlformats.org/officeDocument/2006/relationships/slide" Target="slides/slide5.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slide" Target="slides/slide48.xml" /><Relationship Id="rId57" Type="http://schemas.openxmlformats.org/officeDocument/2006/relationships/slide" Target="slides/slide56.xml" /><Relationship Id="rId10" Type="http://schemas.openxmlformats.org/officeDocument/2006/relationships/slide" Target="slides/slide9.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slide" Target="slides/slide51.xml" /><Relationship Id="rId60" Type="http://schemas.openxmlformats.org/officeDocument/2006/relationships/slide" Target="slides/slide59.xml" /><Relationship Id="rId65" Type="http://schemas.openxmlformats.org/officeDocument/2006/relationships/slide" Target="slides/slide64.xml" /><Relationship Id="rId73" Type="http://schemas.openxmlformats.org/officeDocument/2006/relationships/slide" Target="slides/slide72.xml" /><Relationship Id="rId78" Type="http://schemas.openxmlformats.org/officeDocument/2006/relationships/slide" Target="slides/slide77.xml" /><Relationship Id="rId81" Type="http://schemas.openxmlformats.org/officeDocument/2006/relationships/slide" Target="slides/slide80.xml" /><Relationship Id="rId86" Type="http://schemas.openxmlformats.org/officeDocument/2006/relationships/slide" Target="slides/slide85.xml" /><Relationship Id="rId94" Type="http://schemas.openxmlformats.org/officeDocument/2006/relationships/slide" Target="slides/slide93.xml" /><Relationship Id="rId99" Type="http://schemas.openxmlformats.org/officeDocument/2006/relationships/presProps" Target="presProps.xml" /><Relationship Id="rId101" Type="http://schemas.openxmlformats.org/officeDocument/2006/relationships/theme" Target="theme/theme1.xml" /><Relationship Id="rId4" Type="http://schemas.openxmlformats.org/officeDocument/2006/relationships/slide" Target="slides/slide3.xml" /><Relationship Id="rId9" Type="http://schemas.openxmlformats.org/officeDocument/2006/relationships/slide" Target="slides/slide8.xml" /><Relationship Id="rId13" Type="http://schemas.openxmlformats.org/officeDocument/2006/relationships/slide" Target="slides/slide12.xml" /><Relationship Id="rId18" Type="http://schemas.openxmlformats.org/officeDocument/2006/relationships/slide" Target="slides/slide17.xml" /><Relationship Id="rId39" Type="http://schemas.openxmlformats.org/officeDocument/2006/relationships/slide" Target="slides/slide38.xml" /></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1.xlsx" /><Relationship Id="rId2" Type="http://schemas.microsoft.com/office/2011/relationships/chartColorStyle" Target="colors1.xml" /><Relationship Id="rId1" Type="http://schemas.microsoft.com/office/2011/relationships/chartStyle" Target="style1.xml" /></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49225151162043"/>
          <c:y val="7.3590801149856326E-3"/>
          <c:w val="0.62007855779467536"/>
          <c:h val="0.65461629796275467"/>
        </c:manualLayout>
      </c:layout>
      <c:pieChart>
        <c:varyColors val="1"/>
        <c:ser>
          <c:idx val="0"/>
          <c:order val="0"/>
          <c:tx>
            <c:strRef>
              <c:f>Лист1!$B$1</c:f>
              <c:strCache>
                <c:ptCount val="1"/>
                <c:pt idx="0">
                  <c:v>Продажи</c:v>
                </c:pt>
              </c:strCache>
            </c:strRef>
          </c:tx>
          <c:explosion val="1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Lbls>
            <c:dLbl>
              <c:idx val="0"/>
              <c:layout>
                <c:manualLayout>
                  <c:x val="-0.21523308786204418"/>
                  <c:y val="-9.70663042119735E-2"/>
                </c:manualLayout>
              </c:layout>
              <c:dLblPos val="bestFi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Лист1!$A$2:$A$6</c:f>
              <c:strCache>
                <c:ptCount val="5"/>
                <c:pt idx="0">
                  <c:v>Scrum 58%</c:v>
                </c:pt>
                <c:pt idx="1">
                  <c:v>Scrum+XP 17%</c:v>
                </c:pt>
                <c:pt idx="2">
                  <c:v>Canban 7%</c:v>
                </c:pt>
                <c:pt idx="3">
                  <c:v>Lean 5%</c:v>
                </c:pt>
                <c:pt idx="4">
                  <c:v>Другие 13%</c:v>
                </c:pt>
              </c:strCache>
            </c:strRef>
          </c:cat>
          <c:val>
            <c:numRef>
              <c:f>Лист1!$B$2:$B$6</c:f>
              <c:numCache>
                <c:formatCode>0%</c:formatCode>
                <c:ptCount val="5"/>
                <c:pt idx="0">
                  <c:v>0.57999999999999996</c:v>
                </c:pt>
                <c:pt idx="1">
                  <c:v>0.17</c:v>
                </c:pt>
                <c:pt idx="2">
                  <c:v>7.0000000000000007E-2</c:v>
                </c:pt>
                <c:pt idx="3">
                  <c:v>0.05</c:v>
                </c:pt>
                <c:pt idx="4">
                  <c:v>0.13</c:v>
                </c:pt>
              </c:numCache>
            </c:numRef>
          </c:val>
          <c:extLst>
            <c:ext xmlns:c16="http://schemas.microsoft.com/office/drawing/2014/chart" uri="{C3380CC4-5D6E-409C-BE32-E72D297353CC}">
              <c16:uniqueId val="{00000000-415E-9E49-80D5-FEDEA2C20273}"/>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442A64-4E70-42A9-BB40-47DE2802C09A}" type="doc">
      <dgm:prSet loTypeId="urn:microsoft.com/office/officeart/2005/8/layout/orgChart1" loCatId="hierarchy" qsTypeId="urn:microsoft.com/office/officeart/2005/8/quickstyle/simple3" qsCatId="simple" csTypeId="urn:microsoft.com/office/officeart/2005/8/colors/accent1_2" csCatId="accent1" phldr="1"/>
      <dgm:spPr/>
      <dgm:t>
        <a:bodyPr/>
        <a:lstStyle/>
        <a:p>
          <a:endParaRPr lang="ru-RU"/>
        </a:p>
      </dgm:t>
    </dgm:pt>
    <dgm:pt modelId="{FA081D9E-1A14-4F67-A5AB-048DC207230E}">
      <dgm:prSet phldrT="[Текст]"/>
      <dgm:spPr>
        <a:solidFill>
          <a:schemeClr val="accent4">
            <a:lumMod val="20000"/>
            <a:lumOff val="80000"/>
          </a:schemeClr>
        </a:solidFill>
      </dgm:spPr>
      <dgm:t>
        <a:bodyPr/>
        <a:lstStyle/>
        <a:p>
          <a:r>
            <a:rPr lang="ru-RU" b="1" dirty="0"/>
            <a:t>Высшее руководство</a:t>
          </a:r>
        </a:p>
      </dgm:t>
    </dgm:pt>
    <dgm:pt modelId="{A541A8EC-2567-4ED8-9245-4BAF398039B2}" type="parTrans" cxnId="{DF2600AD-EB14-4D1B-A297-D6E84B7C9A80}">
      <dgm:prSet/>
      <dgm:spPr/>
      <dgm:t>
        <a:bodyPr/>
        <a:lstStyle/>
        <a:p>
          <a:endParaRPr lang="ru-RU" b="1"/>
        </a:p>
      </dgm:t>
    </dgm:pt>
    <dgm:pt modelId="{0602C856-409C-4F04-9BBD-EA487BDFE6FF}" type="sibTrans" cxnId="{DF2600AD-EB14-4D1B-A297-D6E84B7C9A80}">
      <dgm:prSet/>
      <dgm:spPr/>
      <dgm:t>
        <a:bodyPr/>
        <a:lstStyle/>
        <a:p>
          <a:endParaRPr lang="ru-RU" b="1"/>
        </a:p>
      </dgm:t>
    </dgm:pt>
    <dgm:pt modelId="{3D7BADC9-180B-42E3-A18A-3CD67F58F097}">
      <dgm:prSet phldrT="[Текст]"/>
      <dgm:spPr>
        <a:solidFill>
          <a:schemeClr val="accent4">
            <a:lumMod val="20000"/>
            <a:lumOff val="80000"/>
          </a:schemeClr>
        </a:solidFill>
      </dgm:spPr>
      <dgm:t>
        <a:bodyPr/>
        <a:lstStyle/>
        <a:p>
          <a:r>
            <a:rPr lang="ru-RU" b="1" dirty="0"/>
            <a:t>Функциональный руководитель</a:t>
          </a:r>
        </a:p>
      </dgm:t>
    </dgm:pt>
    <dgm:pt modelId="{B0E471A0-A000-453C-A4E2-23EB4DF9C0DD}" type="parTrans" cxnId="{BA33B3D5-63E8-4818-AD83-045E4221772F}">
      <dgm:prSet/>
      <dgm:spPr/>
      <dgm:t>
        <a:bodyPr/>
        <a:lstStyle/>
        <a:p>
          <a:endParaRPr lang="ru-RU" b="1"/>
        </a:p>
      </dgm:t>
    </dgm:pt>
    <dgm:pt modelId="{4D53AEEC-2371-4AD0-94BC-E96595A749AD}" type="sibTrans" cxnId="{BA33B3D5-63E8-4818-AD83-045E4221772F}">
      <dgm:prSet/>
      <dgm:spPr/>
      <dgm:t>
        <a:bodyPr/>
        <a:lstStyle/>
        <a:p>
          <a:endParaRPr lang="ru-RU" b="1"/>
        </a:p>
      </dgm:t>
    </dgm:pt>
    <dgm:pt modelId="{313C6FF9-48F7-46BB-B589-63C3078C3BAB}">
      <dgm:prSet phldrT="[Текст]"/>
      <dgm:spPr>
        <a:solidFill>
          <a:schemeClr val="accent4">
            <a:lumMod val="20000"/>
            <a:lumOff val="80000"/>
          </a:schemeClr>
        </a:solidFill>
      </dgm:spPr>
      <dgm:t>
        <a:bodyPr/>
        <a:lstStyle/>
        <a:p>
          <a:r>
            <a:rPr lang="ru-RU" b="1" dirty="0"/>
            <a:t>Персонал</a:t>
          </a:r>
        </a:p>
      </dgm:t>
    </dgm:pt>
    <dgm:pt modelId="{7040A4F0-ECCB-42FC-B36E-5E6C114B4DED}" type="parTrans" cxnId="{D67B700C-0190-4167-B79C-0CC7CEC53DC0}">
      <dgm:prSet/>
      <dgm:spPr/>
      <dgm:t>
        <a:bodyPr/>
        <a:lstStyle/>
        <a:p>
          <a:endParaRPr lang="ru-RU" b="1"/>
        </a:p>
      </dgm:t>
    </dgm:pt>
    <dgm:pt modelId="{1C75E67D-9C3A-4CA1-B7DF-3920EAF50954}" type="sibTrans" cxnId="{D67B700C-0190-4167-B79C-0CC7CEC53DC0}">
      <dgm:prSet/>
      <dgm:spPr/>
      <dgm:t>
        <a:bodyPr/>
        <a:lstStyle/>
        <a:p>
          <a:endParaRPr lang="ru-RU" b="1"/>
        </a:p>
      </dgm:t>
    </dgm:pt>
    <dgm:pt modelId="{D31BA574-9051-452F-BEA2-732F1621E066}">
      <dgm:prSet phldrT="[Текст]"/>
      <dgm:spPr>
        <a:solidFill>
          <a:schemeClr val="accent4">
            <a:lumMod val="20000"/>
            <a:lumOff val="80000"/>
          </a:schemeClr>
        </a:solidFill>
      </dgm:spPr>
      <dgm:t>
        <a:bodyPr/>
        <a:lstStyle/>
        <a:p>
          <a:r>
            <a:rPr lang="ru-RU" b="1" dirty="0"/>
            <a:t>Персонал</a:t>
          </a:r>
        </a:p>
      </dgm:t>
    </dgm:pt>
    <dgm:pt modelId="{B9BE0543-189B-41A2-874B-C338AEBF5E5E}" type="parTrans" cxnId="{A6008BA1-4062-473A-AE65-74202938F92D}">
      <dgm:prSet/>
      <dgm:spPr/>
      <dgm:t>
        <a:bodyPr/>
        <a:lstStyle/>
        <a:p>
          <a:endParaRPr lang="ru-RU" b="1"/>
        </a:p>
      </dgm:t>
    </dgm:pt>
    <dgm:pt modelId="{EBBBF5E8-1E87-4174-94DD-57743125B37D}" type="sibTrans" cxnId="{A6008BA1-4062-473A-AE65-74202938F92D}">
      <dgm:prSet/>
      <dgm:spPr/>
      <dgm:t>
        <a:bodyPr/>
        <a:lstStyle/>
        <a:p>
          <a:endParaRPr lang="ru-RU" b="1"/>
        </a:p>
      </dgm:t>
    </dgm:pt>
    <dgm:pt modelId="{DF3B3653-093F-42E2-86ED-38FCE510FC83}">
      <dgm:prSet phldrT="[Текст]"/>
      <dgm:spPr>
        <a:solidFill>
          <a:schemeClr val="accent4">
            <a:lumMod val="60000"/>
            <a:lumOff val="40000"/>
          </a:schemeClr>
        </a:solidFill>
      </dgm:spPr>
      <dgm:t>
        <a:bodyPr/>
        <a:lstStyle/>
        <a:p>
          <a:r>
            <a:rPr lang="ru-RU" b="1" dirty="0"/>
            <a:t>Персонал</a:t>
          </a:r>
        </a:p>
        <a:p>
          <a:r>
            <a:rPr lang="ru-RU" b="1" dirty="0"/>
            <a:t>35%</a:t>
          </a:r>
        </a:p>
      </dgm:t>
    </dgm:pt>
    <dgm:pt modelId="{4E7DD05B-CBF6-4CA7-8113-C9EBDC8C536A}" type="parTrans" cxnId="{C9A6C16F-F796-4FAB-999D-FF94CC5E45CD}">
      <dgm:prSet/>
      <dgm:spPr/>
      <dgm:t>
        <a:bodyPr/>
        <a:lstStyle/>
        <a:p>
          <a:endParaRPr lang="ru-RU" b="1"/>
        </a:p>
      </dgm:t>
    </dgm:pt>
    <dgm:pt modelId="{5707BF2B-C639-4FA0-9EB8-E30369663433}" type="sibTrans" cxnId="{C9A6C16F-F796-4FAB-999D-FF94CC5E45CD}">
      <dgm:prSet/>
      <dgm:spPr/>
      <dgm:t>
        <a:bodyPr/>
        <a:lstStyle/>
        <a:p>
          <a:endParaRPr lang="ru-RU" b="1"/>
        </a:p>
      </dgm:t>
    </dgm:pt>
    <dgm:pt modelId="{6D4F9B94-619B-4BD6-87FC-F702E0CDB5CA}">
      <dgm:prSet phldrT="[Текст]"/>
      <dgm:spPr>
        <a:solidFill>
          <a:schemeClr val="accent4">
            <a:lumMod val="20000"/>
            <a:lumOff val="80000"/>
          </a:schemeClr>
        </a:solidFill>
      </dgm:spPr>
      <dgm:t>
        <a:bodyPr/>
        <a:lstStyle/>
        <a:p>
          <a:r>
            <a:rPr lang="ru-RU" b="1" dirty="0"/>
            <a:t>Функциональный руководитель</a:t>
          </a:r>
        </a:p>
      </dgm:t>
    </dgm:pt>
    <dgm:pt modelId="{F29845BD-FF2A-42FB-B315-76020397EFE7}" type="parTrans" cxnId="{8BD0F2E1-637C-4383-969A-6F174E7DACF5}">
      <dgm:prSet/>
      <dgm:spPr/>
      <dgm:t>
        <a:bodyPr/>
        <a:lstStyle/>
        <a:p>
          <a:endParaRPr lang="ru-RU" b="1"/>
        </a:p>
      </dgm:t>
    </dgm:pt>
    <dgm:pt modelId="{661E3441-1338-4153-820F-9FD5D30BEE4E}" type="sibTrans" cxnId="{8BD0F2E1-637C-4383-969A-6F174E7DACF5}">
      <dgm:prSet/>
      <dgm:spPr/>
      <dgm:t>
        <a:bodyPr/>
        <a:lstStyle/>
        <a:p>
          <a:endParaRPr lang="ru-RU" b="1"/>
        </a:p>
      </dgm:t>
    </dgm:pt>
    <dgm:pt modelId="{147D6E86-04AF-4822-94AA-920AF4D1EB0B}">
      <dgm:prSet phldrT="[Текст]"/>
      <dgm:spPr>
        <a:solidFill>
          <a:schemeClr val="accent4">
            <a:lumMod val="20000"/>
            <a:lumOff val="80000"/>
          </a:schemeClr>
        </a:solidFill>
      </dgm:spPr>
      <dgm:t>
        <a:bodyPr/>
        <a:lstStyle/>
        <a:p>
          <a:r>
            <a:rPr lang="ru-RU" b="1" dirty="0"/>
            <a:t>Персонал</a:t>
          </a:r>
        </a:p>
      </dgm:t>
    </dgm:pt>
    <dgm:pt modelId="{5E6EE978-6B15-4588-A96F-F5AD248292F0}" type="parTrans" cxnId="{18B9A809-4527-45BF-9AA9-9333F2510A8B}">
      <dgm:prSet/>
      <dgm:spPr/>
      <dgm:t>
        <a:bodyPr/>
        <a:lstStyle/>
        <a:p>
          <a:endParaRPr lang="ru-RU" b="1"/>
        </a:p>
      </dgm:t>
    </dgm:pt>
    <dgm:pt modelId="{0CC1AD9B-1781-41B2-8CCD-F9F97A9BC085}" type="sibTrans" cxnId="{18B9A809-4527-45BF-9AA9-9333F2510A8B}">
      <dgm:prSet/>
      <dgm:spPr/>
      <dgm:t>
        <a:bodyPr/>
        <a:lstStyle/>
        <a:p>
          <a:endParaRPr lang="ru-RU" b="1"/>
        </a:p>
      </dgm:t>
    </dgm:pt>
    <dgm:pt modelId="{441864F0-036B-4BD0-AE21-3F9198868B26}">
      <dgm:prSet phldrT="[Текст]"/>
      <dgm:spPr>
        <a:solidFill>
          <a:schemeClr val="accent4">
            <a:lumMod val="20000"/>
            <a:lumOff val="80000"/>
          </a:schemeClr>
        </a:solidFill>
      </dgm:spPr>
      <dgm:t>
        <a:bodyPr/>
        <a:lstStyle/>
        <a:p>
          <a:r>
            <a:rPr lang="ru-RU" b="1" dirty="0"/>
            <a:t>Персонал</a:t>
          </a:r>
        </a:p>
      </dgm:t>
    </dgm:pt>
    <dgm:pt modelId="{36EF493B-E59F-4F7E-B53A-F7E291EA5E67}" type="parTrans" cxnId="{B44A39C2-9403-49D2-B0E8-309872A446CA}">
      <dgm:prSet/>
      <dgm:spPr/>
      <dgm:t>
        <a:bodyPr/>
        <a:lstStyle/>
        <a:p>
          <a:endParaRPr lang="ru-RU" b="1"/>
        </a:p>
      </dgm:t>
    </dgm:pt>
    <dgm:pt modelId="{754FDF58-9481-486D-8082-439155927351}" type="sibTrans" cxnId="{B44A39C2-9403-49D2-B0E8-309872A446CA}">
      <dgm:prSet/>
      <dgm:spPr/>
      <dgm:t>
        <a:bodyPr/>
        <a:lstStyle/>
        <a:p>
          <a:endParaRPr lang="ru-RU" b="1"/>
        </a:p>
      </dgm:t>
    </dgm:pt>
    <dgm:pt modelId="{A7A9CE46-35EB-4AA4-89FA-C4B56845325A}">
      <dgm:prSet phldrT="[Текст]"/>
      <dgm:spPr>
        <a:solidFill>
          <a:schemeClr val="accent4">
            <a:lumMod val="60000"/>
            <a:lumOff val="40000"/>
          </a:schemeClr>
        </a:solidFill>
      </dgm:spPr>
      <dgm:t>
        <a:bodyPr/>
        <a:lstStyle/>
        <a:p>
          <a:r>
            <a:rPr lang="ru-RU" b="1" dirty="0"/>
            <a:t>Персонал</a:t>
          </a:r>
        </a:p>
        <a:p>
          <a:r>
            <a:rPr lang="ru-RU" b="1" dirty="0"/>
            <a:t>70%</a:t>
          </a:r>
        </a:p>
      </dgm:t>
    </dgm:pt>
    <dgm:pt modelId="{C76D33AF-EE4D-48F7-A0B5-EB416B28D5E5}" type="parTrans" cxnId="{E6D53DA9-D3BF-4E53-B419-0FDC4F16EEDA}">
      <dgm:prSet/>
      <dgm:spPr/>
      <dgm:t>
        <a:bodyPr/>
        <a:lstStyle/>
        <a:p>
          <a:endParaRPr lang="ru-RU" b="1"/>
        </a:p>
      </dgm:t>
    </dgm:pt>
    <dgm:pt modelId="{B45EC661-3EEA-4F20-8CB3-93864B43C2FE}" type="sibTrans" cxnId="{E6D53DA9-D3BF-4E53-B419-0FDC4F16EEDA}">
      <dgm:prSet/>
      <dgm:spPr/>
      <dgm:t>
        <a:bodyPr/>
        <a:lstStyle/>
        <a:p>
          <a:endParaRPr lang="ru-RU" b="1"/>
        </a:p>
      </dgm:t>
    </dgm:pt>
    <dgm:pt modelId="{8A386438-EC80-4307-B0BA-B7E7E67D4F05}">
      <dgm:prSet phldrT="[Текст]"/>
      <dgm:spPr>
        <a:solidFill>
          <a:schemeClr val="accent4">
            <a:lumMod val="20000"/>
            <a:lumOff val="80000"/>
          </a:schemeClr>
        </a:solidFill>
      </dgm:spPr>
      <dgm:t>
        <a:bodyPr/>
        <a:lstStyle/>
        <a:p>
          <a:r>
            <a:rPr lang="ru-RU" b="1" dirty="0"/>
            <a:t>Функциональный руководитель</a:t>
          </a:r>
        </a:p>
      </dgm:t>
    </dgm:pt>
    <dgm:pt modelId="{70B47154-33A8-4A4E-9373-15E38C978C15}" type="parTrans" cxnId="{26BB3840-10A4-4EC8-9DB1-76A7A0D4C43F}">
      <dgm:prSet/>
      <dgm:spPr/>
      <dgm:t>
        <a:bodyPr/>
        <a:lstStyle/>
        <a:p>
          <a:endParaRPr lang="ru-RU" b="1"/>
        </a:p>
      </dgm:t>
    </dgm:pt>
    <dgm:pt modelId="{888F305F-A4ED-4EC7-BAD6-AB792C743C8E}" type="sibTrans" cxnId="{26BB3840-10A4-4EC8-9DB1-76A7A0D4C43F}">
      <dgm:prSet/>
      <dgm:spPr/>
      <dgm:t>
        <a:bodyPr/>
        <a:lstStyle/>
        <a:p>
          <a:endParaRPr lang="ru-RU" b="1"/>
        </a:p>
      </dgm:t>
    </dgm:pt>
    <dgm:pt modelId="{44AB7AC3-132C-4420-A1B9-5C2F2ABE8C8B}">
      <dgm:prSet phldrT="[Текст]"/>
      <dgm:spPr>
        <a:solidFill>
          <a:schemeClr val="accent4">
            <a:lumMod val="20000"/>
            <a:lumOff val="80000"/>
          </a:schemeClr>
        </a:solidFill>
      </dgm:spPr>
      <dgm:t>
        <a:bodyPr/>
        <a:lstStyle/>
        <a:p>
          <a:r>
            <a:rPr lang="ru-RU" b="1" dirty="0"/>
            <a:t>Персонал</a:t>
          </a:r>
        </a:p>
      </dgm:t>
    </dgm:pt>
    <dgm:pt modelId="{B281044B-8E8D-4D87-BFB6-39A4568B4B7A}" type="parTrans" cxnId="{042DF845-CF12-4185-8ADB-F057920023C8}">
      <dgm:prSet/>
      <dgm:spPr/>
      <dgm:t>
        <a:bodyPr/>
        <a:lstStyle/>
        <a:p>
          <a:endParaRPr lang="ru-RU" b="1"/>
        </a:p>
      </dgm:t>
    </dgm:pt>
    <dgm:pt modelId="{9D160E17-7C75-4210-89EB-1D855A88B627}" type="sibTrans" cxnId="{042DF845-CF12-4185-8ADB-F057920023C8}">
      <dgm:prSet/>
      <dgm:spPr/>
      <dgm:t>
        <a:bodyPr/>
        <a:lstStyle/>
        <a:p>
          <a:endParaRPr lang="ru-RU" b="1"/>
        </a:p>
      </dgm:t>
    </dgm:pt>
    <dgm:pt modelId="{3BE9684A-97C9-47DD-A9B9-D42E5C9C399E}">
      <dgm:prSet phldrT="[Текст]"/>
      <dgm:spPr>
        <a:solidFill>
          <a:schemeClr val="accent4">
            <a:lumMod val="20000"/>
            <a:lumOff val="80000"/>
          </a:schemeClr>
        </a:solidFill>
      </dgm:spPr>
      <dgm:t>
        <a:bodyPr/>
        <a:lstStyle/>
        <a:p>
          <a:r>
            <a:rPr lang="ru-RU" b="1" dirty="0"/>
            <a:t>Персонал</a:t>
          </a:r>
        </a:p>
      </dgm:t>
    </dgm:pt>
    <dgm:pt modelId="{10D0AE5F-DDB7-418F-9622-45BBB1EA396A}" type="parTrans" cxnId="{C8DECE6B-3237-4409-AA3B-F11ED5751A87}">
      <dgm:prSet/>
      <dgm:spPr/>
      <dgm:t>
        <a:bodyPr/>
        <a:lstStyle/>
        <a:p>
          <a:endParaRPr lang="ru-RU" b="1"/>
        </a:p>
      </dgm:t>
    </dgm:pt>
    <dgm:pt modelId="{76BEC2BF-6E84-4BD3-931D-88E531ECE352}" type="sibTrans" cxnId="{C8DECE6B-3237-4409-AA3B-F11ED5751A87}">
      <dgm:prSet/>
      <dgm:spPr/>
      <dgm:t>
        <a:bodyPr/>
        <a:lstStyle/>
        <a:p>
          <a:endParaRPr lang="ru-RU" b="1"/>
        </a:p>
      </dgm:t>
    </dgm:pt>
    <dgm:pt modelId="{DCF86439-FE4D-45E8-96E2-C0ADFC3A8793}">
      <dgm:prSet phldrT="[Текст]"/>
      <dgm:spPr>
        <a:solidFill>
          <a:schemeClr val="accent4">
            <a:lumMod val="60000"/>
            <a:lumOff val="40000"/>
          </a:schemeClr>
        </a:solidFill>
      </dgm:spPr>
      <dgm:t>
        <a:bodyPr/>
        <a:lstStyle/>
        <a:p>
          <a:r>
            <a:rPr lang="ru-RU" b="1" dirty="0"/>
            <a:t>Персонал</a:t>
          </a:r>
        </a:p>
        <a:p>
          <a:r>
            <a:rPr lang="ru-RU" b="1" dirty="0"/>
            <a:t>10%</a:t>
          </a:r>
        </a:p>
      </dgm:t>
    </dgm:pt>
    <dgm:pt modelId="{5E26B2AF-E467-4ED4-A29B-BA87CF88D28A}" type="parTrans" cxnId="{AC1D5D8B-05E1-4E8D-82A7-94C97BB680CC}">
      <dgm:prSet/>
      <dgm:spPr/>
      <dgm:t>
        <a:bodyPr/>
        <a:lstStyle/>
        <a:p>
          <a:endParaRPr lang="ru-RU" b="1"/>
        </a:p>
      </dgm:t>
    </dgm:pt>
    <dgm:pt modelId="{8EE59DE9-B4B1-41E7-87B7-93BB3D1D0BF5}" type="sibTrans" cxnId="{AC1D5D8B-05E1-4E8D-82A7-94C97BB680CC}">
      <dgm:prSet/>
      <dgm:spPr/>
      <dgm:t>
        <a:bodyPr/>
        <a:lstStyle/>
        <a:p>
          <a:endParaRPr lang="ru-RU" b="1"/>
        </a:p>
      </dgm:t>
    </dgm:pt>
    <dgm:pt modelId="{6C47727E-AAC2-4A79-ABA7-322BF263EE18}">
      <dgm:prSet phldrT="[Текст]"/>
      <dgm:spPr>
        <a:solidFill>
          <a:schemeClr val="accent4">
            <a:lumMod val="20000"/>
            <a:lumOff val="80000"/>
          </a:schemeClr>
        </a:solidFill>
      </dgm:spPr>
      <dgm:t>
        <a:bodyPr/>
        <a:lstStyle/>
        <a:p>
          <a:r>
            <a:rPr lang="ru-RU" b="1" dirty="0"/>
            <a:t>Персонал</a:t>
          </a:r>
        </a:p>
      </dgm:t>
    </dgm:pt>
    <dgm:pt modelId="{C7BC7AE6-9086-48F0-9461-297E8314722E}" type="parTrans" cxnId="{ECF32CAD-A026-4BB6-AD46-C9BA0A483ECF}">
      <dgm:prSet/>
      <dgm:spPr/>
      <dgm:t>
        <a:bodyPr/>
        <a:lstStyle/>
        <a:p>
          <a:endParaRPr lang="ru-RU" b="1"/>
        </a:p>
      </dgm:t>
    </dgm:pt>
    <dgm:pt modelId="{0EA8EC01-A852-4933-8CBF-664504F118F1}" type="sibTrans" cxnId="{ECF32CAD-A026-4BB6-AD46-C9BA0A483ECF}">
      <dgm:prSet/>
      <dgm:spPr/>
      <dgm:t>
        <a:bodyPr/>
        <a:lstStyle/>
        <a:p>
          <a:endParaRPr lang="ru-RU" b="1"/>
        </a:p>
      </dgm:t>
    </dgm:pt>
    <dgm:pt modelId="{F408CEBA-351D-422F-B501-95E45930130C}">
      <dgm:prSet phldrT="[Текст]"/>
      <dgm:spPr>
        <a:solidFill>
          <a:schemeClr val="accent4">
            <a:lumMod val="20000"/>
            <a:lumOff val="80000"/>
          </a:schemeClr>
        </a:solidFill>
      </dgm:spPr>
      <dgm:t>
        <a:bodyPr/>
        <a:lstStyle/>
        <a:p>
          <a:r>
            <a:rPr lang="ru-RU" b="1" dirty="0"/>
            <a:t>Персонал</a:t>
          </a:r>
        </a:p>
      </dgm:t>
    </dgm:pt>
    <dgm:pt modelId="{D5608CE2-4B1B-4288-9098-DDCD719F0246}" type="parTrans" cxnId="{CE177A81-7F13-4EF6-BFC0-D09C8C371393}">
      <dgm:prSet/>
      <dgm:spPr/>
      <dgm:t>
        <a:bodyPr/>
        <a:lstStyle/>
        <a:p>
          <a:endParaRPr lang="ru-RU" b="1"/>
        </a:p>
      </dgm:t>
    </dgm:pt>
    <dgm:pt modelId="{80D0D52A-8FEA-4718-9C44-A796FE71DC95}" type="sibTrans" cxnId="{CE177A81-7F13-4EF6-BFC0-D09C8C371393}">
      <dgm:prSet/>
      <dgm:spPr/>
      <dgm:t>
        <a:bodyPr/>
        <a:lstStyle/>
        <a:p>
          <a:endParaRPr lang="ru-RU" b="1"/>
        </a:p>
      </dgm:t>
    </dgm:pt>
    <dgm:pt modelId="{6D4BC392-11ED-45C8-A1BE-0B73E11C98A9}">
      <dgm:prSet phldrT="[Текст]"/>
      <dgm:spPr>
        <a:solidFill>
          <a:schemeClr val="accent4">
            <a:lumMod val="60000"/>
            <a:lumOff val="40000"/>
          </a:schemeClr>
        </a:solidFill>
      </dgm:spPr>
      <dgm:t>
        <a:bodyPr/>
        <a:lstStyle/>
        <a:p>
          <a:r>
            <a:rPr lang="ru-RU" b="1" dirty="0"/>
            <a:t>Менеджер проекта</a:t>
          </a:r>
        </a:p>
        <a:p>
          <a:r>
            <a:rPr lang="ru-RU" b="1" dirty="0"/>
            <a:t>50%</a:t>
          </a:r>
        </a:p>
      </dgm:t>
    </dgm:pt>
    <dgm:pt modelId="{D2F955FE-97F2-47C6-9FBE-0564D0A20A58}" type="parTrans" cxnId="{12116F95-9249-4F80-8544-B3EE6929837F}">
      <dgm:prSet/>
      <dgm:spPr/>
      <dgm:t>
        <a:bodyPr/>
        <a:lstStyle/>
        <a:p>
          <a:endParaRPr lang="ru-RU" b="1"/>
        </a:p>
      </dgm:t>
    </dgm:pt>
    <dgm:pt modelId="{5ED22A5F-DDF0-43EE-9A75-B11E89C6E502}" type="sibTrans" cxnId="{12116F95-9249-4F80-8544-B3EE6929837F}">
      <dgm:prSet/>
      <dgm:spPr/>
      <dgm:t>
        <a:bodyPr/>
        <a:lstStyle/>
        <a:p>
          <a:endParaRPr lang="ru-RU" b="1"/>
        </a:p>
      </dgm:t>
    </dgm:pt>
    <dgm:pt modelId="{7BCB3937-422A-404F-9548-F35212DCDA47}">
      <dgm:prSet phldrT="[Текст]"/>
      <dgm:spPr>
        <a:solidFill>
          <a:schemeClr val="accent4">
            <a:lumMod val="20000"/>
            <a:lumOff val="80000"/>
          </a:schemeClr>
        </a:solidFill>
      </dgm:spPr>
      <dgm:t>
        <a:bodyPr/>
        <a:lstStyle/>
        <a:p>
          <a:r>
            <a:rPr lang="ru-RU" b="1" dirty="0"/>
            <a:t>Функциональный руководитель</a:t>
          </a:r>
        </a:p>
      </dgm:t>
    </dgm:pt>
    <dgm:pt modelId="{486ED97C-C9F6-4C7E-90CB-F18095E1C65A}" type="sibTrans" cxnId="{ADD00470-E0B4-4B1B-BFD0-31B998C9F3EE}">
      <dgm:prSet/>
      <dgm:spPr/>
      <dgm:t>
        <a:bodyPr/>
        <a:lstStyle/>
        <a:p>
          <a:endParaRPr lang="ru-RU" b="1"/>
        </a:p>
      </dgm:t>
    </dgm:pt>
    <dgm:pt modelId="{404F1BA1-0606-4449-A426-AC65D2B9AE6D}" type="parTrans" cxnId="{ADD00470-E0B4-4B1B-BFD0-31B998C9F3EE}">
      <dgm:prSet/>
      <dgm:spPr/>
      <dgm:t>
        <a:bodyPr/>
        <a:lstStyle/>
        <a:p>
          <a:endParaRPr lang="ru-RU" b="1"/>
        </a:p>
      </dgm:t>
    </dgm:pt>
    <dgm:pt modelId="{09013729-FF35-4D2F-B8E8-B6B70079FC24}" type="pres">
      <dgm:prSet presAssocID="{89442A64-4E70-42A9-BB40-47DE2802C09A}" presName="hierChild1" presStyleCnt="0">
        <dgm:presLayoutVars>
          <dgm:orgChart val="1"/>
          <dgm:chPref val="1"/>
          <dgm:dir val="rev"/>
          <dgm:animOne val="branch"/>
          <dgm:animLvl val="lvl"/>
          <dgm:resizeHandles/>
        </dgm:presLayoutVars>
      </dgm:prSet>
      <dgm:spPr/>
    </dgm:pt>
    <dgm:pt modelId="{0F594AFE-F75D-4B17-9A80-632846FABF66}" type="pres">
      <dgm:prSet presAssocID="{FA081D9E-1A14-4F67-A5AB-048DC207230E}" presName="hierRoot1" presStyleCnt="0">
        <dgm:presLayoutVars>
          <dgm:hierBranch val="init"/>
        </dgm:presLayoutVars>
      </dgm:prSet>
      <dgm:spPr/>
    </dgm:pt>
    <dgm:pt modelId="{98875E12-0EE3-4706-8BB0-3A899EDBF634}" type="pres">
      <dgm:prSet presAssocID="{FA081D9E-1A14-4F67-A5AB-048DC207230E}" presName="rootComposite1" presStyleCnt="0"/>
      <dgm:spPr/>
    </dgm:pt>
    <dgm:pt modelId="{B31A0C22-A314-4535-B705-F2A649BC9D3C}" type="pres">
      <dgm:prSet presAssocID="{FA081D9E-1A14-4F67-A5AB-048DC207230E}" presName="rootText1" presStyleLbl="node0" presStyleIdx="0" presStyleCnt="1">
        <dgm:presLayoutVars>
          <dgm:chPref val="3"/>
        </dgm:presLayoutVars>
      </dgm:prSet>
      <dgm:spPr/>
    </dgm:pt>
    <dgm:pt modelId="{C4368D37-6EF2-4563-BFA6-5D6DF7056C4E}" type="pres">
      <dgm:prSet presAssocID="{FA081D9E-1A14-4F67-A5AB-048DC207230E}" presName="rootConnector1" presStyleLbl="node1" presStyleIdx="0" presStyleCnt="0"/>
      <dgm:spPr/>
    </dgm:pt>
    <dgm:pt modelId="{A8902ECA-F6CE-48E8-AC6F-54C560D5E28E}" type="pres">
      <dgm:prSet presAssocID="{FA081D9E-1A14-4F67-A5AB-048DC207230E}" presName="hierChild2" presStyleCnt="0"/>
      <dgm:spPr/>
    </dgm:pt>
    <dgm:pt modelId="{19FB43A2-A047-44DC-A981-1EF1AD5BF362}" type="pres">
      <dgm:prSet presAssocID="{B0E471A0-A000-453C-A4E2-23EB4DF9C0DD}" presName="Name37" presStyleLbl="parChTrans1D2" presStyleIdx="0" presStyleCnt="4"/>
      <dgm:spPr/>
    </dgm:pt>
    <dgm:pt modelId="{854E8907-5371-4A3D-B559-24E689FB9C8D}" type="pres">
      <dgm:prSet presAssocID="{3D7BADC9-180B-42E3-A18A-3CD67F58F097}" presName="hierRoot2" presStyleCnt="0">
        <dgm:presLayoutVars>
          <dgm:hierBranch val="init"/>
        </dgm:presLayoutVars>
      </dgm:prSet>
      <dgm:spPr/>
    </dgm:pt>
    <dgm:pt modelId="{66903131-2196-4268-BCC0-E0C7CD23F8C8}" type="pres">
      <dgm:prSet presAssocID="{3D7BADC9-180B-42E3-A18A-3CD67F58F097}" presName="rootComposite" presStyleCnt="0"/>
      <dgm:spPr/>
    </dgm:pt>
    <dgm:pt modelId="{A4F4603C-1C8A-4637-B799-EE1CF57C7EBD}" type="pres">
      <dgm:prSet presAssocID="{3D7BADC9-180B-42E3-A18A-3CD67F58F097}" presName="rootText" presStyleLbl="node2" presStyleIdx="0" presStyleCnt="4">
        <dgm:presLayoutVars>
          <dgm:chPref val="3"/>
        </dgm:presLayoutVars>
      </dgm:prSet>
      <dgm:spPr/>
    </dgm:pt>
    <dgm:pt modelId="{2AF38552-ECBE-4596-825B-04E689B8021B}" type="pres">
      <dgm:prSet presAssocID="{3D7BADC9-180B-42E3-A18A-3CD67F58F097}" presName="rootConnector" presStyleLbl="node2" presStyleIdx="0" presStyleCnt="4"/>
      <dgm:spPr/>
    </dgm:pt>
    <dgm:pt modelId="{8704FEC4-901A-4E08-90E0-B4978F3E6B82}" type="pres">
      <dgm:prSet presAssocID="{3D7BADC9-180B-42E3-A18A-3CD67F58F097}" presName="hierChild4" presStyleCnt="0"/>
      <dgm:spPr/>
    </dgm:pt>
    <dgm:pt modelId="{3613B4C2-7167-49C0-98C3-D1D951165735}" type="pres">
      <dgm:prSet presAssocID="{7040A4F0-ECCB-42FC-B36E-5E6C114B4DED}" presName="Name37" presStyleLbl="parChTrans1D3" presStyleIdx="0" presStyleCnt="12"/>
      <dgm:spPr/>
    </dgm:pt>
    <dgm:pt modelId="{5FEC28A0-10EE-4799-B1EA-762E6871894E}" type="pres">
      <dgm:prSet presAssocID="{313C6FF9-48F7-46BB-B589-63C3078C3BAB}" presName="hierRoot2" presStyleCnt="0">
        <dgm:presLayoutVars>
          <dgm:hierBranch val="init"/>
        </dgm:presLayoutVars>
      </dgm:prSet>
      <dgm:spPr/>
    </dgm:pt>
    <dgm:pt modelId="{B61F780C-9FE3-4CE1-AF4C-820B1E67BC14}" type="pres">
      <dgm:prSet presAssocID="{313C6FF9-48F7-46BB-B589-63C3078C3BAB}" presName="rootComposite" presStyleCnt="0"/>
      <dgm:spPr/>
    </dgm:pt>
    <dgm:pt modelId="{08DB8905-C586-4B4A-9CDB-6579D0121DE2}" type="pres">
      <dgm:prSet presAssocID="{313C6FF9-48F7-46BB-B589-63C3078C3BAB}" presName="rootText" presStyleLbl="node3" presStyleIdx="0" presStyleCnt="12">
        <dgm:presLayoutVars>
          <dgm:chPref val="3"/>
        </dgm:presLayoutVars>
      </dgm:prSet>
      <dgm:spPr/>
    </dgm:pt>
    <dgm:pt modelId="{6A0319A3-5637-45A0-A1F0-6DCDA17C92E1}" type="pres">
      <dgm:prSet presAssocID="{313C6FF9-48F7-46BB-B589-63C3078C3BAB}" presName="rootConnector" presStyleLbl="node3" presStyleIdx="0" presStyleCnt="12"/>
      <dgm:spPr/>
    </dgm:pt>
    <dgm:pt modelId="{0D371948-D07F-4562-837F-FBC421C7D417}" type="pres">
      <dgm:prSet presAssocID="{313C6FF9-48F7-46BB-B589-63C3078C3BAB}" presName="hierChild4" presStyleCnt="0"/>
      <dgm:spPr/>
    </dgm:pt>
    <dgm:pt modelId="{3F3CC61F-A97B-4B02-88B2-8D3B68EFF163}" type="pres">
      <dgm:prSet presAssocID="{313C6FF9-48F7-46BB-B589-63C3078C3BAB}" presName="hierChild5" presStyleCnt="0"/>
      <dgm:spPr/>
    </dgm:pt>
    <dgm:pt modelId="{0CF40F2D-EB2A-433E-8E4A-07E90BD10C9C}" type="pres">
      <dgm:prSet presAssocID="{B9BE0543-189B-41A2-874B-C338AEBF5E5E}" presName="Name37" presStyleLbl="parChTrans1D3" presStyleIdx="1" presStyleCnt="12"/>
      <dgm:spPr/>
    </dgm:pt>
    <dgm:pt modelId="{93ADEC91-3D36-4DDF-8DEB-F54157F7C31D}" type="pres">
      <dgm:prSet presAssocID="{D31BA574-9051-452F-BEA2-732F1621E066}" presName="hierRoot2" presStyleCnt="0">
        <dgm:presLayoutVars>
          <dgm:hierBranch val="init"/>
        </dgm:presLayoutVars>
      </dgm:prSet>
      <dgm:spPr/>
    </dgm:pt>
    <dgm:pt modelId="{99BEBB14-F77B-4EF7-BA91-B64B2FC7338D}" type="pres">
      <dgm:prSet presAssocID="{D31BA574-9051-452F-BEA2-732F1621E066}" presName="rootComposite" presStyleCnt="0"/>
      <dgm:spPr/>
    </dgm:pt>
    <dgm:pt modelId="{0B1EB6B9-A42E-4023-A1F0-21AF876312CD}" type="pres">
      <dgm:prSet presAssocID="{D31BA574-9051-452F-BEA2-732F1621E066}" presName="rootText" presStyleLbl="node3" presStyleIdx="1" presStyleCnt="12">
        <dgm:presLayoutVars>
          <dgm:chPref val="3"/>
        </dgm:presLayoutVars>
      </dgm:prSet>
      <dgm:spPr/>
    </dgm:pt>
    <dgm:pt modelId="{0D2CFBAD-149A-41DA-8D7D-85A8C6D3D78C}" type="pres">
      <dgm:prSet presAssocID="{D31BA574-9051-452F-BEA2-732F1621E066}" presName="rootConnector" presStyleLbl="node3" presStyleIdx="1" presStyleCnt="12"/>
      <dgm:spPr/>
    </dgm:pt>
    <dgm:pt modelId="{4880C4B6-B1CA-409C-A525-D83F41BB334A}" type="pres">
      <dgm:prSet presAssocID="{D31BA574-9051-452F-BEA2-732F1621E066}" presName="hierChild4" presStyleCnt="0"/>
      <dgm:spPr/>
    </dgm:pt>
    <dgm:pt modelId="{56ED216B-510A-42F1-971D-67B6B3A6DA5C}" type="pres">
      <dgm:prSet presAssocID="{D31BA574-9051-452F-BEA2-732F1621E066}" presName="hierChild5" presStyleCnt="0"/>
      <dgm:spPr/>
    </dgm:pt>
    <dgm:pt modelId="{D440FCFA-68C8-44ED-927C-6225D3046663}" type="pres">
      <dgm:prSet presAssocID="{4E7DD05B-CBF6-4CA7-8113-C9EBDC8C536A}" presName="Name37" presStyleLbl="parChTrans1D3" presStyleIdx="2" presStyleCnt="12"/>
      <dgm:spPr/>
    </dgm:pt>
    <dgm:pt modelId="{4721CD6B-D500-4F55-867A-75B76A27F5C4}" type="pres">
      <dgm:prSet presAssocID="{DF3B3653-093F-42E2-86ED-38FCE510FC83}" presName="hierRoot2" presStyleCnt="0">
        <dgm:presLayoutVars>
          <dgm:hierBranch val="init"/>
        </dgm:presLayoutVars>
      </dgm:prSet>
      <dgm:spPr/>
    </dgm:pt>
    <dgm:pt modelId="{5E717941-0D93-4C63-8E9A-F2F4E323CBF4}" type="pres">
      <dgm:prSet presAssocID="{DF3B3653-093F-42E2-86ED-38FCE510FC83}" presName="rootComposite" presStyleCnt="0"/>
      <dgm:spPr/>
    </dgm:pt>
    <dgm:pt modelId="{F45CAB9A-81C3-49CE-8FDF-92EFF054274F}" type="pres">
      <dgm:prSet presAssocID="{DF3B3653-093F-42E2-86ED-38FCE510FC83}" presName="rootText" presStyleLbl="node3" presStyleIdx="2" presStyleCnt="12">
        <dgm:presLayoutVars>
          <dgm:chPref val="3"/>
        </dgm:presLayoutVars>
      </dgm:prSet>
      <dgm:spPr/>
    </dgm:pt>
    <dgm:pt modelId="{621E628C-C24B-4D84-A66C-56056C32B106}" type="pres">
      <dgm:prSet presAssocID="{DF3B3653-093F-42E2-86ED-38FCE510FC83}" presName="rootConnector" presStyleLbl="node3" presStyleIdx="2" presStyleCnt="12"/>
      <dgm:spPr/>
    </dgm:pt>
    <dgm:pt modelId="{8E2C06A7-4E9F-4F3C-8F02-7B5551FF6866}" type="pres">
      <dgm:prSet presAssocID="{DF3B3653-093F-42E2-86ED-38FCE510FC83}" presName="hierChild4" presStyleCnt="0"/>
      <dgm:spPr/>
    </dgm:pt>
    <dgm:pt modelId="{6DCCAA98-536D-4FED-BD44-13E86DF9C927}" type="pres">
      <dgm:prSet presAssocID="{DF3B3653-093F-42E2-86ED-38FCE510FC83}" presName="hierChild5" presStyleCnt="0"/>
      <dgm:spPr/>
    </dgm:pt>
    <dgm:pt modelId="{A25A65D9-3B56-4D0A-B1A9-D8B3BA4FF3D2}" type="pres">
      <dgm:prSet presAssocID="{3D7BADC9-180B-42E3-A18A-3CD67F58F097}" presName="hierChild5" presStyleCnt="0"/>
      <dgm:spPr/>
    </dgm:pt>
    <dgm:pt modelId="{699C6C2F-E292-43D5-B52B-D82B17319EF6}" type="pres">
      <dgm:prSet presAssocID="{F29845BD-FF2A-42FB-B315-76020397EFE7}" presName="Name37" presStyleLbl="parChTrans1D2" presStyleIdx="1" presStyleCnt="4"/>
      <dgm:spPr/>
    </dgm:pt>
    <dgm:pt modelId="{88E9C95B-7096-4523-BF89-12FCE41F9817}" type="pres">
      <dgm:prSet presAssocID="{6D4F9B94-619B-4BD6-87FC-F702E0CDB5CA}" presName="hierRoot2" presStyleCnt="0">
        <dgm:presLayoutVars>
          <dgm:hierBranch val="init"/>
        </dgm:presLayoutVars>
      </dgm:prSet>
      <dgm:spPr/>
    </dgm:pt>
    <dgm:pt modelId="{3D6B9DDA-E3A7-4651-8B0D-F8E8A4E032CA}" type="pres">
      <dgm:prSet presAssocID="{6D4F9B94-619B-4BD6-87FC-F702E0CDB5CA}" presName="rootComposite" presStyleCnt="0"/>
      <dgm:spPr/>
    </dgm:pt>
    <dgm:pt modelId="{6C4D2939-DEC9-4F7A-A833-D9B2F97D1968}" type="pres">
      <dgm:prSet presAssocID="{6D4F9B94-619B-4BD6-87FC-F702E0CDB5CA}" presName="rootText" presStyleLbl="node2" presStyleIdx="1" presStyleCnt="4">
        <dgm:presLayoutVars>
          <dgm:chPref val="3"/>
        </dgm:presLayoutVars>
      </dgm:prSet>
      <dgm:spPr/>
    </dgm:pt>
    <dgm:pt modelId="{72965605-2DF3-4C55-8395-0513D7B56DDB}" type="pres">
      <dgm:prSet presAssocID="{6D4F9B94-619B-4BD6-87FC-F702E0CDB5CA}" presName="rootConnector" presStyleLbl="node2" presStyleIdx="1" presStyleCnt="4"/>
      <dgm:spPr/>
    </dgm:pt>
    <dgm:pt modelId="{46CEB2BC-65B8-4DD4-B772-3D3D2E9B666D}" type="pres">
      <dgm:prSet presAssocID="{6D4F9B94-619B-4BD6-87FC-F702E0CDB5CA}" presName="hierChild4" presStyleCnt="0"/>
      <dgm:spPr/>
    </dgm:pt>
    <dgm:pt modelId="{4EE332E6-D073-4713-8F7D-E91F901F9050}" type="pres">
      <dgm:prSet presAssocID="{5E6EE978-6B15-4588-A96F-F5AD248292F0}" presName="Name37" presStyleLbl="parChTrans1D3" presStyleIdx="3" presStyleCnt="12"/>
      <dgm:spPr/>
    </dgm:pt>
    <dgm:pt modelId="{AE4673DA-0D03-4250-99A3-2D96D46188D8}" type="pres">
      <dgm:prSet presAssocID="{147D6E86-04AF-4822-94AA-920AF4D1EB0B}" presName="hierRoot2" presStyleCnt="0">
        <dgm:presLayoutVars>
          <dgm:hierBranch val="init"/>
        </dgm:presLayoutVars>
      </dgm:prSet>
      <dgm:spPr/>
    </dgm:pt>
    <dgm:pt modelId="{342DB6FF-FE2F-4BBF-AD94-65D0462420B5}" type="pres">
      <dgm:prSet presAssocID="{147D6E86-04AF-4822-94AA-920AF4D1EB0B}" presName="rootComposite" presStyleCnt="0"/>
      <dgm:spPr/>
    </dgm:pt>
    <dgm:pt modelId="{BC2AE29D-2200-4BCD-AEC4-994642ACE607}" type="pres">
      <dgm:prSet presAssocID="{147D6E86-04AF-4822-94AA-920AF4D1EB0B}" presName="rootText" presStyleLbl="node3" presStyleIdx="3" presStyleCnt="12">
        <dgm:presLayoutVars>
          <dgm:chPref val="3"/>
        </dgm:presLayoutVars>
      </dgm:prSet>
      <dgm:spPr/>
    </dgm:pt>
    <dgm:pt modelId="{264E6776-E34C-4046-8305-AB61B66EF3C7}" type="pres">
      <dgm:prSet presAssocID="{147D6E86-04AF-4822-94AA-920AF4D1EB0B}" presName="rootConnector" presStyleLbl="node3" presStyleIdx="3" presStyleCnt="12"/>
      <dgm:spPr/>
    </dgm:pt>
    <dgm:pt modelId="{322E2F0C-AD46-4BC5-B685-72CF34AA1A31}" type="pres">
      <dgm:prSet presAssocID="{147D6E86-04AF-4822-94AA-920AF4D1EB0B}" presName="hierChild4" presStyleCnt="0"/>
      <dgm:spPr/>
    </dgm:pt>
    <dgm:pt modelId="{A4B62B3F-31A1-49CB-AC70-F27B91FEC765}" type="pres">
      <dgm:prSet presAssocID="{147D6E86-04AF-4822-94AA-920AF4D1EB0B}" presName="hierChild5" presStyleCnt="0"/>
      <dgm:spPr/>
    </dgm:pt>
    <dgm:pt modelId="{79309A80-C1E0-48CB-9CB9-18EA470F78E3}" type="pres">
      <dgm:prSet presAssocID="{36EF493B-E59F-4F7E-B53A-F7E291EA5E67}" presName="Name37" presStyleLbl="parChTrans1D3" presStyleIdx="4" presStyleCnt="12"/>
      <dgm:spPr/>
    </dgm:pt>
    <dgm:pt modelId="{9B2CFB82-FD0A-4248-9E13-3AEEEF58EADA}" type="pres">
      <dgm:prSet presAssocID="{441864F0-036B-4BD0-AE21-3F9198868B26}" presName="hierRoot2" presStyleCnt="0">
        <dgm:presLayoutVars>
          <dgm:hierBranch val="init"/>
        </dgm:presLayoutVars>
      </dgm:prSet>
      <dgm:spPr/>
    </dgm:pt>
    <dgm:pt modelId="{35DBA072-5630-42A3-B100-1D5E8CABF682}" type="pres">
      <dgm:prSet presAssocID="{441864F0-036B-4BD0-AE21-3F9198868B26}" presName="rootComposite" presStyleCnt="0"/>
      <dgm:spPr/>
    </dgm:pt>
    <dgm:pt modelId="{5AC39066-13F6-48AA-839D-23C24E33312F}" type="pres">
      <dgm:prSet presAssocID="{441864F0-036B-4BD0-AE21-3F9198868B26}" presName="rootText" presStyleLbl="node3" presStyleIdx="4" presStyleCnt="12">
        <dgm:presLayoutVars>
          <dgm:chPref val="3"/>
        </dgm:presLayoutVars>
      </dgm:prSet>
      <dgm:spPr/>
    </dgm:pt>
    <dgm:pt modelId="{387806AF-01E9-4851-AA40-E972EBA82F5F}" type="pres">
      <dgm:prSet presAssocID="{441864F0-036B-4BD0-AE21-3F9198868B26}" presName="rootConnector" presStyleLbl="node3" presStyleIdx="4" presStyleCnt="12"/>
      <dgm:spPr/>
    </dgm:pt>
    <dgm:pt modelId="{26ACC410-12EA-4298-8860-AE18222940F4}" type="pres">
      <dgm:prSet presAssocID="{441864F0-036B-4BD0-AE21-3F9198868B26}" presName="hierChild4" presStyleCnt="0"/>
      <dgm:spPr/>
    </dgm:pt>
    <dgm:pt modelId="{E7EFAA44-61FD-46FE-A355-4EB5DBF4ED8E}" type="pres">
      <dgm:prSet presAssocID="{441864F0-036B-4BD0-AE21-3F9198868B26}" presName="hierChild5" presStyleCnt="0"/>
      <dgm:spPr/>
    </dgm:pt>
    <dgm:pt modelId="{986D8D47-6A04-46A5-9B26-88EA5EF40A41}" type="pres">
      <dgm:prSet presAssocID="{C76D33AF-EE4D-48F7-A0B5-EB416B28D5E5}" presName="Name37" presStyleLbl="parChTrans1D3" presStyleIdx="5" presStyleCnt="12"/>
      <dgm:spPr/>
    </dgm:pt>
    <dgm:pt modelId="{BCE74A11-2A5F-49F4-BBBB-058EB24BC523}" type="pres">
      <dgm:prSet presAssocID="{A7A9CE46-35EB-4AA4-89FA-C4B56845325A}" presName="hierRoot2" presStyleCnt="0">
        <dgm:presLayoutVars>
          <dgm:hierBranch val="init"/>
        </dgm:presLayoutVars>
      </dgm:prSet>
      <dgm:spPr/>
    </dgm:pt>
    <dgm:pt modelId="{F9977834-6FCB-4F52-9B78-9BFE20B1AB8D}" type="pres">
      <dgm:prSet presAssocID="{A7A9CE46-35EB-4AA4-89FA-C4B56845325A}" presName="rootComposite" presStyleCnt="0"/>
      <dgm:spPr/>
    </dgm:pt>
    <dgm:pt modelId="{8C1CDC23-7025-4337-977E-624028A93262}" type="pres">
      <dgm:prSet presAssocID="{A7A9CE46-35EB-4AA4-89FA-C4B56845325A}" presName="rootText" presStyleLbl="node3" presStyleIdx="5" presStyleCnt="12">
        <dgm:presLayoutVars>
          <dgm:chPref val="3"/>
        </dgm:presLayoutVars>
      </dgm:prSet>
      <dgm:spPr/>
    </dgm:pt>
    <dgm:pt modelId="{216DFB6E-52A8-43E4-9632-00815F2CC5EF}" type="pres">
      <dgm:prSet presAssocID="{A7A9CE46-35EB-4AA4-89FA-C4B56845325A}" presName="rootConnector" presStyleLbl="node3" presStyleIdx="5" presStyleCnt="12"/>
      <dgm:spPr/>
    </dgm:pt>
    <dgm:pt modelId="{E0C7F639-D06D-4388-A007-BD3FAC85A435}" type="pres">
      <dgm:prSet presAssocID="{A7A9CE46-35EB-4AA4-89FA-C4B56845325A}" presName="hierChild4" presStyleCnt="0"/>
      <dgm:spPr/>
    </dgm:pt>
    <dgm:pt modelId="{C0AECCB2-111E-48E4-806A-9FF181C25A0E}" type="pres">
      <dgm:prSet presAssocID="{A7A9CE46-35EB-4AA4-89FA-C4B56845325A}" presName="hierChild5" presStyleCnt="0"/>
      <dgm:spPr/>
    </dgm:pt>
    <dgm:pt modelId="{D1B9A0C6-1B90-448D-9691-26ACFC6C89ED}" type="pres">
      <dgm:prSet presAssocID="{6D4F9B94-619B-4BD6-87FC-F702E0CDB5CA}" presName="hierChild5" presStyleCnt="0"/>
      <dgm:spPr/>
    </dgm:pt>
    <dgm:pt modelId="{18A6F517-6B8E-461E-8522-7871725B068E}" type="pres">
      <dgm:prSet presAssocID="{70B47154-33A8-4A4E-9373-15E38C978C15}" presName="Name37" presStyleLbl="parChTrans1D2" presStyleIdx="2" presStyleCnt="4"/>
      <dgm:spPr/>
    </dgm:pt>
    <dgm:pt modelId="{DA287CF6-969C-4B39-9607-97B6650095EF}" type="pres">
      <dgm:prSet presAssocID="{8A386438-EC80-4307-B0BA-B7E7E67D4F05}" presName="hierRoot2" presStyleCnt="0">
        <dgm:presLayoutVars>
          <dgm:hierBranch val="init"/>
        </dgm:presLayoutVars>
      </dgm:prSet>
      <dgm:spPr/>
    </dgm:pt>
    <dgm:pt modelId="{3ABFFAAA-8805-4AA1-B2FD-EDCA583ED223}" type="pres">
      <dgm:prSet presAssocID="{8A386438-EC80-4307-B0BA-B7E7E67D4F05}" presName="rootComposite" presStyleCnt="0"/>
      <dgm:spPr/>
    </dgm:pt>
    <dgm:pt modelId="{002099E4-12A9-40FA-819B-88ED2766FB85}" type="pres">
      <dgm:prSet presAssocID="{8A386438-EC80-4307-B0BA-B7E7E67D4F05}" presName="rootText" presStyleLbl="node2" presStyleIdx="2" presStyleCnt="4">
        <dgm:presLayoutVars>
          <dgm:chPref val="3"/>
        </dgm:presLayoutVars>
      </dgm:prSet>
      <dgm:spPr/>
    </dgm:pt>
    <dgm:pt modelId="{D97AC1B0-FACA-4C8A-AAAD-236ECEB4C68E}" type="pres">
      <dgm:prSet presAssocID="{8A386438-EC80-4307-B0BA-B7E7E67D4F05}" presName="rootConnector" presStyleLbl="node2" presStyleIdx="2" presStyleCnt="4"/>
      <dgm:spPr/>
    </dgm:pt>
    <dgm:pt modelId="{3BDCF702-4C83-42DE-8652-2902DA9AE356}" type="pres">
      <dgm:prSet presAssocID="{8A386438-EC80-4307-B0BA-B7E7E67D4F05}" presName="hierChild4" presStyleCnt="0"/>
      <dgm:spPr/>
    </dgm:pt>
    <dgm:pt modelId="{6D14824B-CD48-4747-830D-101AFBF8C9D6}" type="pres">
      <dgm:prSet presAssocID="{B281044B-8E8D-4D87-BFB6-39A4568B4B7A}" presName="Name37" presStyleLbl="parChTrans1D3" presStyleIdx="6" presStyleCnt="12"/>
      <dgm:spPr/>
    </dgm:pt>
    <dgm:pt modelId="{9B1FECF6-74B3-442B-BB63-1FF1DA8D353F}" type="pres">
      <dgm:prSet presAssocID="{44AB7AC3-132C-4420-A1B9-5C2F2ABE8C8B}" presName="hierRoot2" presStyleCnt="0">
        <dgm:presLayoutVars>
          <dgm:hierBranch val="init"/>
        </dgm:presLayoutVars>
      </dgm:prSet>
      <dgm:spPr/>
    </dgm:pt>
    <dgm:pt modelId="{C26B81FE-28F6-400C-8E10-ECFEC6132330}" type="pres">
      <dgm:prSet presAssocID="{44AB7AC3-132C-4420-A1B9-5C2F2ABE8C8B}" presName="rootComposite" presStyleCnt="0"/>
      <dgm:spPr/>
    </dgm:pt>
    <dgm:pt modelId="{B72EEEFD-668D-4B7C-8AD7-9E633401C3D0}" type="pres">
      <dgm:prSet presAssocID="{44AB7AC3-132C-4420-A1B9-5C2F2ABE8C8B}" presName="rootText" presStyleLbl="node3" presStyleIdx="6" presStyleCnt="12">
        <dgm:presLayoutVars>
          <dgm:chPref val="3"/>
        </dgm:presLayoutVars>
      </dgm:prSet>
      <dgm:spPr/>
    </dgm:pt>
    <dgm:pt modelId="{77ACD275-AFE6-4FDC-94F3-8FE506260E9A}" type="pres">
      <dgm:prSet presAssocID="{44AB7AC3-132C-4420-A1B9-5C2F2ABE8C8B}" presName="rootConnector" presStyleLbl="node3" presStyleIdx="6" presStyleCnt="12"/>
      <dgm:spPr/>
    </dgm:pt>
    <dgm:pt modelId="{FBD3443E-311B-4C26-987D-6834C2E10435}" type="pres">
      <dgm:prSet presAssocID="{44AB7AC3-132C-4420-A1B9-5C2F2ABE8C8B}" presName="hierChild4" presStyleCnt="0"/>
      <dgm:spPr/>
    </dgm:pt>
    <dgm:pt modelId="{C28DE788-F1B3-47DB-80B6-F68DF50B2EE0}" type="pres">
      <dgm:prSet presAssocID="{44AB7AC3-132C-4420-A1B9-5C2F2ABE8C8B}" presName="hierChild5" presStyleCnt="0"/>
      <dgm:spPr/>
    </dgm:pt>
    <dgm:pt modelId="{D352257D-E4F2-4E7B-B422-884C91DC1DC8}" type="pres">
      <dgm:prSet presAssocID="{10D0AE5F-DDB7-418F-9622-45BBB1EA396A}" presName="Name37" presStyleLbl="parChTrans1D3" presStyleIdx="7" presStyleCnt="12"/>
      <dgm:spPr/>
    </dgm:pt>
    <dgm:pt modelId="{CB991585-1AAC-4DA9-AD1C-FC004859D83D}" type="pres">
      <dgm:prSet presAssocID="{3BE9684A-97C9-47DD-A9B9-D42E5C9C399E}" presName="hierRoot2" presStyleCnt="0">
        <dgm:presLayoutVars>
          <dgm:hierBranch val="init"/>
        </dgm:presLayoutVars>
      </dgm:prSet>
      <dgm:spPr/>
    </dgm:pt>
    <dgm:pt modelId="{A6D3903F-E211-48A1-9B0F-A78B5E572EEB}" type="pres">
      <dgm:prSet presAssocID="{3BE9684A-97C9-47DD-A9B9-D42E5C9C399E}" presName="rootComposite" presStyleCnt="0"/>
      <dgm:spPr/>
    </dgm:pt>
    <dgm:pt modelId="{C602C547-F4AF-4EE9-83E9-03CD53C6C450}" type="pres">
      <dgm:prSet presAssocID="{3BE9684A-97C9-47DD-A9B9-D42E5C9C399E}" presName="rootText" presStyleLbl="node3" presStyleIdx="7" presStyleCnt="12">
        <dgm:presLayoutVars>
          <dgm:chPref val="3"/>
        </dgm:presLayoutVars>
      </dgm:prSet>
      <dgm:spPr/>
    </dgm:pt>
    <dgm:pt modelId="{F670FBC8-5648-410F-84D6-B0269741C996}" type="pres">
      <dgm:prSet presAssocID="{3BE9684A-97C9-47DD-A9B9-D42E5C9C399E}" presName="rootConnector" presStyleLbl="node3" presStyleIdx="7" presStyleCnt="12"/>
      <dgm:spPr/>
    </dgm:pt>
    <dgm:pt modelId="{748136D7-FF67-47B8-AA2E-1FF6C18F082B}" type="pres">
      <dgm:prSet presAssocID="{3BE9684A-97C9-47DD-A9B9-D42E5C9C399E}" presName="hierChild4" presStyleCnt="0"/>
      <dgm:spPr/>
    </dgm:pt>
    <dgm:pt modelId="{8BC7E6CA-F89D-46B9-B5A7-826AEDFC652E}" type="pres">
      <dgm:prSet presAssocID="{3BE9684A-97C9-47DD-A9B9-D42E5C9C399E}" presName="hierChild5" presStyleCnt="0"/>
      <dgm:spPr/>
    </dgm:pt>
    <dgm:pt modelId="{88C50B01-215D-445D-BEC2-F0F48BE040A4}" type="pres">
      <dgm:prSet presAssocID="{5E26B2AF-E467-4ED4-A29B-BA87CF88D28A}" presName="Name37" presStyleLbl="parChTrans1D3" presStyleIdx="8" presStyleCnt="12"/>
      <dgm:spPr/>
    </dgm:pt>
    <dgm:pt modelId="{04D88AA1-8EB0-437E-A921-ECA75A36114C}" type="pres">
      <dgm:prSet presAssocID="{DCF86439-FE4D-45E8-96E2-C0ADFC3A8793}" presName="hierRoot2" presStyleCnt="0">
        <dgm:presLayoutVars>
          <dgm:hierBranch val="init"/>
        </dgm:presLayoutVars>
      </dgm:prSet>
      <dgm:spPr/>
    </dgm:pt>
    <dgm:pt modelId="{1437B8A8-4C26-4AF1-A89F-1B7B23CA64FF}" type="pres">
      <dgm:prSet presAssocID="{DCF86439-FE4D-45E8-96E2-C0ADFC3A8793}" presName="rootComposite" presStyleCnt="0"/>
      <dgm:spPr/>
    </dgm:pt>
    <dgm:pt modelId="{42018893-C866-4FC9-A04E-F4681EFC411C}" type="pres">
      <dgm:prSet presAssocID="{DCF86439-FE4D-45E8-96E2-C0ADFC3A8793}" presName="rootText" presStyleLbl="node3" presStyleIdx="8" presStyleCnt="12">
        <dgm:presLayoutVars>
          <dgm:chPref val="3"/>
        </dgm:presLayoutVars>
      </dgm:prSet>
      <dgm:spPr/>
    </dgm:pt>
    <dgm:pt modelId="{6E023046-8786-487F-A181-78EEE36BEA61}" type="pres">
      <dgm:prSet presAssocID="{DCF86439-FE4D-45E8-96E2-C0ADFC3A8793}" presName="rootConnector" presStyleLbl="node3" presStyleIdx="8" presStyleCnt="12"/>
      <dgm:spPr/>
    </dgm:pt>
    <dgm:pt modelId="{AAAF85D5-508B-4A8B-90F0-8778C941AF16}" type="pres">
      <dgm:prSet presAssocID="{DCF86439-FE4D-45E8-96E2-C0ADFC3A8793}" presName="hierChild4" presStyleCnt="0"/>
      <dgm:spPr/>
    </dgm:pt>
    <dgm:pt modelId="{FC76DF3F-FA1D-4F39-B7D4-C75E74F129C9}" type="pres">
      <dgm:prSet presAssocID="{DCF86439-FE4D-45E8-96E2-C0ADFC3A8793}" presName="hierChild5" presStyleCnt="0"/>
      <dgm:spPr/>
    </dgm:pt>
    <dgm:pt modelId="{AD18EA7A-05CD-4BD7-8ED3-361717827029}" type="pres">
      <dgm:prSet presAssocID="{8A386438-EC80-4307-B0BA-B7E7E67D4F05}" presName="hierChild5" presStyleCnt="0"/>
      <dgm:spPr/>
    </dgm:pt>
    <dgm:pt modelId="{9E4A4A7D-8FA3-4BB1-9DA7-EDB97CC51CA3}" type="pres">
      <dgm:prSet presAssocID="{404F1BA1-0606-4449-A426-AC65D2B9AE6D}" presName="Name37" presStyleLbl="parChTrans1D2" presStyleIdx="3" presStyleCnt="4"/>
      <dgm:spPr/>
    </dgm:pt>
    <dgm:pt modelId="{D3B66152-D2B3-4380-AEA5-FCF04DD8A89A}" type="pres">
      <dgm:prSet presAssocID="{7BCB3937-422A-404F-9548-F35212DCDA47}" presName="hierRoot2" presStyleCnt="0">
        <dgm:presLayoutVars>
          <dgm:hierBranch val="init"/>
        </dgm:presLayoutVars>
      </dgm:prSet>
      <dgm:spPr/>
    </dgm:pt>
    <dgm:pt modelId="{16257502-2AB3-41D4-9A78-CDFEC402ADBF}" type="pres">
      <dgm:prSet presAssocID="{7BCB3937-422A-404F-9548-F35212DCDA47}" presName="rootComposite" presStyleCnt="0"/>
      <dgm:spPr/>
    </dgm:pt>
    <dgm:pt modelId="{9943BEF8-6846-434E-9DCA-79292084F496}" type="pres">
      <dgm:prSet presAssocID="{7BCB3937-422A-404F-9548-F35212DCDA47}" presName="rootText" presStyleLbl="node2" presStyleIdx="3" presStyleCnt="4">
        <dgm:presLayoutVars>
          <dgm:chPref val="3"/>
        </dgm:presLayoutVars>
      </dgm:prSet>
      <dgm:spPr/>
    </dgm:pt>
    <dgm:pt modelId="{AAFB2D11-D349-4EC0-9660-89A17428DCB5}" type="pres">
      <dgm:prSet presAssocID="{7BCB3937-422A-404F-9548-F35212DCDA47}" presName="rootConnector" presStyleLbl="node2" presStyleIdx="3" presStyleCnt="4"/>
      <dgm:spPr/>
    </dgm:pt>
    <dgm:pt modelId="{0DC95DDA-BD06-4606-B5CE-0B6BA9D3B853}" type="pres">
      <dgm:prSet presAssocID="{7BCB3937-422A-404F-9548-F35212DCDA47}" presName="hierChild4" presStyleCnt="0"/>
      <dgm:spPr/>
    </dgm:pt>
    <dgm:pt modelId="{66BC047B-1143-4C07-9A3B-3FA825E75B7F}" type="pres">
      <dgm:prSet presAssocID="{C7BC7AE6-9086-48F0-9461-297E8314722E}" presName="Name37" presStyleLbl="parChTrans1D3" presStyleIdx="9" presStyleCnt="12"/>
      <dgm:spPr/>
    </dgm:pt>
    <dgm:pt modelId="{16E96C85-0EFC-4459-8690-60EADE7E6712}" type="pres">
      <dgm:prSet presAssocID="{6C47727E-AAC2-4A79-ABA7-322BF263EE18}" presName="hierRoot2" presStyleCnt="0">
        <dgm:presLayoutVars>
          <dgm:hierBranch val="init"/>
        </dgm:presLayoutVars>
      </dgm:prSet>
      <dgm:spPr/>
    </dgm:pt>
    <dgm:pt modelId="{2B6933E5-6014-426E-8B8B-63876AA33CBD}" type="pres">
      <dgm:prSet presAssocID="{6C47727E-AAC2-4A79-ABA7-322BF263EE18}" presName="rootComposite" presStyleCnt="0"/>
      <dgm:spPr/>
    </dgm:pt>
    <dgm:pt modelId="{BD6EB015-05B8-4BEC-9D83-C5F3A00FE424}" type="pres">
      <dgm:prSet presAssocID="{6C47727E-AAC2-4A79-ABA7-322BF263EE18}" presName="rootText" presStyleLbl="node3" presStyleIdx="9" presStyleCnt="12">
        <dgm:presLayoutVars>
          <dgm:chPref val="3"/>
        </dgm:presLayoutVars>
      </dgm:prSet>
      <dgm:spPr/>
    </dgm:pt>
    <dgm:pt modelId="{D091B84E-F669-4E2E-BE1F-8FA72B9381DD}" type="pres">
      <dgm:prSet presAssocID="{6C47727E-AAC2-4A79-ABA7-322BF263EE18}" presName="rootConnector" presStyleLbl="node3" presStyleIdx="9" presStyleCnt="12"/>
      <dgm:spPr/>
    </dgm:pt>
    <dgm:pt modelId="{F407F4BC-7E8A-42C1-9DDB-770AF181695A}" type="pres">
      <dgm:prSet presAssocID="{6C47727E-AAC2-4A79-ABA7-322BF263EE18}" presName="hierChild4" presStyleCnt="0"/>
      <dgm:spPr/>
    </dgm:pt>
    <dgm:pt modelId="{B53EDD17-2EA0-41DC-8EB5-388BF08D06C4}" type="pres">
      <dgm:prSet presAssocID="{6C47727E-AAC2-4A79-ABA7-322BF263EE18}" presName="hierChild5" presStyleCnt="0"/>
      <dgm:spPr/>
    </dgm:pt>
    <dgm:pt modelId="{E3F6F5DA-1CE2-4879-8E99-FC5264546770}" type="pres">
      <dgm:prSet presAssocID="{D5608CE2-4B1B-4288-9098-DDCD719F0246}" presName="Name37" presStyleLbl="parChTrans1D3" presStyleIdx="10" presStyleCnt="12"/>
      <dgm:spPr/>
    </dgm:pt>
    <dgm:pt modelId="{2E145FBB-97BF-4655-9CB1-DF5B1FB2E6BC}" type="pres">
      <dgm:prSet presAssocID="{F408CEBA-351D-422F-B501-95E45930130C}" presName="hierRoot2" presStyleCnt="0">
        <dgm:presLayoutVars>
          <dgm:hierBranch val="init"/>
        </dgm:presLayoutVars>
      </dgm:prSet>
      <dgm:spPr/>
    </dgm:pt>
    <dgm:pt modelId="{2CB0A4FF-924C-46D0-9409-256D960AC970}" type="pres">
      <dgm:prSet presAssocID="{F408CEBA-351D-422F-B501-95E45930130C}" presName="rootComposite" presStyleCnt="0"/>
      <dgm:spPr/>
    </dgm:pt>
    <dgm:pt modelId="{951590E4-1C85-4A9C-888D-8DB57ED13225}" type="pres">
      <dgm:prSet presAssocID="{F408CEBA-351D-422F-B501-95E45930130C}" presName="rootText" presStyleLbl="node3" presStyleIdx="10" presStyleCnt="12">
        <dgm:presLayoutVars>
          <dgm:chPref val="3"/>
        </dgm:presLayoutVars>
      </dgm:prSet>
      <dgm:spPr/>
    </dgm:pt>
    <dgm:pt modelId="{0C9F794C-41ED-49A0-951A-D6482255C3E5}" type="pres">
      <dgm:prSet presAssocID="{F408CEBA-351D-422F-B501-95E45930130C}" presName="rootConnector" presStyleLbl="node3" presStyleIdx="10" presStyleCnt="12"/>
      <dgm:spPr/>
    </dgm:pt>
    <dgm:pt modelId="{A24DB4B9-605C-4C4E-AF12-590054E00E54}" type="pres">
      <dgm:prSet presAssocID="{F408CEBA-351D-422F-B501-95E45930130C}" presName="hierChild4" presStyleCnt="0"/>
      <dgm:spPr/>
    </dgm:pt>
    <dgm:pt modelId="{B52824FE-B314-4766-82C6-B7045CC001D9}" type="pres">
      <dgm:prSet presAssocID="{F408CEBA-351D-422F-B501-95E45930130C}" presName="hierChild5" presStyleCnt="0"/>
      <dgm:spPr/>
    </dgm:pt>
    <dgm:pt modelId="{C088109C-9482-427A-B014-59958CBE83F0}" type="pres">
      <dgm:prSet presAssocID="{D2F955FE-97F2-47C6-9FBE-0564D0A20A58}" presName="Name37" presStyleLbl="parChTrans1D3" presStyleIdx="11" presStyleCnt="12"/>
      <dgm:spPr/>
    </dgm:pt>
    <dgm:pt modelId="{62DD2D61-2304-4E5C-A973-ECC35B43D063}" type="pres">
      <dgm:prSet presAssocID="{6D4BC392-11ED-45C8-A1BE-0B73E11C98A9}" presName="hierRoot2" presStyleCnt="0">
        <dgm:presLayoutVars>
          <dgm:hierBranch val="init"/>
        </dgm:presLayoutVars>
      </dgm:prSet>
      <dgm:spPr/>
    </dgm:pt>
    <dgm:pt modelId="{D146887F-7C7F-48C7-878A-715C77B859EA}" type="pres">
      <dgm:prSet presAssocID="{6D4BC392-11ED-45C8-A1BE-0B73E11C98A9}" presName="rootComposite" presStyleCnt="0"/>
      <dgm:spPr/>
    </dgm:pt>
    <dgm:pt modelId="{EA6DCC0D-A68A-479F-B9CC-889FCAEF59D8}" type="pres">
      <dgm:prSet presAssocID="{6D4BC392-11ED-45C8-A1BE-0B73E11C98A9}" presName="rootText" presStyleLbl="node3" presStyleIdx="11" presStyleCnt="12">
        <dgm:presLayoutVars>
          <dgm:chPref val="3"/>
        </dgm:presLayoutVars>
      </dgm:prSet>
      <dgm:spPr/>
    </dgm:pt>
    <dgm:pt modelId="{AE6B6448-5916-4A94-AD3F-592C40EBD467}" type="pres">
      <dgm:prSet presAssocID="{6D4BC392-11ED-45C8-A1BE-0B73E11C98A9}" presName="rootConnector" presStyleLbl="node3" presStyleIdx="11" presStyleCnt="12"/>
      <dgm:spPr/>
    </dgm:pt>
    <dgm:pt modelId="{24ED14BA-8FEC-4039-9462-754985374A65}" type="pres">
      <dgm:prSet presAssocID="{6D4BC392-11ED-45C8-A1BE-0B73E11C98A9}" presName="hierChild4" presStyleCnt="0"/>
      <dgm:spPr/>
    </dgm:pt>
    <dgm:pt modelId="{DDF08887-5FFA-4715-86E7-0CAC7D12AC86}" type="pres">
      <dgm:prSet presAssocID="{6D4BC392-11ED-45C8-A1BE-0B73E11C98A9}" presName="hierChild5" presStyleCnt="0"/>
      <dgm:spPr/>
    </dgm:pt>
    <dgm:pt modelId="{1ACBB7DF-79D2-4217-A1E9-8E8F5A7CC68E}" type="pres">
      <dgm:prSet presAssocID="{7BCB3937-422A-404F-9548-F35212DCDA47}" presName="hierChild5" presStyleCnt="0"/>
      <dgm:spPr/>
    </dgm:pt>
    <dgm:pt modelId="{1784F503-2031-4CCB-B617-F41C14604C1B}" type="pres">
      <dgm:prSet presAssocID="{FA081D9E-1A14-4F67-A5AB-048DC207230E}" presName="hierChild3" presStyleCnt="0"/>
      <dgm:spPr/>
    </dgm:pt>
  </dgm:ptLst>
  <dgm:cxnLst>
    <dgm:cxn modelId="{038F1A04-8E7D-41F6-9768-7BF0A96D7030}" type="presOf" srcId="{F408CEBA-351D-422F-B501-95E45930130C}" destId="{0C9F794C-41ED-49A0-951A-D6482255C3E5}" srcOrd="1" destOrd="0" presId="urn:microsoft.com/office/officeart/2005/8/layout/orgChart1"/>
    <dgm:cxn modelId="{C0ABF805-C387-4125-8B2B-B9BD62115AEB}" type="presOf" srcId="{5E6EE978-6B15-4588-A96F-F5AD248292F0}" destId="{4EE332E6-D073-4713-8F7D-E91F901F9050}" srcOrd="0" destOrd="0" presId="urn:microsoft.com/office/officeart/2005/8/layout/orgChart1"/>
    <dgm:cxn modelId="{EBA21606-AF84-40B2-B9D1-D84D3EB1B2A9}" type="presOf" srcId="{FA081D9E-1A14-4F67-A5AB-048DC207230E}" destId="{B31A0C22-A314-4535-B705-F2A649BC9D3C}" srcOrd="0" destOrd="0" presId="urn:microsoft.com/office/officeart/2005/8/layout/orgChart1"/>
    <dgm:cxn modelId="{18B9A809-4527-45BF-9AA9-9333F2510A8B}" srcId="{6D4F9B94-619B-4BD6-87FC-F702E0CDB5CA}" destId="{147D6E86-04AF-4822-94AA-920AF4D1EB0B}" srcOrd="0" destOrd="0" parTransId="{5E6EE978-6B15-4588-A96F-F5AD248292F0}" sibTransId="{0CC1AD9B-1781-41B2-8CCD-F9F97A9BC085}"/>
    <dgm:cxn modelId="{D67B700C-0190-4167-B79C-0CC7CEC53DC0}" srcId="{3D7BADC9-180B-42E3-A18A-3CD67F58F097}" destId="{313C6FF9-48F7-46BB-B589-63C3078C3BAB}" srcOrd="0" destOrd="0" parTransId="{7040A4F0-ECCB-42FC-B36E-5E6C114B4DED}" sibTransId="{1C75E67D-9C3A-4CA1-B7DF-3920EAF50954}"/>
    <dgm:cxn modelId="{917D3E0F-8062-48E8-ADE8-7C3D0A012A5E}" type="presOf" srcId="{4E7DD05B-CBF6-4CA7-8113-C9EBDC8C536A}" destId="{D440FCFA-68C8-44ED-927C-6225D3046663}" srcOrd="0" destOrd="0" presId="urn:microsoft.com/office/officeart/2005/8/layout/orgChart1"/>
    <dgm:cxn modelId="{69F51513-E36B-444C-A56A-4A501EDE2076}" type="presOf" srcId="{6D4F9B94-619B-4BD6-87FC-F702E0CDB5CA}" destId="{72965605-2DF3-4C55-8395-0513D7B56DDB}" srcOrd="1" destOrd="0" presId="urn:microsoft.com/office/officeart/2005/8/layout/orgChart1"/>
    <dgm:cxn modelId="{2B32CD28-25B0-4D42-A61E-859F29068059}" type="presOf" srcId="{3D7BADC9-180B-42E3-A18A-3CD67F58F097}" destId="{A4F4603C-1C8A-4637-B799-EE1CF57C7EBD}" srcOrd="0" destOrd="0" presId="urn:microsoft.com/office/officeart/2005/8/layout/orgChart1"/>
    <dgm:cxn modelId="{E120902B-1793-4760-AE5D-0C6CC60386AA}" type="presOf" srcId="{3BE9684A-97C9-47DD-A9B9-D42E5C9C399E}" destId="{C602C547-F4AF-4EE9-83E9-03CD53C6C450}" srcOrd="0" destOrd="0" presId="urn:microsoft.com/office/officeart/2005/8/layout/orgChart1"/>
    <dgm:cxn modelId="{76531B3C-5DE0-4915-87B4-C4EC36F0B09F}" type="presOf" srcId="{7BCB3937-422A-404F-9548-F35212DCDA47}" destId="{AAFB2D11-D349-4EC0-9660-89A17428DCB5}" srcOrd="1" destOrd="0" presId="urn:microsoft.com/office/officeart/2005/8/layout/orgChart1"/>
    <dgm:cxn modelId="{26BB3840-10A4-4EC8-9DB1-76A7A0D4C43F}" srcId="{FA081D9E-1A14-4F67-A5AB-048DC207230E}" destId="{8A386438-EC80-4307-B0BA-B7E7E67D4F05}" srcOrd="2" destOrd="0" parTransId="{70B47154-33A8-4A4E-9373-15E38C978C15}" sibTransId="{888F305F-A4ED-4EC7-BAD6-AB792C743C8E}"/>
    <dgm:cxn modelId="{AEC7B95C-AF00-48F3-B2C3-E82D64A024FB}" type="presOf" srcId="{5E26B2AF-E467-4ED4-A29B-BA87CF88D28A}" destId="{88C50B01-215D-445D-BEC2-F0F48BE040A4}" srcOrd="0" destOrd="0" presId="urn:microsoft.com/office/officeart/2005/8/layout/orgChart1"/>
    <dgm:cxn modelId="{56FBA660-5792-410B-B62A-C87D882A69D4}" type="presOf" srcId="{A7A9CE46-35EB-4AA4-89FA-C4B56845325A}" destId="{216DFB6E-52A8-43E4-9632-00815F2CC5EF}" srcOrd="1" destOrd="0" presId="urn:microsoft.com/office/officeart/2005/8/layout/orgChart1"/>
    <dgm:cxn modelId="{CA898E61-AEFC-4038-AA18-3E0735FEC71E}" type="presOf" srcId="{147D6E86-04AF-4822-94AA-920AF4D1EB0B}" destId="{BC2AE29D-2200-4BCD-AEC4-994642ACE607}" srcOrd="0" destOrd="0" presId="urn:microsoft.com/office/officeart/2005/8/layout/orgChart1"/>
    <dgm:cxn modelId="{F5F5C061-8825-4E65-8A7C-17ECF77774CF}" type="presOf" srcId="{DF3B3653-093F-42E2-86ED-38FCE510FC83}" destId="{F45CAB9A-81C3-49CE-8FDF-92EFF054274F}" srcOrd="0" destOrd="0" presId="urn:microsoft.com/office/officeart/2005/8/layout/orgChart1"/>
    <dgm:cxn modelId="{4095AD64-4D82-4DA2-B1E9-1037423160E1}" type="presOf" srcId="{C76D33AF-EE4D-48F7-A0B5-EB416B28D5E5}" destId="{986D8D47-6A04-46A5-9B26-88EA5EF40A41}" srcOrd="0" destOrd="0" presId="urn:microsoft.com/office/officeart/2005/8/layout/orgChart1"/>
    <dgm:cxn modelId="{042DF845-CF12-4185-8ADB-F057920023C8}" srcId="{8A386438-EC80-4307-B0BA-B7E7E67D4F05}" destId="{44AB7AC3-132C-4420-A1B9-5C2F2ABE8C8B}" srcOrd="0" destOrd="0" parTransId="{B281044B-8E8D-4D87-BFB6-39A4568B4B7A}" sibTransId="{9D160E17-7C75-4210-89EB-1D855A88B627}"/>
    <dgm:cxn modelId="{C871C266-DFA0-4829-BE56-2F7CA9209B00}" type="presOf" srcId="{D2F955FE-97F2-47C6-9FBE-0564D0A20A58}" destId="{C088109C-9482-427A-B014-59958CBE83F0}" srcOrd="0" destOrd="0" presId="urn:microsoft.com/office/officeart/2005/8/layout/orgChart1"/>
    <dgm:cxn modelId="{280FCD66-BAA8-4DE1-835B-A3B9A5E44D79}" type="presOf" srcId="{6D4BC392-11ED-45C8-A1BE-0B73E11C98A9}" destId="{AE6B6448-5916-4A94-AD3F-592C40EBD467}" srcOrd="1" destOrd="0" presId="urn:microsoft.com/office/officeart/2005/8/layout/orgChart1"/>
    <dgm:cxn modelId="{73C1C348-0953-4673-8E80-C09628475855}" type="presOf" srcId="{D31BA574-9051-452F-BEA2-732F1621E066}" destId="{0D2CFBAD-149A-41DA-8D7D-85A8C6D3D78C}" srcOrd="1" destOrd="0" presId="urn:microsoft.com/office/officeart/2005/8/layout/orgChart1"/>
    <dgm:cxn modelId="{43DD9A69-271C-4F72-B143-87A0D8E48902}" type="presOf" srcId="{3D7BADC9-180B-42E3-A18A-3CD67F58F097}" destId="{2AF38552-ECBE-4596-825B-04E689B8021B}" srcOrd="1" destOrd="0" presId="urn:microsoft.com/office/officeart/2005/8/layout/orgChart1"/>
    <dgm:cxn modelId="{4D9C6E6A-6EA1-4CB0-861C-6AFBC27E3E40}" type="presOf" srcId="{D5608CE2-4B1B-4288-9098-DDCD719F0246}" destId="{E3F6F5DA-1CE2-4879-8E99-FC5264546770}" srcOrd="0" destOrd="0" presId="urn:microsoft.com/office/officeart/2005/8/layout/orgChart1"/>
    <dgm:cxn modelId="{C8DECE6B-3237-4409-AA3B-F11ED5751A87}" srcId="{8A386438-EC80-4307-B0BA-B7E7E67D4F05}" destId="{3BE9684A-97C9-47DD-A9B9-D42E5C9C399E}" srcOrd="1" destOrd="0" parTransId="{10D0AE5F-DDB7-418F-9622-45BBB1EA396A}" sibTransId="{76BEC2BF-6E84-4BD3-931D-88E531ECE352}"/>
    <dgm:cxn modelId="{6C5AA26F-AD8B-4AB0-B859-4F39A75BF7DA}" type="presOf" srcId="{70B47154-33A8-4A4E-9373-15E38C978C15}" destId="{18A6F517-6B8E-461E-8522-7871725B068E}" srcOrd="0" destOrd="0" presId="urn:microsoft.com/office/officeart/2005/8/layout/orgChart1"/>
    <dgm:cxn modelId="{C9A6C16F-F796-4FAB-999D-FF94CC5E45CD}" srcId="{3D7BADC9-180B-42E3-A18A-3CD67F58F097}" destId="{DF3B3653-093F-42E2-86ED-38FCE510FC83}" srcOrd="2" destOrd="0" parTransId="{4E7DD05B-CBF6-4CA7-8113-C9EBDC8C536A}" sibTransId="{5707BF2B-C639-4FA0-9EB8-E30369663433}"/>
    <dgm:cxn modelId="{ADD00470-E0B4-4B1B-BFD0-31B998C9F3EE}" srcId="{FA081D9E-1A14-4F67-A5AB-048DC207230E}" destId="{7BCB3937-422A-404F-9548-F35212DCDA47}" srcOrd="3" destOrd="0" parTransId="{404F1BA1-0606-4449-A426-AC65D2B9AE6D}" sibTransId="{486ED97C-C9F6-4C7E-90CB-F18095E1C65A}"/>
    <dgm:cxn modelId="{80FC1C56-3424-4529-A8F5-E5D43FFEB874}" type="presOf" srcId="{44AB7AC3-132C-4420-A1B9-5C2F2ABE8C8B}" destId="{B72EEEFD-668D-4B7C-8AD7-9E633401C3D0}" srcOrd="0" destOrd="0" presId="urn:microsoft.com/office/officeart/2005/8/layout/orgChart1"/>
    <dgm:cxn modelId="{7A969077-EF1E-440B-B5D2-C06BB9E86240}" type="presOf" srcId="{313C6FF9-48F7-46BB-B589-63C3078C3BAB}" destId="{6A0319A3-5637-45A0-A1F0-6DCDA17C92E1}" srcOrd="1" destOrd="0" presId="urn:microsoft.com/office/officeart/2005/8/layout/orgChart1"/>
    <dgm:cxn modelId="{29DCAC57-7EFB-48DD-8F5B-EABFEFF31160}" type="presOf" srcId="{B9BE0543-189B-41A2-874B-C338AEBF5E5E}" destId="{0CF40F2D-EB2A-433E-8E4A-07E90BD10C9C}" srcOrd="0" destOrd="0" presId="urn:microsoft.com/office/officeart/2005/8/layout/orgChart1"/>
    <dgm:cxn modelId="{28C7E357-0667-416E-8C84-FE982048D9F7}" type="presOf" srcId="{DCF86439-FE4D-45E8-96E2-C0ADFC3A8793}" destId="{42018893-C866-4FC9-A04E-F4681EFC411C}" srcOrd="0" destOrd="0" presId="urn:microsoft.com/office/officeart/2005/8/layout/orgChart1"/>
    <dgm:cxn modelId="{1FD81958-9645-488E-ABE1-61E4C257F07B}" type="presOf" srcId="{B0E471A0-A000-453C-A4E2-23EB4DF9C0DD}" destId="{19FB43A2-A047-44DC-A981-1EF1AD5BF362}" srcOrd="0" destOrd="0" presId="urn:microsoft.com/office/officeart/2005/8/layout/orgChart1"/>
    <dgm:cxn modelId="{3585087A-F190-4DB3-9E26-064485691A53}" type="presOf" srcId="{44AB7AC3-132C-4420-A1B9-5C2F2ABE8C8B}" destId="{77ACD275-AFE6-4FDC-94F3-8FE506260E9A}" srcOrd="1" destOrd="0" presId="urn:microsoft.com/office/officeart/2005/8/layout/orgChart1"/>
    <dgm:cxn modelId="{C102967D-FAE8-471E-B4FF-38183A1C2903}" type="presOf" srcId="{FA081D9E-1A14-4F67-A5AB-048DC207230E}" destId="{C4368D37-6EF2-4563-BFA6-5D6DF7056C4E}" srcOrd="1" destOrd="0" presId="urn:microsoft.com/office/officeart/2005/8/layout/orgChart1"/>
    <dgm:cxn modelId="{75D17B80-0A8B-4B9C-9216-DEF43FFC9DA5}" type="presOf" srcId="{8A386438-EC80-4307-B0BA-B7E7E67D4F05}" destId="{002099E4-12A9-40FA-819B-88ED2766FB85}" srcOrd="0" destOrd="0" presId="urn:microsoft.com/office/officeart/2005/8/layout/orgChart1"/>
    <dgm:cxn modelId="{CE177A81-7F13-4EF6-BFC0-D09C8C371393}" srcId="{7BCB3937-422A-404F-9548-F35212DCDA47}" destId="{F408CEBA-351D-422F-B501-95E45930130C}" srcOrd="1" destOrd="0" parTransId="{D5608CE2-4B1B-4288-9098-DDCD719F0246}" sibTransId="{80D0D52A-8FEA-4718-9C44-A796FE71DC95}"/>
    <dgm:cxn modelId="{D9FAE982-9702-4D3B-BC2D-8F0283C53C8C}" type="presOf" srcId="{404F1BA1-0606-4449-A426-AC65D2B9AE6D}" destId="{9E4A4A7D-8FA3-4BB1-9DA7-EDB97CC51CA3}" srcOrd="0" destOrd="0" presId="urn:microsoft.com/office/officeart/2005/8/layout/orgChart1"/>
    <dgm:cxn modelId="{10E70983-9ED9-42CF-93DA-62EC8C5D9CF6}" type="presOf" srcId="{6C47727E-AAC2-4A79-ABA7-322BF263EE18}" destId="{BD6EB015-05B8-4BEC-9D83-C5F3A00FE424}" srcOrd="0" destOrd="0" presId="urn:microsoft.com/office/officeart/2005/8/layout/orgChart1"/>
    <dgm:cxn modelId="{1B39E586-FE77-4C77-BE85-0EBE5F7739F1}" type="presOf" srcId="{7040A4F0-ECCB-42FC-B36E-5E6C114B4DED}" destId="{3613B4C2-7167-49C0-98C3-D1D951165735}" srcOrd="0" destOrd="0" presId="urn:microsoft.com/office/officeart/2005/8/layout/orgChart1"/>
    <dgm:cxn modelId="{A2C26388-1325-4D54-B3B1-6AC3966ADDAA}" type="presOf" srcId="{A7A9CE46-35EB-4AA4-89FA-C4B56845325A}" destId="{8C1CDC23-7025-4337-977E-624028A93262}" srcOrd="0" destOrd="0" presId="urn:microsoft.com/office/officeart/2005/8/layout/orgChart1"/>
    <dgm:cxn modelId="{150D168A-626B-41A7-933F-7F83542C01DF}" type="presOf" srcId="{F29845BD-FF2A-42FB-B315-76020397EFE7}" destId="{699C6C2F-E292-43D5-B52B-D82B17319EF6}" srcOrd="0" destOrd="0" presId="urn:microsoft.com/office/officeart/2005/8/layout/orgChart1"/>
    <dgm:cxn modelId="{AC1D5D8B-05E1-4E8D-82A7-94C97BB680CC}" srcId="{8A386438-EC80-4307-B0BA-B7E7E67D4F05}" destId="{DCF86439-FE4D-45E8-96E2-C0ADFC3A8793}" srcOrd="2" destOrd="0" parTransId="{5E26B2AF-E467-4ED4-A29B-BA87CF88D28A}" sibTransId="{8EE59DE9-B4B1-41E7-87B7-93BB3D1D0BF5}"/>
    <dgm:cxn modelId="{12116F95-9249-4F80-8544-B3EE6929837F}" srcId="{7BCB3937-422A-404F-9548-F35212DCDA47}" destId="{6D4BC392-11ED-45C8-A1BE-0B73E11C98A9}" srcOrd="2" destOrd="0" parTransId="{D2F955FE-97F2-47C6-9FBE-0564D0A20A58}" sibTransId="{5ED22A5F-DDF0-43EE-9A75-B11E89C6E502}"/>
    <dgm:cxn modelId="{2A1CC79D-139C-4998-8CA4-DEB0B22E3AFE}" type="presOf" srcId="{441864F0-036B-4BD0-AE21-3F9198868B26}" destId="{387806AF-01E9-4851-AA40-E972EBA82F5F}" srcOrd="1" destOrd="0" presId="urn:microsoft.com/office/officeart/2005/8/layout/orgChart1"/>
    <dgm:cxn modelId="{EBBC669E-8EF4-44A6-BF37-E3D04D2307F7}" type="presOf" srcId="{7BCB3937-422A-404F-9548-F35212DCDA47}" destId="{9943BEF8-6846-434E-9DCA-79292084F496}" srcOrd="0" destOrd="0" presId="urn:microsoft.com/office/officeart/2005/8/layout/orgChart1"/>
    <dgm:cxn modelId="{A6008BA1-4062-473A-AE65-74202938F92D}" srcId="{3D7BADC9-180B-42E3-A18A-3CD67F58F097}" destId="{D31BA574-9051-452F-BEA2-732F1621E066}" srcOrd="1" destOrd="0" parTransId="{B9BE0543-189B-41A2-874B-C338AEBF5E5E}" sibTransId="{EBBBF5E8-1E87-4174-94DD-57743125B37D}"/>
    <dgm:cxn modelId="{A31204A3-BFF1-4AA1-B41C-90C0948F62C8}" type="presOf" srcId="{C7BC7AE6-9086-48F0-9461-297E8314722E}" destId="{66BC047B-1143-4C07-9A3B-3FA825E75B7F}" srcOrd="0" destOrd="0" presId="urn:microsoft.com/office/officeart/2005/8/layout/orgChart1"/>
    <dgm:cxn modelId="{88E06EA5-798E-44C3-B51F-654E4DB7240A}" type="presOf" srcId="{3BE9684A-97C9-47DD-A9B9-D42E5C9C399E}" destId="{F670FBC8-5648-410F-84D6-B0269741C996}" srcOrd="1" destOrd="0" presId="urn:microsoft.com/office/officeart/2005/8/layout/orgChart1"/>
    <dgm:cxn modelId="{111609A6-59C0-41EB-8D7A-FF65A4FC0732}" type="presOf" srcId="{6C47727E-AAC2-4A79-ABA7-322BF263EE18}" destId="{D091B84E-F669-4E2E-BE1F-8FA72B9381DD}" srcOrd="1" destOrd="0" presId="urn:microsoft.com/office/officeart/2005/8/layout/orgChart1"/>
    <dgm:cxn modelId="{47692CA9-7EE8-4BC0-905C-0846EAB225B5}" type="presOf" srcId="{89442A64-4E70-42A9-BB40-47DE2802C09A}" destId="{09013729-FF35-4D2F-B8E8-B6B70079FC24}" srcOrd="0" destOrd="0" presId="urn:microsoft.com/office/officeart/2005/8/layout/orgChart1"/>
    <dgm:cxn modelId="{E6D53DA9-D3BF-4E53-B419-0FDC4F16EEDA}" srcId="{6D4F9B94-619B-4BD6-87FC-F702E0CDB5CA}" destId="{A7A9CE46-35EB-4AA4-89FA-C4B56845325A}" srcOrd="2" destOrd="0" parTransId="{C76D33AF-EE4D-48F7-A0B5-EB416B28D5E5}" sibTransId="{B45EC661-3EEA-4F20-8CB3-93864B43C2FE}"/>
    <dgm:cxn modelId="{3E554EA9-89C3-4445-AFB7-BE804B7DEC43}" type="presOf" srcId="{F408CEBA-351D-422F-B501-95E45930130C}" destId="{951590E4-1C85-4A9C-888D-8DB57ED13225}" srcOrd="0" destOrd="0" presId="urn:microsoft.com/office/officeart/2005/8/layout/orgChart1"/>
    <dgm:cxn modelId="{DF2600AD-EB14-4D1B-A297-D6E84B7C9A80}" srcId="{89442A64-4E70-42A9-BB40-47DE2802C09A}" destId="{FA081D9E-1A14-4F67-A5AB-048DC207230E}" srcOrd="0" destOrd="0" parTransId="{A541A8EC-2567-4ED8-9245-4BAF398039B2}" sibTransId="{0602C856-409C-4F04-9BBD-EA487BDFE6FF}"/>
    <dgm:cxn modelId="{ECF32CAD-A026-4BB6-AD46-C9BA0A483ECF}" srcId="{7BCB3937-422A-404F-9548-F35212DCDA47}" destId="{6C47727E-AAC2-4A79-ABA7-322BF263EE18}" srcOrd="0" destOrd="0" parTransId="{C7BC7AE6-9086-48F0-9461-297E8314722E}" sibTransId="{0EA8EC01-A852-4933-8CBF-664504F118F1}"/>
    <dgm:cxn modelId="{56E8C3AD-D0D2-4F4B-9AC6-7B83DC2D1EE9}" type="presOf" srcId="{147D6E86-04AF-4822-94AA-920AF4D1EB0B}" destId="{264E6776-E34C-4046-8305-AB61B66EF3C7}" srcOrd="1" destOrd="0" presId="urn:microsoft.com/office/officeart/2005/8/layout/orgChart1"/>
    <dgm:cxn modelId="{43B7EDAE-BB09-448B-94EC-BC3B6968E4F0}" type="presOf" srcId="{313C6FF9-48F7-46BB-B589-63C3078C3BAB}" destId="{08DB8905-C586-4B4A-9CDB-6579D0121DE2}" srcOrd="0" destOrd="0" presId="urn:microsoft.com/office/officeart/2005/8/layout/orgChart1"/>
    <dgm:cxn modelId="{B36B7DBF-C71D-43EE-8309-55A6EFAB5A54}" type="presOf" srcId="{10D0AE5F-DDB7-418F-9622-45BBB1EA396A}" destId="{D352257D-E4F2-4E7B-B422-884C91DC1DC8}" srcOrd="0" destOrd="0" presId="urn:microsoft.com/office/officeart/2005/8/layout/orgChart1"/>
    <dgm:cxn modelId="{B44A39C2-9403-49D2-B0E8-309872A446CA}" srcId="{6D4F9B94-619B-4BD6-87FC-F702E0CDB5CA}" destId="{441864F0-036B-4BD0-AE21-3F9198868B26}" srcOrd="1" destOrd="0" parTransId="{36EF493B-E59F-4F7E-B53A-F7E291EA5E67}" sibTransId="{754FDF58-9481-486D-8082-439155927351}"/>
    <dgm:cxn modelId="{4AFA02C3-D9FC-4264-92B1-7A6B1559C1F8}" type="presOf" srcId="{D31BA574-9051-452F-BEA2-732F1621E066}" destId="{0B1EB6B9-A42E-4023-A1F0-21AF876312CD}" srcOrd="0" destOrd="0" presId="urn:microsoft.com/office/officeart/2005/8/layout/orgChart1"/>
    <dgm:cxn modelId="{3DCB28CB-EAB1-4779-81A2-90BECD4A352A}" type="presOf" srcId="{B281044B-8E8D-4D87-BFB6-39A4568B4B7A}" destId="{6D14824B-CD48-4747-830D-101AFBF8C9D6}" srcOrd="0" destOrd="0" presId="urn:microsoft.com/office/officeart/2005/8/layout/orgChart1"/>
    <dgm:cxn modelId="{034C15CD-6939-41FD-BD5E-8E7B76A78C92}" type="presOf" srcId="{DF3B3653-093F-42E2-86ED-38FCE510FC83}" destId="{621E628C-C24B-4D84-A66C-56056C32B106}" srcOrd="1" destOrd="0" presId="urn:microsoft.com/office/officeart/2005/8/layout/orgChart1"/>
    <dgm:cxn modelId="{BA33B3D5-63E8-4818-AD83-045E4221772F}" srcId="{FA081D9E-1A14-4F67-A5AB-048DC207230E}" destId="{3D7BADC9-180B-42E3-A18A-3CD67F58F097}" srcOrd="0" destOrd="0" parTransId="{B0E471A0-A000-453C-A4E2-23EB4DF9C0DD}" sibTransId="{4D53AEEC-2371-4AD0-94BC-E96595A749AD}"/>
    <dgm:cxn modelId="{2B4B8ADD-BF5C-43B9-9B3A-9BFB2C4169FD}" type="presOf" srcId="{8A386438-EC80-4307-B0BA-B7E7E67D4F05}" destId="{D97AC1B0-FACA-4C8A-AAAD-236ECEB4C68E}" srcOrd="1" destOrd="0" presId="urn:microsoft.com/office/officeart/2005/8/layout/orgChart1"/>
    <dgm:cxn modelId="{FFD429E0-9D25-4B1D-87A9-EBEA70250AD9}" type="presOf" srcId="{36EF493B-E59F-4F7E-B53A-F7E291EA5E67}" destId="{79309A80-C1E0-48CB-9CB9-18EA470F78E3}" srcOrd="0" destOrd="0" presId="urn:microsoft.com/office/officeart/2005/8/layout/orgChart1"/>
    <dgm:cxn modelId="{8BD0F2E1-637C-4383-969A-6F174E7DACF5}" srcId="{FA081D9E-1A14-4F67-A5AB-048DC207230E}" destId="{6D4F9B94-619B-4BD6-87FC-F702E0CDB5CA}" srcOrd="1" destOrd="0" parTransId="{F29845BD-FF2A-42FB-B315-76020397EFE7}" sibTransId="{661E3441-1338-4153-820F-9FD5D30BEE4E}"/>
    <dgm:cxn modelId="{0CC47AF3-D7EF-4D24-B969-CB052C1D6AAB}" type="presOf" srcId="{DCF86439-FE4D-45E8-96E2-C0ADFC3A8793}" destId="{6E023046-8786-487F-A181-78EEE36BEA61}" srcOrd="1" destOrd="0" presId="urn:microsoft.com/office/officeart/2005/8/layout/orgChart1"/>
    <dgm:cxn modelId="{4049E9FB-7BE9-4162-9EF1-3EC1C9B89B51}" type="presOf" srcId="{441864F0-036B-4BD0-AE21-3F9198868B26}" destId="{5AC39066-13F6-48AA-839D-23C24E33312F}" srcOrd="0" destOrd="0" presId="urn:microsoft.com/office/officeart/2005/8/layout/orgChart1"/>
    <dgm:cxn modelId="{C26DFAFB-0C58-4E7C-B75E-D10FAE2EE512}" type="presOf" srcId="{6D4BC392-11ED-45C8-A1BE-0B73E11C98A9}" destId="{EA6DCC0D-A68A-479F-B9CC-889FCAEF59D8}" srcOrd="0" destOrd="0" presId="urn:microsoft.com/office/officeart/2005/8/layout/orgChart1"/>
    <dgm:cxn modelId="{C62425FC-A4C9-4093-AC31-525466194A60}" type="presOf" srcId="{6D4F9B94-619B-4BD6-87FC-F702E0CDB5CA}" destId="{6C4D2939-DEC9-4F7A-A833-D9B2F97D1968}" srcOrd="0" destOrd="0" presId="urn:microsoft.com/office/officeart/2005/8/layout/orgChart1"/>
    <dgm:cxn modelId="{A8F374F8-F910-4AA8-B7D2-1D57D47ABD3C}" type="presParOf" srcId="{09013729-FF35-4D2F-B8E8-B6B70079FC24}" destId="{0F594AFE-F75D-4B17-9A80-632846FABF66}" srcOrd="0" destOrd="0" presId="urn:microsoft.com/office/officeart/2005/8/layout/orgChart1"/>
    <dgm:cxn modelId="{25DA783C-0170-416E-80A6-35FAF12F0624}" type="presParOf" srcId="{0F594AFE-F75D-4B17-9A80-632846FABF66}" destId="{98875E12-0EE3-4706-8BB0-3A899EDBF634}" srcOrd="0" destOrd="0" presId="urn:microsoft.com/office/officeart/2005/8/layout/orgChart1"/>
    <dgm:cxn modelId="{7D799D75-D62B-4FDA-8ECB-EEC1CF2F8574}" type="presParOf" srcId="{98875E12-0EE3-4706-8BB0-3A899EDBF634}" destId="{B31A0C22-A314-4535-B705-F2A649BC9D3C}" srcOrd="0" destOrd="0" presId="urn:microsoft.com/office/officeart/2005/8/layout/orgChart1"/>
    <dgm:cxn modelId="{3229AF2E-533D-453E-AC95-C434EB9BBBE8}" type="presParOf" srcId="{98875E12-0EE3-4706-8BB0-3A899EDBF634}" destId="{C4368D37-6EF2-4563-BFA6-5D6DF7056C4E}" srcOrd="1" destOrd="0" presId="urn:microsoft.com/office/officeart/2005/8/layout/orgChart1"/>
    <dgm:cxn modelId="{B1110362-F0BA-4AB2-9E78-B41982648163}" type="presParOf" srcId="{0F594AFE-F75D-4B17-9A80-632846FABF66}" destId="{A8902ECA-F6CE-48E8-AC6F-54C560D5E28E}" srcOrd="1" destOrd="0" presId="urn:microsoft.com/office/officeart/2005/8/layout/orgChart1"/>
    <dgm:cxn modelId="{CB86F541-E49D-4420-9AA8-587473184155}" type="presParOf" srcId="{A8902ECA-F6CE-48E8-AC6F-54C560D5E28E}" destId="{19FB43A2-A047-44DC-A981-1EF1AD5BF362}" srcOrd="0" destOrd="0" presId="urn:microsoft.com/office/officeart/2005/8/layout/orgChart1"/>
    <dgm:cxn modelId="{A76CA30B-9C0A-4285-A806-31D0BDF44B18}" type="presParOf" srcId="{A8902ECA-F6CE-48E8-AC6F-54C560D5E28E}" destId="{854E8907-5371-4A3D-B559-24E689FB9C8D}" srcOrd="1" destOrd="0" presId="urn:microsoft.com/office/officeart/2005/8/layout/orgChart1"/>
    <dgm:cxn modelId="{BC0DEBD0-06B7-4E00-A1B6-82A0D42100A6}" type="presParOf" srcId="{854E8907-5371-4A3D-B559-24E689FB9C8D}" destId="{66903131-2196-4268-BCC0-E0C7CD23F8C8}" srcOrd="0" destOrd="0" presId="urn:microsoft.com/office/officeart/2005/8/layout/orgChart1"/>
    <dgm:cxn modelId="{E43730F9-2EAA-4E3B-817D-263C22E660F2}" type="presParOf" srcId="{66903131-2196-4268-BCC0-E0C7CD23F8C8}" destId="{A4F4603C-1C8A-4637-B799-EE1CF57C7EBD}" srcOrd="0" destOrd="0" presId="urn:microsoft.com/office/officeart/2005/8/layout/orgChart1"/>
    <dgm:cxn modelId="{958C8A1B-77A5-448D-ABFC-16357A61D9E4}" type="presParOf" srcId="{66903131-2196-4268-BCC0-E0C7CD23F8C8}" destId="{2AF38552-ECBE-4596-825B-04E689B8021B}" srcOrd="1" destOrd="0" presId="urn:microsoft.com/office/officeart/2005/8/layout/orgChart1"/>
    <dgm:cxn modelId="{BAD3CC5D-A46A-4D0D-A956-C8CC9869DF5D}" type="presParOf" srcId="{854E8907-5371-4A3D-B559-24E689FB9C8D}" destId="{8704FEC4-901A-4E08-90E0-B4978F3E6B82}" srcOrd="1" destOrd="0" presId="urn:microsoft.com/office/officeart/2005/8/layout/orgChart1"/>
    <dgm:cxn modelId="{500C90B0-6C1A-4560-B3F8-034E9B7345ED}" type="presParOf" srcId="{8704FEC4-901A-4E08-90E0-B4978F3E6B82}" destId="{3613B4C2-7167-49C0-98C3-D1D951165735}" srcOrd="0" destOrd="0" presId="urn:microsoft.com/office/officeart/2005/8/layout/orgChart1"/>
    <dgm:cxn modelId="{3E7D6912-8AF9-411C-B379-AF85188A455D}" type="presParOf" srcId="{8704FEC4-901A-4E08-90E0-B4978F3E6B82}" destId="{5FEC28A0-10EE-4799-B1EA-762E6871894E}" srcOrd="1" destOrd="0" presId="urn:microsoft.com/office/officeart/2005/8/layout/orgChart1"/>
    <dgm:cxn modelId="{30590DE5-C4A8-464A-951D-C99311EEC7E4}" type="presParOf" srcId="{5FEC28A0-10EE-4799-B1EA-762E6871894E}" destId="{B61F780C-9FE3-4CE1-AF4C-820B1E67BC14}" srcOrd="0" destOrd="0" presId="urn:microsoft.com/office/officeart/2005/8/layout/orgChart1"/>
    <dgm:cxn modelId="{6AA6739F-405A-4311-9FCD-3FCBA3DC7986}" type="presParOf" srcId="{B61F780C-9FE3-4CE1-AF4C-820B1E67BC14}" destId="{08DB8905-C586-4B4A-9CDB-6579D0121DE2}" srcOrd="0" destOrd="0" presId="urn:microsoft.com/office/officeart/2005/8/layout/orgChart1"/>
    <dgm:cxn modelId="{CF123720-597F-47BC-AEE1-6017678D8679}" type="presParOf" srcId="{B61F780C-9FE3-4CE1-AF4C-820B1E67BC14}" destId="{6A0319A3-5637-45A0-A1F0-6DCDA17C92E1}" srcOrd="1" destOrd="0" presId="urn:microsoft.com/office/officeart/2005/8/layout/orgChart1"/>
    <dgm:cxn modelId="{0490A9DB-BBDD-460D-B52A-4A568606BD26}" type="presParOf" srcId="{5FEC28A0-10EE-4799-B1EA-762E6871894E}" destId="{0D371948-D07F-4562-837F-FBC421C7D417}" srcOrd="1" destOrd="0" presId="urn:microsoft.com/office/officeart/2005/8/layout/orgChart1"/>
    <dgm:cxn modelId="{44726AF3-2388-45E7-9364-F77675ED91CC}" type="presParOf" srcId="{5FEC28A0-10EE-4799-B1EA-762E6871894E}" destId="{3F3CC61F-A97B-4B02-88B2-8D3B68EFF163}" srcOrd="2" destOrd="0" presId="urn:microsoft.com/office/officeart/2005/8/layout/orgChart1"/>
    <dgm:cxn modelId="{54EFD243-3BEF-4B49-A085-DC1DEAE638F1}" type="presParOf" srcId="{8704FEC4-901A-4E08-90E0-B4978F3E6B82}" destId="{0CF40F2D-EB2A-433E-8E4A-07E90BD10C9C}" srcOrd="2" destOrd="0" presId="urn:microsoft.com/office/officeart/2005/8/layout/orgChart1"/>
    <dgm:cxn modelId="{59EB86DE-D05B-4269-BF53-EC1332F9C1DB}" type="presParOf" srcId="{8704FEC4-901A-4E08-90E0-B4978F3E6B82}" destId="{93ADEC91-3D36-4DDF-8DEB-F54157F7C31D}" srcOrd="3" destOrd="0" presId="urn:microsoft.com/office/officeart/2005/8/layout/orgChart1"/>
    <dgm:cxn modelId="{56EBCBE7-88B1-4B3F-A202-6AD476E6730A}" type="presParOf" srcId="{93ADEC91-3D36-4DDF-8DEB-F54157F7C31D}" destId="{99BEBB14-F77B-4EF7-BA91-B64B2FC7338D}" srcOrd="0" destOrd="0" presId="urn:microsoft.com/office/officeart/2005/8/layout/orgChart1"/>
    <dgm:cxn modelId="{B66D7E93-D3BD-4E24-8839-215AB0A6821E}" type="presParOf" srcId="{99BEBB14-F77B-4EF7-BA91-B64B2FC7338D}" destId="{0B1EB6B9-A42E-4023-A1F0-21AF876312CD}" srcOrd="0" destOrd="0" presId="urn:microsoft.com/office/officeart/2005/8/layout/orgChart1"/>
    <dgm:cxn modelId="{C140AFCF-10FB-4C6F-855A-8033A6426771}" type="presParOf" srcId="{99BEBB14-F77B-4EF7-BA91-B64B2FC7338D}" destId="{0D2CFBAD-149A-41DA-8D7D-85A8C6D3D78C}" srcOrd="1" destOrd="0" presId="urn:microsoft.com/office/officeart/2005/8/layout/orgChart1"/>
    <dgm:cxn modelId="{755A4D70-8D2E-428B-A84A-17733596F661}" type="presParOf" srcId="{93ADEC91-3D36-4DDF-8DEB-F54157F7C31D}" destId="{4880C4B6-B1CA-409C-A525-D83F41BB334A}" srcOrd="1" destOrd="0" presId="urn:microsoft.com/office/officeart/2005/8/layout/orgChart1"/>
    <dgm:cxn modelId="{C8D01A36-5C2F-4B40-9CB4-4B58C763D7DD}" type="presParOf" srcId="{93ADEC91-3D36-4DDF-8DEB-F54157F7C31D}" destId="{56ED216B-510A-42F1-971D-67B6B3A6DA5C}" srcOrd="2" destOrd="0" presId="urn:microsoft.com/office/officeart/2005/8/layout/orgChart1"/>
    <dgm:cxn modelId="{0E6098E6-07C9-443E-98C9-A01C54EE5BE5}" type="presParOf" srcId="{8704FEC4-901A-4E08-90E0-B4978F3E6B82}" destId="{D440FCFA-68C8-44ED-927C-6225D3046663}" srcOrd="4" destOrd="0" presId="urn:microsoft.com/office/officeart/2005/8/layout/orgChart1"/>
    <dgm:cxn modelId="{C991DD9F-F60B-4602-8F56-16685E2B345D}" type="presParOf" srcId="{8704FEC4-901A-4E08-90E0-B4978F3E6B82}" destId="{4721CD6B-D500-4F55-867A-75B76A27F5C4}" srcOrd="5" destOrd="0" presId="urn:microsoft.com/office/officeart/2005/8/layout/orgChart1"/>
    <dgm:cxn modelId="{EBA284F9-842F-452D-98B4-B5C4D6A70135}" type="presParOf" srcId="{4721CD6B-D500-4F55-867A-75B76A27F5C4}" destId="{5E717941-0D93-4C63-8E9A-F2F4E323CBF4}" srcOrd="0" destOrd="0" presId="urn:microsoft.com/office/officeart/2005/8/layout/orgChart1"/>
    <dgm:cxn modelId="{D3ECEFFE-41DB-4D7E-AD99-85B27598BEA3}" type="presParOf" srcId="{5E717941-0D93-4C63-8E9A-F2F4E323CBF4}" destId="{F45CAB9A-81C3-49CE-8FDF-92EFF054274F}" srcOrd="0" destOrd="0" presId="urn:microsoft.com/office/officeart/2005/8/layout/orgChart1"/>
    <dgm:cxn modelId="{7C8FE638-1F78-4897-ADD8-B129C4489E2A}" type="presParOf" srcId="{5E717941-0D93-4C63-8E9A-F2F4E323CBF4}" destId="{621E628C-C24B-4D84-A66C-56056C32B106}" srcOrd="1" destOrd="0" presId="urn:microsoft.com/office/officeart/2005/8/layout/orgChart1"/>
    <dgm:cxn modelId="{A6A634A8-DFE4-4797-8DD5-33CC7624DE6F}" type="presParOf" srcId="{4721CD6B-D500-4F55-867A-75B76A27F5C4}" destId="{8E2C06A7-4E9F-4F3C-8F02-7B5551FF6866}" srcOrd="1" destOrd="0" presId="urn:microsoft.com/office/officeart/2005/8/layout/orgChart1"/>
    <dgm:cxn modelId="{55ED0E85-0009-4934-94CF-F2C2EE1F620B}" type="presParOf" srcId="{4721CD6B-D500-4F55-867A-75B76A27F5C4}" destId="{6DCCAA98-536D-4FED-BD44-13E86DF9C927}" srcOrd="2" destOrd="0" presId="urn:microsoft.com/office/officeart/2005/8/layout/orgChart1"/>
    <dgm:cxn modelId="{F1AB1601-D645-49F3-9C91-06957EC01FCE}" type="presParOf" srcId="{854E8907-5371-4A3D-B559-24E689FB9C8D}" destId="{A25A65D9-3B56-4D0A-B1A9-D8B3BA4FF3D2}" srcOrd="2" destOrd="0" presId="urn:microsoft.com/office/officeart/2005/8/layout/orgChart1"/>
    <dgm:cxn modelId="{04341132-5EA5-4A52-81A2-4FF4F1A2E4F3}" type="presParOf" srcId="{A8902ECA-F6CE-48E8-AC6F-54C560D5E28E}" destId="{699C6C2F-E292-43D5-B52B-D82B17319EF6}" srcOrd="2" destOrd="0" presId="urn:microsoft.com/office/officeart/2005/8/layout/orgChart1"/>
    <dgm:cxn modelId="{85E7E6C0-BA6D-429D-A739-B532C748CD87}" type="presParOf" srcId="{A8902ECA-F6CE-48E8-AC6F-54C560D5E28E}" destId="{88E9C95B-7096-4523-BF89-12FCE41F9817}" srcOrd="3" destOrd="0" presId="urn:microsoft.com/office/officeart/2005/8/layout/orgChart1"/>
    <dgm:cxn modelId="{CAAC4368-4E4C-41E7-A817-F33C8A32D395}" type="presParOf" srcId="{88E9C95B-7096-4523-BF89-12FCE41F9817}" destId="{3D6B9DDA-E3A7-4651-8B0D-F8E8A4E032CA}" srcOrd="0" destOrd="0" presId="urn:microsoft.com/office/officeart/2005/8/layout/orgChart1"/>
    <dgm:cxn modelId="{52137E20-31F3-49F5-BEBD-184BF998DC59}" type="presParOf" srcId="{3D6B9DDA-E3A7-4651-8B0D-F8E8A4E032CA}" destId="{6C4D2939-DEC9-4F7A-A833-D9B2F97D1968}" srcOrd="0" destOrd="0" presId="urn:microsoft.com/office/officeart/2005/8/layout/orgChart1"/>
    <dgm:cxn modelId="{B742653F-D2B3-4FEB-A129-143A9BB640ED}" type="presParOf" srcId="{3D6B9DDA-E3A7-4651-8B0D-F8E8A4E032CA}" destId="{72965605-2DF3-4C55-8395-0513D7B56DDB}" srcOrd="1" destOrd="0" presId="urn:microsoft.com/office/officeart/2005/8/layout/orgChart1"/>
    <dgm:cxn modelId="{544514F4-9195-499E-B0F7-1907ECE36C1B}" type="presParOf" srcId="{88E9C95B-7096-4523-BF89-12FCE41F9817}" destId="{46CEB2BC-65B8-4DD4-B772-3D3D2E9B666D}" srcOrd="1" destOrd="0" presId="urn:microsoft.com/office/officeart/2005/8/layout/orgChart1"/>
    <dgm:cxn modelId="{3D77E0EE-FECE-4188-8D93-DCE0AC53D57F}" type="presParOf" srcId="{46CEB2BC-65B8-4DD4-B772-3D3D2E9B666D}" destId="{4EE332E6-D073-4713-8F7D-E91F901F9050}" srcOrd="0" destOrd="0" presId="urn:microsoft.com/office/officeart/2005/8/layout/orgChart1"/>
    <dgm:cxn modelId="{4A1B4485-9B57-45EB-8E67-4BCD44C1280D}" type="presParOf" srcId="{46CEB2BC-65B8-4DD4-B772-3D3D2E9B666D}" destId="{AE4673DA-0D03-4250-99A3-2D96D46188D8}" srcOrd="1" destOrd="0" presId="urn:microsoft.com/office/officeart/2005/8/layout/orgChart1"/>
    <dgm:cxn modelId="{6A8FA1F8-FAC0-45EA-B7A2-DA3FED08CEB4}" type="presParOf" srcId="{AE4673DA-0D03-4250-99A3-2D96D46188D8}" destId="{342DB6FF-FE2F-4BBF-AD94-65D0462420B5}" srcOrd="0" destOrd="0" presId="urn:microsoft.com/office/officeart/2005/8/layout/orgChart1"/>
    <dgm:cxn modelId="{948D20AB-A347-400A-9F91-C2E383AD19D8}" type="presParOf" srcId="{342DB6FF-FE2F-4BBF-AD94-65D0462420B5}" destId="{BC2AE29D-2200-4BCD-AEC4-994642ACE607}" srcOrd="0" destOrd="0" presId="urn:microsoft.com/office/officeart/2005/8/layout/orgChart1"/>
    <dgm:cxn modelId="{38739EC9-CA57-4C0A-81A7-75B892807100}" type="presParOf" srcId="{342DB6FF-FE2F-4BBF-AD94-65D0462420B5}" destId="{264E6776-E34C-4046-8305-AB61B66EF3C7}" srcOrd="1" destOrd="0" presId="urn:microsoft.com/office/officeart/2005/8/layout/orgChart1"/>
    <dgm:cxn modelId="{3E398CBA-C791-4BAE-AA4F-FFED39EC973F}" type="presParOf" srcId="{AE4673DA-0D03-4250-99A3-2D96D46188D8}" destId="{322E2F0C-AD46-4BC5-B685-72CF34AA1A31}" srcOrd="1" destOrd="0" presId="urn:microsoft.com/office/officeart/2005/8/layout/orgChart1"/>
    <dgm:cxn modelId="{FA42EF4F-1C64-4EB8-B522-45CA0744708F}" type="presParOf" srcId="{AE4673DA-0D03-4250-99A3-2D96D46188D8}" destId="{A4B62B3F-31A1-49CB-AC70-F27B91FEC765}" srcOrd="2" destOrd="0" presId="urn:microsoft.com/office/officeart/2005/8/layout/orgChart1"/>
    <dgm:cxn modelId="{C2457FA7-8905-4994-B7CB-79C468AC1079}" type="presParOf" srcId="{46CEB2BC-65B8-4DD4-B772-3D3D2E9B666D}" destId="{79309A80-C1E0-48CB-9CB9-18EA470F78E3}" srcOrd="2" destOrd="0" presId="urn:microsoft.com/office/officeart/2005/8/layout/orgChart1"/>
    <dgm:cxn modelId="{05DD561B-7DF0-4E9B-A9BC-940F15F80D9E}" type="presParOf" srcId="{46CEB2BC-65B8-4DD4-B772-3D3D2E9B666D}" destId="{9B2CFB82-FD0A-4248-9E13-3AEEEF58EADA}" srcOrd="3" destOrd="0" presId="urn:microsoft.com/office/officeart/2005/8/layout/orgChart1"/>
    <dgm:cxn modelId="{A93DF274-DF40-4C89-B95D-4A350F1AEC6C}" type="presParOf" srcId="{9B2CFB82-FD0A-4248-9E13-3AEEEF58EADA}" destId="{35DBA072-5630-42A3-B100-1D5E8CABF682}" srcOrd="0" destOrd="0" presId="urn:microsoft.com/office/officeart/2005/8/layout/orgChart1"/>
    <dgm:cxn modelId="{013F19A1-DCB7-488D-B978-A1E5FEDC0A7C}" type="presParOf" srcId="{35DBA072-5630-42A3-B100-1D5E8CABF682}" destId="{5AC39066-13F6-48AA-839D-23C24E33312F}" srcOrd="0" destOrd="0" presId="urn:microsoft.com/office/officeart/2005/8/layout/orgChart1"/>
    <dgm:cxn modelId="{5E1E9A46-E9CB-4BF8-A6A9-B752806EFA9F}" type="presParOf" srcId="{35DBA072-5630-42A3-B100-1D5E8CABF682}" destId="{387806AF-01E9-4851-AA40-E972EBA82F5F}" srcOrd="1" destOrd="0" presId="urn:microsoft.com/office/officeart/2005/8/layout/orgChart1"/>
    <dgm:cxn modelId="{06A81346-D97C-450A-BC96-8D74B0D0AC1B}" type="presParOf" srcId="{9B2CFB82-FD0A-4248-9E13-3AEEEF58EADA}" destId="{26ACC410-12EA-4298-8860-AE18222940F4}" srcOrd="1" destOrd="0" presId="urn:microsoft.com/office/officeart/2005/8/layout/orgChart1"/>
    <dgm:cxn modelId="{820E0FE0-0807-4552-823C-33D3862F43C7}" type="presParOf" srcId="{9B2CFB82-FD0A-4248-9E13-3AEEEF58EADA}" destId="{E7EFAA44-61FD-46FE-A355-4EB5DBF4ED8E}" srcOrd="2" destOrd="0" presId="urn:microsoft.com/office/officeart/2005/8/layout/orgChart1"/>
    <dgm:cxn modelId="{B3C6C065-3501-4819-B19F-6263905DE039}" type="presParOf" srcId="{46CEB2BC-65B8-4DD4-B772-3D3D2E9B666D}" destId="{986D8D47-6A04-46A5-9B26-88EA5EF40A41}" srcOrd="4" destOrd="0" presId="urn:microsoft.com/office/officeart/2005/8/layout/orgChart1"/>
    <dgm:cxn modelId="{2FF4AFB5-D7CF-4A70-8923-2EFEF3CAFE61}" type="presParOf" srcId="{46CEB2BC-65B8-4DD4-B772-3D3D2E9B666D}" destId="{BCE74A11-2A5F-49F4-BBBB-058EB24BC523}" srcOrd="5" destOrd="0" presId="urn:microsoft.com/office/officeart/2005/8/layout/orgChart1"/>
    <dgm:cxn modelId="{35AB6C0A-1013-4B76-9A31-40CD84789DD4}" type="presParOf" srcId="{BCE74A11-2A5F-49F4-BBBB-058EB24BC523}" destId="{F9977834-6FCB-4F52-9B78-9BFE20B1AB8D}" srcOrd="0" destOrd="0" presId="urn:microsoft.com/office/officeart/2005/8/layout/orgChart1"/>
    <dgm:cxn modelId="{4B93B662-2DE7-4D59-9524-0836B63D7687}" type="presParOf" srcId="{F9977834-6FCB-4F52-9B78-9BFE20B1AB8D}" destId="{8C1CDC23-7025-4337-977E-624028A93262}" srcOrd="0" destOrd="0" presId="urn:microsoft.com/office/officeart/2005/8/layout/orgChart1"/>
    <dgm:cxn modelId="{D9626DCC-09AA-40D9-B6EC-1073C35C5D90}" type="presParOf" srcId="{F9977834-6FCB-4F52-9B78-9BFE20B1AB8D}" destId="{216DFB6E-52A8-43E4-9632-00815F2CC5EF}" srcOrd="1" destOrd="0" presId="urn:microsoft.com/office/officeart/2005/8/layout/orgChart1"/>
    <dgm:cxn modelId="{D44EDE3E-1583-46B6-87C2-8E060C1240F3}" type="presParOf" srcId="{BCE74A11-2A5F-49F4-BBBB-058EB24BC523}" destId="{E0C7F639-D06D-4388-A007-BD3FAC85A435}" srcOrd="1" destOrd="0" presId="urn:microsoft.com/office/officeart/2005/8/layout/orgChart1"/>
    <dgm:cxn modelId="{A2205216-56F4-407B-9601-6F39EE6759E7}" type="presParOf" srcId="{BCE74A11-2A5F-49F4-BBBB-058EB24BC523}" destId="{C0AECCB2-111E-48E4-806A-9FF181C25A0E}" srcOrd="2" destOrd="0" presId="urn:microsoft.com/office/officeart/2005/8/layout/orgChart1"/>
    <dgm:cxn modelId="{517CF4E6-1B0A-4E7F-A045-C91837CE1128}" type="presParOf" srcId="{88E9C95B-7096-4523-BF89-12FCE41F9817}" destId="{D1B9A0C6-1B90-448D-9691-26ACFC6C89ED}" srcOrd="2" destOrd="0" presId="urn:microsoft.com/office/officeart/2005/8/layout/orgChart1"/>
    <dgm:cxn modelId="{FA3615AD-4F5E-439C-8F3D-37DB70E0F4F6}" type="presParOf" srcId="{A8902ECA-F6CE-48E8-AC6F-54C560D5E28E}" destId="{18A6F517-6B8E-461E-8522-7871725B068E}" srcOrd="4" destOrd="0" presId="urn:microsoft.com/office/officeart/2005/8/layout/orgChart1"/>
    <dgm:cxn modelId="{92758C72-5D49-40EA-AA5F-22DB34D6CE42}" type="presParOf" srcId="{A8902ECA-F6CE-48E8-AC6F-54C560D5E28E}" destId="{DA287CF6-969C-4B39-9607-97B6650095EF}" srcOrd="5" destOrd="0" presId="urn:microsoft.com/office/officeart/2005/8/layout/orgChart1"/>
    <dgm:cxn modelId="{9118FB9D-7E54-4088-A59B-91CFE5114BD7}" type="presParOf" srcId="{DA287CF6-969C-4B39-9607-97B6650095EF}" destId="{3ABFFAAA-8805-4AA1-B2FD-EDCA583ED223}" srcOrd="0" destOrd="0" presId="urn:microsoft.com/office/officeart/2005/8/layout/orgChart1"/>
    <dgm:cxn modelId="{942464BB-5E6A-435D-824A-EDCDD121146A}" type="presParOf" srcId="{3ABFFAAA-8805-4AA1-B2FD-EDCA583ED223}" destId="{002099E4-12A9-40FA-819B-88ED2766FB85}" srcOrd="0" destOrd="0" presId="urn:microsoft.com/office/officeart/2005/8/layout/orgChart1"/>
    <dgm:cxn modelId="{4A6E9BC6-65E4-4C99-AF87-4C57D54AD1A9}" type="presParOf" srcId="{3ABFFAAA-8805-4AA1-B2FD-EDCA583ED223}" destId="{D97AC1B0-FACA-4C8A-AAAD-236ECEB4C68E}" srcOrd="1" destOrd="0" presId="urn:microsoft.com/office/officeart/2005/8/layout/orgChart1"/>
    <dgm:cxn modelId="{FBBDC3BF-78D6-433B-AF0C-CD854FF82024}" type="presParOf" srcId="{DA287CF6-969C-4B39-9607-97B6650095EF}" destId="{3BDCF702-4C83-42DE-8652-2902DA9AE356}" srcOrd="1" destOrd="0" presId="urn:microsoft.com/office/officeart/2005/8/layout/orgChart1"/>
    <dgm:cxn modelId="{F1E425C2-70C4-4BA3-BA6B-5BA06A6D83F2}" type="presParOf" srcId="{3BDCF702-4C83-42DE-8652-2902DA9AE356}" destId="{6D14824B-CD48-4747-830D-101AFBF8C9D6}" srcOrd="0" destOrd="0" presId="urn:microsoft.com/office/officeart/2005/8/layout/orgChart1"/>
    <dgm:cxn modelId="{B55B0F38-C9B2-4533-9868-910DECEB6BF5}" type="presParOf" srcId="{3BDCF702-4C83-42DE-8652-2902DA9AE356}" destId="{9B1FECF6-74B3-442B-BB63-1FF1DA8D353F}" srcOrd="1" destOrd="0" presId="urn:microsoft.com/office/officeart/2005/8/layout/orgChart1"/>
    <dgm:cxn modelId="{E3EC27F7-C467-441E-B3BA-6F94F2A0A9CB}" type="presParOf" srcId="{9B1FECF6-74B3-442B-BB63-1FF1DA8D353F}" destId="{C26B81FE-28F6-400C-8E10-ECFEC6132330}" srcOrd="0" destOrd="0" presId="urn:microsoft.com/office/officeart/2005/8/layout/orgChart1"/>
    <dgm:cxn modelId="{3ED3AFC0-ECE2-4661-9B31-8F5615D795E1}" type="presParOf" srcId="{C26B81FE-28F6-400C-8E10-ECFEC6132330}" destId="{B72EEEFD-668D-4B7C-8AD7-9E633401C3D0}" srcOrd="0" destOrd="0" presId="urn:microsoft.com/office/officeart/2005/8/layout/orgChart1"/>
    <dgm:cxn modelId="{1026FB4F-AAFD-4990-A2EF-3B473FBF0DD9}" type="presParOf" srcId="{C26B81FE-28F6-400C-8E10-ECFEC6132330}" destId="{77ACD275-AFE6-4FDC-94F3-8FE506260E9A}" srcOrd="1" destOrd="0" presId="urn:microsoft.com/office/officeart/2005/8/layout/orgChart1"/>
    <dgm:cxn modelId="{6888886E-BE45-427C-AE3A-4E2F3181982B}" type="presParOf" srcId="{9B1FECF6-74B3-442B-BB63-1FF1DA8D353F}" destId="{FBD3443E-311B-4C26-987D-6834C2E10435}" srcOrd="1" destOrd="0" presId="urn:microsoft.com/office/officeart/2005/8/layout/orgChart1"/>
    <dgm:cxn modelId="{A3F45E7C-A4A5-4756-B587-6DFB5A495714}" type="presParOf" srcId="{9B1FECF6-74B3-442B-BB63-1FF1DA8D353F}" destId="{C28DE788-F1B3-47DB-80B6-F68DF50B2EE0}" srcOrd="2" destOrd="0" presId="urn:microsoft.com/office/officeart/2005/8/layout/orgChart1"/>
    <dgm:cxn modelId="{67BFF4ED-C090-4CBC-8A85-752F5AD9BDD1}" type="presParOf" srcId="{3BDCF702-4C83-42DE-8652-2902DA9AE356}" destId="{D352257D-E4F2-4E7B-B422-884C91DC1DC8}" srcOrd="2" destOrd="0" presId="urn:microsoft.com/office/officeart/2005/8/layout/orgChart1"/>
    <dgm:cxn modelId="{7D2B85A8-A6B6-45D0-BDF3-287A3973FAD3}" type="presParOf" srcId="{3BDCF702-4C83-42DE-8652-2902DA9AE356}" destId="{CB991585-1AAC-4DA9-AD1C-FC004859D83D}" srcOrd="3" destOrd="0" presId="urn:microsoft.com/office/officeart/2005/8/layout/orgChart1"/>
    <dgm:cxn modelId="{A0EBA07B-3641-4CDE-A1A3-AD39883E8B75}" type="presParOf" srcId="{CB991585-1AAC-4DA9-AD1C-FC004859D83D}" destId="{A6D3903F-E211-48A1-9B0F-A78B5E572EEB}" srcOrd="0" destOrd="0" presId="urn:microsoft.com/office/officeart/2005/8/layout/orgChart1"/>
    <dgm:cxn modelId="{46F2F733-6808-4DD6-98F4-AE245ACAB70C}" type="presParOf" srcId="{A6D3903F-E211-48A1-9B0F-A78B5E572EEB}" destId="{C602C547-F4AF-4EE9-83E9-03CD53C6C450}" srcOrd="0" destOrd="0" presId="urn:microsoft.com/office/officeart/2005/8/layout/orgChart1"/>
    <dgm:cxn modelId="{E2673251-ED58-48DB-A33F-968EF0A551E1}" type="presParOf" srcId="{A6D3903F-E211-48A1-9B0F-A78B5E572EEB}" destId="{F670FBC8-5648-410F-84D6-B0269741C996}" srcOrd="1" destOrd="0" presId="urn:microsoft.com/office/officeart/2005/8/layout/orgChart1"/>
    <dgm:cxn modelId="{A34E0555-A859-451E-A990-9DD5D6A90747}" type="presParOf" srcId="{CB991585-1AAC-4DA9-AD1C-FC004859D83D}" destId="{748136D7-FF67-47B8-AA2E-1FF6C18F082B}" srcOrd="1" destOrd="0" presId="urn:microsoft.com/office/officeart/2005/8/layout/orgChart1"/>
    <dgm:cxn modelId="{8A4CD96E-59B9-42F9-9762-3103798854B1}" type="presParOf" srcId="{CB991585-1AAC-4DA9-AD1C-FC004859D83D}" destId="{8BC7E6CA-F89D-46B9-B5A7-826AEDFC652E}" srcOrd="2" destOrd="0" presId="urn:microsoft.com/office/officeart/2005/8/layout/orgChart1"/>
    <dgm:cxn modelId="{F0755882-23EE-4D3E-B355-481675A8B68C}" type="presParOf" srcId="{3BDCF702-4C83-42DE-8652-2902DA9AE356}" destId="{88C50B01-215D-445D-BEC2-F0F48BE040A4}" srcOrd="4" destOrd="0" presId="urn:microsoft.com/office/officeart/2005/8/layout/orgChart1"/>
    <dgm:cxn modelId="{3D34F0BA-6072-4142-92B4-49D6AE644287}" type="presParOf" srcId="{3BDCF702-4C83-42DE-8652-2902DA9AE356}" destId="{04D88AA1-8EB0-437E-A921-ECA75A36114C}" srcOrd="5" destOrd="0" presId="urn:microsoft.com/office/officeart/2005/8/layout/orgChart1"/>
    <dgm:cxn modelId="{74FF8D76-BC15-4822-899D-05E1F6558943}" type="presParOf" srcId="{04D88AA1-8EB0-437E-A921-ECA75A36114C}" destId="{1437B8A8-4C26-4AF1-A89F-1B7B23CA64FF}" srcOrd="0" destOrd="0" presId="urn:microsoft.com/office/officeart/2005/8/layout/orgChart1"/>
    <dgm:cxn modelId="{7DFCC2FE-7BD6-4813-978D-67EF2CC0398C}" type="presParOf" srcId="{1437B8A8-4C26-4AF1-A89F-1B7B23CA64FF}" destId="{42018893-C866-4FC9-A04E-F4681EFC411C}" srcOrd="0" destOrd="0" presId="urn:microsoft.com/office/officeart/2005/8/layout/orgChart1"/>
    <dgm:cxn modelId="{420D3D37-59CD-471C-B02F-727AC391CD96}" type="presParOf" srcId="{1437B8A8-4C26-4AF1-A89F-1B7B23CA64FF}" destId="{6E023046-8786-487F-A181-78EEE36BEA61}" srcOrd="1" destOrd="0" presId="urn:microsoft.com/office/officeart/2005/8/layout/orgChart1"/>
    <dgm:cxn modelId="{A12AE602-EF4C-4455-8178-806F128F85CA}" type="presParOf" srcId="{04D88AA1-8EB0-437E-A921-ECA75A36114C}" destId="{AAAF85D5-508B-4A8B-90F0-8778C941AF16}" srcOrd="1" destOrd="0" presId="urn:microsoft.com/office/officeart/2005/8/layout/orgChart1"/>
    <dgm:cxn modelId="{D59A323E-4641-4FDF-A7DB-E3608FDB15A0}" type="presParOf" srcId="{04D88AA1-8EB0-437E-A921-ECA75A36114C}" destId="{FC76DF3F-FA1D-4F39-B7D4-C75E74F129C9}" srcOrd="2" destOrd="0" presId="urn:microsoft.com/office/officeart/2005/8/layout/orgChart1"/>
    <dgm:cxn modelId="{F6FBF191-152E-4D34-ABF8-E372F35D984A}" type="presParOf" srcId="{DA287CF6-969C-4B39-9607-97B6650095EF}" destId="{AD18EA7A-05CD-4BD7-8ED3-361717827029}" srcOrd="2" destOrd="0" presId="urn:microsoft.com/office/officeart/2005/8/layout/orgChart1"/>
    <dgm:cxn modelId="{9A55B5EC-AC90-4651-A06F-A9336B2F5B49}" type="presParOf" srcId="{A8902ECA-F6CE-48E8-AC6F-54C560D5E28E}" destId="{9E4A4A7D-8FA3-4BB1-9DA7-EDB97CC51CA3}" srcOrd="6" destOrd="0" presId="urn:microsoft.com/office/officeart/2005/8/layout/orgChart1"/>
    <dgm:cxn modelId="{2F401060-A08E-4861-8B4F-61CB5EA03ABE}" type="presParOf" srcId="{A8902ECA-F6CE-48E8-AC6F-54C560D5E28E}" destId="{D3B66152-D2B3-4380-AEA5-FCF04DD8A89A}" srcOrd="7" destOrd="0" presId="urn:microsoft.com/office/officeart/2005/8/layout/orgChart1"/>
    <dgm:cxn modelId="{40FAE972-02E8-4273-96E0-AAF2132589E4}" type="presParOf" srcId="{D3B66152-D2B3-4380-AEA5-FCF04DD8A89A}" destId="{16257502-2AB3-41D4-9A78-CDFEC402ADBF}" srcOrd="0" destOrd="0" presId="urn:microsoft.com/office/officeart/2005/8/layout/orgChart1"/>
    <dgm:cxn modelId="{B34B1E2D-B390-4361-A823-3ED1D7D37BE4}" type="presParOf" srcId="{16257502-2AB3-41D4-9A78-CDFEC402ADBF}" destId="{9943BEF8-6846-434E-9DCA-79292084F496}" srcOrd="0" destOrd="0" presId="urn:microsoft.com/office/officeart/2005/8/layout/orgChart1"/>
    <dgm:cxn modelId="{FC8E865E-00F4-43DD-A897-4ED02408B6F0}" type="presParOf" srcId="{16257502-2AB3-41D4-9A78-CDFEC402ADBF}" destId="{AAFB2D11-D349-4EC0-9660-89A17428DCB5}" srcOrd="1" destOrd="0" presId="urn:microsoft.com/office/officeart/2005/8/layout/orgChart1"/>
    <dgm:cxn modelId="{A602804C-B88A-4E36-A0A9-DFFCD60479A1}" type="presParOf" srcId="{D3B66152-D2B3-4380-AEA5-FCF04DD8A89A}" destId="{0DC95DDA-BD06-4606-B5CE-0B6BA9D3B853}" srcOrd="1" destOrd="0" presId="urn:microsoft.com/office/officeart/2005/8/layout/orgChart1"/>
    <dgm:cxn modelId="{DE64F34F-F490-4888-B863-70DD9FAEF3AA}" type="presParOf" srcId="{0DC95DDA-BD06-4606-B5CE-0B6BA9D3B853}" destId="{66BC047B-1143-4C07-9A3B-3FA825E75B7F}" srcOrd="0" destOrd="0" presId="urn:microsoft.com/office/officeart/2005/8/layout/orgChart1"/>
    <dgm:cxn modelId="{660F1CA3-BA01-41AC-AB09-5A04E170BA96}" type="presParOf" srcId="{0DC95DDA-BD06-4606-B5CE-0B6BA9D3B853}" destId="{16E96C85-0EFC-4459-8690-60EADE7E6712}" srcOrd="1" destOrd="0" presId="urn:microsoft.com/office/officeart/2005/8/layout/orgChart1"/>
    <dgm:cxn modelId="{4F04EFEB-1EAA-4DBA-A4AE-CEEBB86B7919}" type="presParOf" srcId="{16E96C85-0EFC-4459-8690-60EADE7E6712}" destId="{2B6933E5-6014-426E-8B8B-63876AA33CBD}" srcOrd="0" destOrd="0" presId="urn:microsoft.com/office/officeart/2005/8/layout/orgChart1"/>
    <dgm:cxn modelId="{DE82ACE7-FC0E-4125-A9F8-D82676974DA3}" type="presParOf" srcId="{2B6933E5-6014-426E-8B8B-63876AA33CBD}" destId="{BD6EB015-05B8-4BEC-9D83-C5F3A00FE424}" srcOrd="0" destOrd="0" presId="urn:microsoft.com/office/officeart/2005/8/layout/orgChart1"/>
    <dgm:cxn modelId="{62FEB917-FA3C-4D3C-8F1D-3041E51F9DF0}" type="presParOf" srcId="{2B6933E5-6014-426E-8B8B-63876AA33CBD}" destId="{D091B84E-F669-4E2E-BE1F-8FA72B9381DD}" srcOrd="1" destOrd="0" presId="urn:microsoft.com/office/officeart/2005/8/layout/orgChart1"/>
    <dgm:cxn modelId="{46344BD2-9F8D-4188-95E1-05A3480D4C54}" type="presParOf" srcId="{16E96C85-0EFC-4459-8690-60EADE7E6712}" destId="{F407F4BC-7E8A-42C1-9DDB-770AF181695A}" srcOrd="1" destOrd="0" presId="urn:microsoft.com/office/officeart/2005/8/layout/orgChart1"/>
    <dgm:cxn modelId="{8BBB1C25-E328-4BD4-836C-1D8D1E634D4A}" type="presParOf" srcId="{16E96C85-0EFC-4459-8690-60EADE7E6712}" destId="{B53EDD17-2EA0-41DC-8EB5-388BF08D06C4}" srcOrd="2" destOrd="0" presId="urn:microsoft.com/office/officeart/2005/8/layout/orgChart1"/>
    <dgm:cxn modelId="{5B05724C-E80B-4C57-B75F-CD3AEEF656BE}" type="presParOf" srcId="{0DC95DDA-BD06-4606-B5CE-0B6BA9D3B853}" destId="{E3F6F5DA-1CE2-4879-8E99-FC5264546770}" srcOrd="2" destOrd="0" presId="urn:microsoft.com/office/officeart/2005/8/layout/orgChart1"/>
    <dgm:cxn modelId="{80B2A21B-68B2-427B-9A22-6B904D6E57D2}" type="presParOf" srcId="{0DC95DDA-BD06-4606-B5CE-0B6BA9D3B853}" destId="{2E145FBB-97BF-4655-9CB1-DF5B1FB2E6BC}" srcOrd="3" destOrd="0" presId="urn:microsoft.com/office/officeart/2005/8/layout/orgChart1"/>
    <dgm:cxn modelId="{D8A1FEE4-842B-47DE-9D2C-DF183F79B802}" type="presParOf" srcId="{2E145FBB-97BF-4655-9CB1-DF5B1FB2E6BC}" destId="{2CB0A4FF-924C-46D0-9409-256D960AC970}" srcOrd="0" destOrd="0" presId="urn:microsoft.com/office/officeart/2005/8/layout/orgChart1"/>
    <dgm:cxn modelId="{48248769-E802-4B5B-8822-79FC81CC0D96}" type="presParOf" srcId="{2CB0A4FF-924C-46D0-9409-256D960AC970}" destId="{951590E4-1C85-4A9C-888D-8DB57ED13225}" srcOrd="0" destOrd="0" presId="urn:microsoft.com/office/officeart/2005/8/layout/orgChart1"/>
    <dgm:cxn modelId="{A299BE46-F4E1-4A47-801B-58F437E0F81C}" type="presParOf" srcId="{2CB0A4FF-924C-46D0-9409-256D960AC970}" destId="{0C9F794C-41ED-49A0-951A-D6482255C3E5}" srcOrd="1" destOrd="0" presId="urn:microsoft.com/office/officeart/2005/8/layout/orgChart1"/>
    <dgm:cxn modelId="{826C7605-D2F7-45AC-B98A-C74A68ECB367}" type="presParOf" srcId="{2E145FBB-97BF-4655-9CB1-DF5B1FB2E6BC}" destId="{A24DB4B9-605C-4C4E-AF12-590054E00E54}" srcOrd="1" destOrd="0" presId="urn:microsoft.com/office/officeart/2005/8/layout/orgChart1"/>
    <dgm:cxn modelId="{EAC8A75F-48DD-4BAF-A90E-C4DFD506C17F}" type="presParOf" srcId="{2E145FBB-97BF-4655-9CB1-DF5B1FB2E6BC}" destId="{B52824FE-B314-4766-82C6-B7045CC001D9}" srcOrd="2" destOrd="0" presId="urn:microsoft.com/office/officeart/2005/8/layout/orgChart1"/>
    <dgm:cxn modelId="{F52D2F17-A017-4A0B-B119-51F54756545A}" type="presParOf" srcId="{0DC95DDA-BD06-4606-B5CE-0B6BA9D3B853}" destId="{C088109C-9482-427A-B014-59958CBE83F0}" srcOrd="4" destOrd="0" presId="urn:microsoft.com/office/officeart/2005/8/layout/orgChart1"/>
    <dgm:cxn modelId="{80CFF0D5-0D40-41AA-81D5-38118D7DF2DA}" type="presParOf" srcId="{0DC95DDA-BD06-4606-B5CE-0B6BA9D3B853}" destId="{62DD2D61-2304-4E5C-A973-ECC35B43D063}" srcOrd="5" destOrd="0" presId="urn:microsoft.com/office/officeart/2005/8/layout/orgChart1"/>
    <dgm:cxn modelId="{C5B7926B-B6B7-4EF5-AD24-1383D69031FE}" type="presParOf" srcId="{62DD2D61-2304-4E5C-A973-ECC35B43D063}" destId="{D146887F-7C7F-48C7-878A-715C77B859EA}" srcOrd="0" destOrd="0" presId="urn:microsoft.com/office/officeart/2005/8/layout/orgChart1"/>
    <dgm:cxn modelId="{F7F8DBBB-2278-414F-BA33-E205D10EF698}" type="presParOf" srcId="{D146887F-7C7F-48C7-878A-715C77B859EA}" destId="{EA6DCC0D-A68A-479F-B9CC-889FCAEF59D8}" srcOrd="0" destOrd="0" presId="urn:microsoft.com/office/officeart/2005/8/layout/orgChart1"/>
    <dgm:cxn modelId="{AB5265A2-BC48-419E-89E9-68519D6739C7}" type="presParOf" srcId="{D146887F-7C7F-48C7-878A-715C77B859EA}" destId="{AE6B6448-5916-4A94-AD3F-592C40EBD467}" srcOrd="1" destOrd="0" presId="urn:microsoft.com/office/officeart/2005/8/layout/orgChart1"/>
    <dgm:cxn modelId="{34E790EF-186B-40B2-A96D-118D50BA6C5C}" type="presParOf" srcId="{62DD2D61-2304-4E5C-A973-ECC35B43D063}" destId="{24ED14BA-8FEC-4039-9462-754985374A65}" srcOrd="1" destOrd="0" presId="urn:microsoft.com/office/officeart/2005/8/layout/orgChart1"/>
    <dgm:cxn modelId="{5418F3DB-B3DA-4AB4-AB96-9BA9C1F4622C}" type="presParOf" srcId="{62DD2D61-2304-4E5C-A973-ECC35B43D063}" destId="{DDF08887-5FFA-4715-86E7-0CAC7D12AC86}" srcOrd="2" destOrd="0" presId="urn:microsoft.com/office/officeart/2005/8/layout/orgChart1"/>
    <dgm:cxn modelId="{EDDF5425-6A5E-44DA-9177-81C984B6581D}" type="presParOf" srcId="{D3B66152-D2B3-4380-AEA5-FCF04DD8A89A}" destId="{1ACBB7DF-79D2-4217-A1E9-8E8F5A7CC68E}" srcOrd="2" destOrd="0" presId="urn:microsoft.com/office/officeart/2005/8/layout/orgChart1"/>
    <dgm:cxn modelId="{1419D335-AB31-42C3-A84A-D61466D59F46}" type="presParOf" srcId="{0F594AFE-F75D-4B17-9A80-632846FABF66}" destId="{1784F503-2031-4CCB-B617-F41C14604C1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8109C-9482-427A-B014-59958CBE83F0}">
      <dsp:nvSpPr>
        <dsp:cNvPr id="0" name=""/>
        <dsp:cNvSpPr/>
      </dsp:nvSpPr>
      <dsp:spPr>
        <a:xfrm>
          <a:off x="200992" y="1472331"/>
          <a:ext cx="182500" cy="2287339"/>
        </a:xfrm>
        <a:custGeom>
          <a:avLst/>
          <a:gdLst/>
          <a:ahLst/>
          <a:cxnLst/>
          <a:rect l="0" t="0" r="0" b="0"/>
          <a:pathLst>
            <a:path>
              <a:moveTo>
                <a:pt x="0" y="0"/>
              </a:moveTo>
              <a:lnTo>
                <a:pt x="0" y="2287339"/>
              </a:lnTo>
              <a:lnTo>
                <a:pt x="182500" y="22873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F6F5DA-1CE2-4879-8E99-FC5264546770}">
      <dsp:nvSpPr>
        <dsp:cNvPr id="0" name=""/>
        <dsp:cNvSpPr/>
      </dsp:nvSpPr>
      <dsp:spPr>
        <a:xfrm>
          <a:off x="200992" y="1472331"/>
          <a:ext cx="182500" cy="1423503"/>
        </a:xfrm>
        <a:custGeom>
          <a:avLst/>
          <a:gdLst/>
          <a:ahLst/>
          <a:cxnLst/>
          <a:rect l="0" t="0" r="0" b="0"/>
          <a:pathLst>
            <a:path>
              <a:moveTo>
                <a:pt x="0" y="0"/>
              </a:moveTo>
              <a:lnTo>
                <a:pt x="0" y="1423503"/>
              </a:lnTo>
              <a:lnTo>
                <a:pt x="182500" y="14235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BC047B-1143-4C07-9A3B-3FA825E75B7F}">
      <dsp:nvSpPr>
        <dsp:cNvPr id="0" name=""/>
        <dsp:cNvSpPr/>
      </dsp:nvSpPr>
      <dsp:spPr>
        <a:xfrm>
          <a:off x="200992" y="1472331"/>
          <a:ext cx="182500" cy="559668"/>
        </a:xfrm>
        <a:custGeom>
          <a:avLst/>
          <a:gdLst/>
          <a:ahLst/>
          <a:cxnLst/>
          <a:rect l="0" t="0" r="0" b="0"/>
          <a:pathLst>
            <a:path>
              <a:moveTo>
                <a:pt x="0" y="0"/>
              </a:moveTo>
              <a:lnTo>
                <a:pt x="0" y="559668"/>
              </a:lnTo>
              <a:lnTo>
                <a:pt x="182500" y="5596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4A4A7D-8FA3-4BB1-9DA7-EDB97CC51CA3}">
      <dsp:nvSpPr>
        <dsp:cNvPr id="0" name=""/>
        <dsp:cNvSpPr/>
      </dsp:nvSpPr>
      <dsp:spPr>
        <a:xfrm>
          <a:off x="687660" y="608496"/>
          <a:ext cx="2208255" cy="255500"/>
        </a:xfrm>
        <a:custGeom>
          <a:avLst/>
          <a:gdLst/>
          <a:ahLst/>
          <a:cxnLst/>
          <a:rect l="0" t="0" r="0" b="0"/>
          <a:pathLst>
            <a:path>
              <a:moveTo>
                <a:pt x="2208255" y="0"/>
              </a:moveTo>
              <a:lnTo>
                <a:pt x="2208255" y="127750"/>
              </a:lnTo>
              <a:lnTo>
                <a:pt x="0" y="127750"/>
              </a:lnTo>
              <a:lnTo>
                <a:pt x="0" y="2555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C50B01-215D-445D-BEC2-F0F48BE040A4}">
      <dsp:nvSpPr>
        <dsp:cNvPr id="0" name=""/>
        <dsp:cNvSpPr/>
      </dsp:nvSpPr>
      <dsp:spPr>
        <a:xfrm>
          <a:off x="1673162" y="1472331"/>
          <a:ext cx="182500" cy="2287339"/>
        </a:xfrm>
        <a:custGeom>
          <a:avLst/>
          <a:gdLst/>
          <a:ahLst/>
          <a:cxnLst/>
          <a:rect l="0" t="0" r="0" b="0"/>
          <a:pathLst>
            <a:path>
              <a:moveTo>
                <a:pt x="0" y="0"/>
              </a:moveTo>
              <a:lnTo>
                <a:pt x="0" y="2287339"/>
              </a:lnTo>
              <a:lnTo>
                <a:pt x="182500" y="22873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52257D-E4F2-4E7B-B422-884C91DC1DC8}">
      <dsp:nvSpPr>
        <dsp:cNvPr id="0" name=""/>
        <dsp:cNvSpPr/>
      </dsp:nvSpPr>
      <dsp:spPr>
        <a:xfrm>
          <a:off x="1673162" y="1472331"/>
          <a:ext cx="182500" cy="1423503"/>
        </a:xfrm>
        <a:custGeom>
          <a:avLst/>
          <a:gdLst/>
          <a:ahLst/>
          <a:cxnLst/>
          <a:rect l="0" t="0" r="0" b="0"/>
          <a:pathLst>
            <a:path>
              <a:moveTo>
                <a:pt x="0" y="0"/>
              </a:moveTo>
              <a:lnTo>
                <a:pt x="0" y="1423503"/>
              </a:lnTo>
              <a:lnTo>
                <a:pt x="182500" y="14235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14824B-CD48-4747-830D-101AFBF8C9D6}">
      <dsp:nvSpPr>
        <dsp:cNvPr id="0" name=""/>
        <dsp:cNvSpPr/>
      </dsp:nvSpPr>
      <dsp:spPr>
        <a:xfrm>
          <a:off x="1673162" y="1472331"/>
          <a:ext cx="182500" cy="559668"/>
        </a:xfrm>
        <a:custGeom>
          <a:avLst/>
          <a:gdLst/>
          <a:ahLst/>
          <a:cxnLst/>
          <a:rect l="0" t="0" r="0" b="0"/>
          <a:pathLst>
            <a:path>
              <a:moveTo>
                <a:pt x="0" y="0"/>
              </a:moveTo>
              <a:lnTo>
                <a:pt x="0" y="559668"/>
              </a:lnTo>
              <a:lnTo>
                <a:pt x="182500" y="5596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A6F517-6B8E-461E-8522-7871725B068E}">
      <dsp:nvSpPr>
        <dsp:cNvPr id="0" name=""/>
        <dsp:cNvSpPr/>
      </dsp:nvSpPr>
      <dsp:spPr>
        <a:xfrm>
          <a:off x="2159830" y="608496"/>
          <a:ext cx="736085" cy="255500"/>
        </a:xfrm>
        <a:custGeom>
          <a:avLst/>
          <a:gdLst/>
          <a:ahLst/>
          <a:cxnLst/>
          <a:rect l="0" t="0" r="0" b="0"/>
          <a:pathLst>
            <a:path>
              <a:moveTo>
                <a:pt x="736085" y="0"/>
              </a:moveTo>
              <a:lnTo>
                <a:pt x="736085" y="127750"/>
              </a:lnTo>
              <a:lnTo>
                <a:pt x="0" y="127750"/>
              </a:lnTo>
              <a:lnTo>
                <a:pt x="0" y="2555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6D8D47-6A04-46A5-9B26-88EA5EF40A41}">
      <dsp:nvSpPr>
        <dsp:cNvPr id="0" name=""/>
        <dsp:cNvSpPr/>
      </dsp:nvSpPr>
      <dsp:spPr>
        <a:xfrm>
          <a:off x="3145333" y="1472331"/>
          <a:ext cx="182500" cy="2287339"/>
        </a:xfrm>
        <a:custGeom>
          <a:avLst/>
          <a:gdLst/>
          <a:ahLst/>
          <a:cxnLst/>
          <a:rect l="0" t="0" r="0" b="0"/>
          <a:pathLst>
            <a:path>
              <a:moveTo>
                <a:pt x="0" y="0"/>
              </a:moveTo>
              <a:lnTo>
                <a:pt x="0" y="2287339"/>
              </a:lnTo>
              <a:lnTo>
                <a:pt x="182500" y="22873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9309A80-C1E0-48CB-9CB9-18EA470F78E3}">
      <dsp:nvSpPr>
        <dsp:cNvPr id="0" name=""/>
        <dsp:cNvSpPr/>
      </dsp:nvSpPr>
      <dsp:spPr>
        <a:xfrm>
          <a:off x="3145333" y="1472331"/>
          <a:ext cx="182500" cy="1423503"/>
        </a:xfrm>
        <a:custGeom>
          <a:avLst/>
          <a:gdLst/>
          <a:ahLst/>
          <a:cxnLst/>
          <a:rect l="0" t="0" r="0" b="0"/>
          <a:pathLst>
            <a:path>
              <a:moveTo>
                <a:pt x="0" y="0"/>
              </a:moveTo>
              <a:lnTo>
                <a:pt x="0" y="1423503"/>
              </a:lnTo>
              <a:lnTo>
                <a:pt x="182500" y="14235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E332E6-D073-4713-8F7D-E91F901F9050}">
      <dsp:nvSpPr>
        <dsp:cNvPr id="0" name=""/>
        <dsp:cNvSpPr/>
      </dsp:nvSpPr>
      <dsp:spPr>
        <a:xfrm>
          <a:off x="3145333" y="1472331"/>
          <a:ext cx="182500" cy="559668"/>
        </a:xfrm>
        <a:custGeom>
          <a:avLst/>
          <a:gdLst/>
          <a:ahLst/>
          <a:cxnLst/>
          <a:rect l="0" t="0" r="0" b="0"/>
          <a:pathLst>
            <a:path>
              <a:moveTo>
                <a:pt x="0" y="0"/>
              </a:moveTo>
              <a:lnTo>
                <a:pt x="0" y="559668"/>
              </a:lnTo>
              <a:lnTo>
                <a:pt x="182500" y="5596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9C6C2F-E292-43D5-B52B-D82B17319EF6}">
      <dsp:nvSpPr>
        <dsp:cNvPr id="0" name=""/>
        <dsp:cNvSpPr/>
      </dsp:nvSpPr>
      <dsp:spPr>
        <a:xfrm>
          <a:off x="2895916" y="608496"/>
          <a:ext cx="736085" cy="255500"/>
        </a:xfrm>
        <a:custGeom>
          <a:avLst/>
          <a:gdLst/>
          <a:ahLst/>
          <a:cxnLst/>
          <a:rect l="0" t="0" r="0" b="0"/>
          <a:pathLst>
            <a:path>
              <a:moveTo>
                <a:pt x="0" y="0"/>
              </a:moveTo>
              <a:lnTo>
                <a:pt x="0" y="127750"/>
              </a:lnTo>
              <a:lnTo>
                <a:pt x="736085" y="127750"/>
              </a:lnTo>
              <a:lnTo>
                <a:pt x="736085" y="2555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40FCFA-68C8-44ED-927C-6225D3046663}">
      <dsp:nvSpPr>
        <dsp:cNvPr id="0" name=""/>
        <dsp:cNvSpPr/>
      </dsp:nvSpPr>
      <dsp:spPr>
        <a:xfrm>
          <a:off x="4617504" y="1472331"/>
          <a:ext cx="182500" cy="2287339"/>
        </a:xfrm>
        <a:custGeom>
          <a:avLst/>
          <a:gdLst/>
          <a:ahLst/>
          <a:cxnLst/>
          <a:rect l="0" t="0" r="0" b="0"/>
          <a:pathLst>
            <a:path>
              <a:moveTo>
                <a:pt x="0" y="0"/>
              </a:moveTo>
              <a:lnTo>
                <a:pt x="0" y="2287339"/>
              </a:lnTo>
              <a:lnTo>
                <a:pt x="182500" y="228733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F40F2D-EB2A-433E-8E4A-07E90BD10C9C}">
      <dsp:nvSpPr>
        <dsp:cNvPr id="0" name=""/>
        <dsp:cNvSpPr/>
      </dsp:nvSpPr>
      <dsp:spPr>
        <a:xfrm>
          <a:off x="4617504" y="1472331"/>
          <a:ext cx="182500" cy="1423503"/>
        </a:xfrm>
        <a:custGeom>
          <a:avLst/>
          <a:gdLst/>
          <a:ahLst/>
          <a:cxnLst/>
          <a:rect l="0" t="0" r="0" b="0"/>
          <a:pathLst>
            <a:path>
              <a:moveTo>
                <a:pt x="0" y="0"/>
              </a:moveTo>
              <a:lnTo>
                <a:pt x="0" y="1423503"/>
              </a:lnTo>
              <a:lnTo>
                <a:pt x="182500" y="14235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13B4C2-7167-49C0-98C3-D1D951165735}">
      <dsp:nvSpPr>
        <dsp:cNvPr id="0" name=""/>
        <dsp:cNvSpPr/>
      </dsp:nvSpPr>
      <dsp:spPr>
        <a:xfrm>
          <a:off x="4617504" y="1472331"/>
          <a:ext cx="182500" cy="559668"/>
        </a:xfrm>
        <a:custGeom>
          <a:avLst/>
          <a:gdLst/>
          <a:ahLst/>
          <a:cxnLst/>
          <a:rect l="0" t="0" r="0" b="0"/>
          <a:pathLst>
            <a:path>
              <a:moveTo>
                <a:pt x="0" y="0"/>
              </a:moveTo>
              <a:lnTo>
                <a:pt x="0" y="559668"/>
              </a:lnTo>
              <a:lnTo>
                <a:pt x="182500" y="5596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FB43A2-A047-44DC-A981-1EF1AD5BF362}">
      <dsp:nvSpPr>
        <dsp:cNvPr id="0" name=""/>
        <dsp:cNvSpPr/>
      </dsp:nvSpPr>
      <dsp:spPr>
        <a:xfrm>
          <a:off x="2895916" y="608496"/>
          <a:ext cx="2208255" cy="255500"/>
        </a:xfrm>
        <a:custGeom>
          <a:avLst/>
          <a:gdLst/>
          <a:ahLst/>
          <a:cxnLst/>
          <a:rect l="0" t="0" r="0" b="0"/>
          <a:pathLst>
            <a:path>
              <a:moveTo>
                <a:pt x="0" y="0"/>
              </a:moveTo>
              <a:lnTo>
                <a:pt x="0" y="127750"/>
              </a:lnTo>
              <a:lnTo>
                <a:pt x="2208255" y="127750"/>
              </a:lnTo>
              <a:lnTo>
                <a:pt x="2208255" y="2555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1A0C22-A314-4535-B705-F2A649BC9D3C}">
      <dsp:nvSpPr>
        <dsp:cNvPr id="0" name=""/>
        <dsp:cNvSpPr/>
      </dsp:nvSpPr>
      <dsp:spPr>
        <a:xfrm>
          <a:off x="2287581" y="161"/>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Высшее руководство</a:t>
          </a:r>
        </a:p>
      </dsp:txBody>
      <dsp:txXfrm>
        <a:off x="2287581" y="161"/>
        <a:ext cx="1216669" cy="608334"/>
      </dsp:txXfrm>
    </dsp:sp>
    <dsp:sp modelId="{A4F4603C-1C8A-4637-B799-EE1CF57C7EBD}">
      <dsp:nvSpPr>
        <dsp:cNvPr id="0" name=""/>
        <dsp:cNvSpPr/>
      </dsp:nvSpPr>
      <dsp:spPr>
        <a:xfrm>
          <a:off x="4495837" y="863996"/>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Функциональный руководитель</a:t>
          </a:r>
        </a:p>
      </dsp:txBody>
      <dsp:txXfrm>
        <a:off x="4495837" y="863996"/>
        <a:ext cx="1216669" cy="608334"/>
      </dsp:txXfrm>
    </dsp:sp>
    <dsp:sp modelId="{08DB8905-C586-4B4A-9CDB-6579D0121DE2}">
      <dsp:nvSpPr>
        <dsp:cNvPr id="0" name=""/>
        <dsp:cNvSpPr/>
      </dsp:nvSpPr>
      <dsp:spPr>
        <a:xfrm>
          <a:off x="4800004" y="1727832"/>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4800004" y="1727832"/>
        <a:ext cx="1216669" cy="608334"/>
      </dsp:txXfrm>
    </dsp:sp>
    <dsp:sp modelId="{0B1EB6B9-A42E-4023-A1F0-21AF876312CD}">
      <dsp:nvSpPr>
        <dsp:cNvPr id="0" name=""/>
        <dsp:cNvSpPr/>
      </dsp:nvSpPr>
      <dsp:spPr>
        <a:xfrm>
          <a:off x="4800004" y="2591668"/>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4800004" y="2591668"/>
        <a:ext cx="1216669" cy="608334"/>
      </dsp:txXfrm>
    </dsp:sp>
    <dsp:sp modelId="{F45CAB9A-81C3-49CE-8FDF-92EFF054274F}">
      <dsp:nvSpPr>
        <dsp:cNvPr id="0" name=""/>
        <dsp:cNvSpPr/>
      </dsp:nvSpPr>
      <dsp:spPr>
        <a:xfrm>
          <a:off x="4800004" y="3455503"/>
          <a:ext cx="1216669" cy="608334"/>
        </a:xfrm>
        <a:prstGeom prst="rect">
          <a:avLst/>
        </a:prstGeom>
        <a:solidFill>
          <a:schemeClr val="accent4">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a:p>
          <a:pPr marL="0" lvl="0" indent="0" algn="ctr" defTabSz="444500">
            <a:lnSpc>
              <a:spcPct val="90000"/>
            </a:lnSpc>
            <a:spcBef>
              <a:spcPct val="0"/>
            </a:spcBef>
            <a:spcAft>
              <a:spcPct val="35000"/>
            </a:spcAft>
            <a:buNone/>
          </a:pPr>
          <a:r>
            <a:rPr lang="ru-RU" sz="1000" b="1" kern="1200" dirty="0"/>
            <a:t>35%</a:t>
          </a:r>
        </a:p>
      </dsp:txBody>
      <dsp:txXfrm>
        <a:off x="4800004" y="3455503"/>
        <a:ext cx="1216669" cy="608334"/>
      </dsp:txXfrm>
    </dsp:sp>
    <dsp:sp modelId="{6C4D2939-DEC9-4F7A-A833-D9B2F97D1968}">
      <dsp:nvSpPr>
        <dsp:cNvPr id="0" name=""/>
        <dsp:cNvSpPr/>
      </dsp:nvSpPr>
      <dsp:spPr>
        <a:xfrm>
          <a:off x="3023666" y="863996"/>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Функциональный руководитель</a:t>
          </a:r>
        </a:p>
      </dsp:txBody>
      <dsp:txXfrm>
        <a:off x="3023666" y="863996"/>
        <a:ext cx="1216669" cy="608334"/>
      </dsp:txXfrm>
    </dsp:sp>
    <dsp:sp modelId="{BC2AE29D-2200-4BCD-AEC4-994642ACE607}">
      <dsp:nvSpPr>
        <dsp:cNvPr id="0" name=""/>
        <dsp:cNvSpPr/>
      </dsp:nvSpPr>
      <dsp:spPr>
        <a:xfrm>
          <a:off x="3327834" y="1727832"/>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3327834" y="1727832"/>
        <a:ext cx="1216669" cy="608334"/>
      </dsp:txXfrm>
    </dsp:sp>
    <dsp:sp modelId="{5AC39066-13F6-48AA-839D-23C24E33312F}">
      <dsp:nvSpPr>
        <dsp:cNvPr id="0" name=""/>
        <dsp:cNvSpPr/>
      </dsp:nvSpPr>
      <dsp:spPr>
        <a:xfrm>
          <a:off x="3327834" y="2591668"/>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3327834" y="2591668"/>
        <a:ext cx="1216669" cy="608334"/>
      </dsp:txXfrm>
    </dsp:sp>
    <dsp:sp modelId="{8C1CDC23-7025-4337-977E-624028A93262}">
      <dsp:nvSpPr>
        <dsp:cNvPr id="0" name=""/>
        <dsp:cNvSpPr/>
      </dsp:nvSpPr>
      <dsp:spPr>
        <a:xfrm>
          <a:off x="3327834" y="3455503"/>
          <a:ext cx="1216669" cy="608334"/>
        </a:xfrm>
        <a:prstGeom prst="rect">
          <a:avLst/>
        </a:prstGeom>
        <a:solidFill>
          <a:schemeClr val="accent4">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a:p>
          <a:pPr marL="0" lvl="0" indent="0" algn="ctr" defTabSz="444500">
            <a:lnSpc>
              <a:spcPct val="90000"/>
            </a:lnSpc>
            <a:spcBef>
              <a:spcPct val="0"/>
            </a:spcBef>
            <a:spcAft>
              <a:spcPct val="35000"/>
            </a:spcAft>
            <a:buNone/>
          </a:pPr>
          <a:r>
            <a:rPr lang="ru-RU" sz="1000" b="1" kern="1200" dirty="0"/>
            <a:t>70%</a:t>
          </a:r>
        </a:p>
      </dsp:txBody>
      <dsp:txXfrm>
        <a:off x="3327834" y="3455503"/>
        <a:ext cx="1216669" cy="608334"/>
      </dsp:txXfrm>
    </dsp:sp>
    <dsp:sp modelId="{002099E4-12A9-40FA-819B-88ED2766FB85}">
      <dsp:nvSpPr>
        <dsp:cNvPr id="0" name=""/>
        <dsp:cNvSpPr/>
      </dsp:nvSpPr>
      <dsp:spPr>
        <a:xfrm>
          <a:off x="1551495" y="863996"/>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Функциональный руководитель</a:t>
          </a:r>
        </a:p>
      </dsp:txBody>
      <dsp:txXfrm>
        <a:off x="1551495" y="863996"/>
        <a:ext cx="1216669" cy="608334"/>
      </dsp:txXfrm>
    </dsp:sp>
    <dsp:sp modelId="{B72EEEFD-668D-4B7C-8AD7-9E633401C3D0}">
      <dsp:nvSpPr>
        <dsp:cNvPr id="0" name=""/>
        <dsp:cNvSpPr/>
      </dsp:nvSpPr>
      <dsp:spPr>
        <a:xfrm>
          <a:off x="1855663" y="1727832"/>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1855663" y="1727832"/>
        <a:ext cx="1216669" cy="608334"/>
      </dsp:txXfrm>
    </dsp:sp>
    <dsp:sp modelId="{C602C547-F4AF-4EE9-83E9-03CD53C6C450}">
      <dsp:nvSpPr>
        <dsp:cNvPr id="0" name=""/>
        <dsp:cNvSpPr/>
      </dsp:nvSpPr>
      <dsp:spPr>
        <a:xfrm>
          <a:off x="1855663" y="2591668"/>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1855663" y="2591668"/>
        <a:ext cx="1216669" cy="608334"/>
      </dsp:txXfrm>
    </dsp:sp>
    <dsp:sp modelId="{42018893-C866-4FC9-A04E-F4681EFC411C}">
      <dsp:nvSpPr>
        <dsp:cNvPr id="0" name=""/>
        <dsp:cNvSpPr/>
      </dsp:nvSpPr>
      <dsp:spPr>
        <a:xfrm>
          <a:off x="1855663" y="3455503"/>
          <a:ext cx="1216669" cy="608334"/>
        </a:xfrm>
        <a:prstGeom prst="rect">
          <a:avLst/>
        </a:prstGeom>
        <a:solidFill>
          <a:schemeClr val="accent4">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a:p>
          <a:pPr marL="0" lvl="0" indent="0" algn="ctr" defTabSz="444500">
            <a:lnSpc>
              <a:spcPct val="90000"/>
            </a:lnSpc>
            <a:spcBef>
              <a:spcPct val="0"/>
            </a:spcBef>
            <a:spcAft>
              <a:spcPct val="35000"/>
            </a:spcAft>
            <a:buNone/>
          </a:pPr>
          <a:r>
            <a:rPr lang="ru-RU" sz="1000" b="1" kern="1200" dirty="0"/>
            <a:t>10%</a:t>
          </a:r>
        </a:p>
      </dsp:txBody>
      <dsp:txXfrm>
        <a:off x="1855663" y="3455503"/>
        <a:ext cx="1216669" cy="608334"/>
      </dsp:txXfrm>
    </dsp:sp>
    <dsp:sp modelId="{9943BEF8-6846-434E-9DCA-79292084F496}">
      <dsp:nvSpPr>
        <dsp:cNvPr id="0" name=""/>
        <dsp:cNvSpPr/>
      </dsp:nvSpPr>
      <dsp:spPr>
        <a:xfrm>
          <a:off x="79325" y="863996"/>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Функциональный руководитель</a:t>
          </a:r>
        </a:p>
      </dsp:txBody>
      <dsp:txXfrm>
        <a:off x="79325" y="863996"/>
        <a:ext cx="1216669" cy="608334"/>
      </dsp:txXfrm>
    </dsp:sp>
    <dsp:sp modelId="{BD6EB015-05B8-4BEC-9D83-C5F3A00FE424}">
      <dsp:nvSpPr>
        <dsp:cNvPr id="0" name=""/>
        <dsp:cNvSpPr/>
      </dsp:nvSpPr>
      <dsp:spPr>
        <a:xfrm>
          <a:off x="383492" y="1727832"/>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383492" y="1727832"/>
        <a:ext cx="1216669" cy="608334"/>
      </dsp:txXfrm>
    </dsp:sp>
    <dsp:sp modelId="{951590E4-1C85-4A9C-888D-8DB57ED13225}">
      <dsp:nvSpPr>
        <dsp:cNvPr id="0" name=""/>
        <dsp:cNvSpPr/>
      </dsp:nvSpPr>
      <dsp:spPr>
        <a:xfrm>
          <a:off x="383492" y="2591668"/>
          <a:ext cx="1216669" cy="608334"/>
        </a:xfrm>
        <a:prstGeom prst="rect">
          <a:avLst/>
        </a:prstGeom>
        <a:solidFill>
          <a:schemeClr val="accent4">
            <a:lumMod val="20000"/>
            <a:lumOff val="8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Персонал</a:t>
          </a:r>
        </a:p>
      </dsp:txBody>
      <dsp:txXfrm>
        <a:off x="383492" y="2591668"/>
        <a:ext cx="1216669" cy="608334"/>
      </dsp:txXfrm>
    </dsp:sp>
    <dsp:sp modelId="{EA6DCC0D-A68A-479F-B9CC-889FCAEF59D8}">
      <dsp:nvSpPr>
        <dsp:cNvPr id="0" name=""/>
        <dsp:cNvSpPr/>
      </dsp:nvSpPr>
      <dsp:spPr>
        <a:xfrm>
          <a:off x="383492" y="3455503"/>
          <a:ext cx="1216669" cy="608334"/>
        </a:xfrm>
        <a:prstGeom prst="rect">
          <a:avLst/>
        </a:prstGeom>
        <a:solidFill>
          <a:schemeClr val="accent4">
            <a:lumMod val="60000"/>
            <a:lumOff val="40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ru-RU" sz="1000" b="1" kern="1200" dirty="0"/>
            <a:t>Менеджер проекта</a:t>
          </a:r>
        </a:p>
        <a:p>
          <a:pPr marL="0" lvl="0" indent="0" algn="ctr" defTabSz="444500">
            <a:lnSpc>
              <a:spcPct val="90000"/>
            </a:lnSpc>
            <a:spcBef>
              <a:spcPct val="0"/>
            </a:spcBef>
            <a:spcAft>
              <a:spcPct val="35000"/>
            </a:spcAft>
            <a:buNone/>
          </a:pPr>
          <a:r>
            <a:rPr lang="ru-RU" sz="1000" b="1" kern="1200" dirty="0"/>
            <a:t>50%</a:t>
          </a:r>
        </a:p>
      </dsp:txBody>
      <dsp:txXfrm>
        <a:off x="383492" y="3455503"/>
        <a:ext cx="1216669" cy="60833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8.emf" /></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2354" name="Rectangle 2"/>
          <p:cNvSpPr>
            <a:spLocks noGrp="1" noChangeArrowheads="1"/>
          </p:cNvSpPr>
          <p:nvPr>
            <p:ph type="hdr" sz="quarter"/>
          </p:nvPr>
        </p:nvSpPr>
        <p:spPr bwMode="auto">
          <a:xfrm>
            <a:off x="0" y="0"/>
            <a:ext cx="2946400" cy="496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cs typeface="+mn-cs"/>
              </a:defRPr>
            </a:lvl1pPr>
          </a:lstStyle>
          <a:p>
            <a:pPr>
              <a:defRPr/>
            </a:pPr>
            <a:endParaRPr lang="ru-RU"/>
          </a:p>
        </p:txBody>
      </p:sp>
      <p:sp>
        <p:nvSpPr>
          <p:cNvPr id="1252355" name="Rectangle 3"/>
          <p:cNvSpPr>
            <a:spLocks noGrp="1" noChangeArrowheads="1"/>
          </p:cNvSpPr>
          <p:nvPr>
            <p:ph type="dt" sz="quarter" idx="1"/>
          </p:nvPr>
        </p:nvSpPr>
        <p:spPr bwMode="auto">
          <a:xfrm>
            <a:off x="3849688" y="0"/>
            <a:ext cx="2946400" cy="496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cs typeface="+mn-cs"/>
              </a:defRPr>
            </a:lvl1pPr>
          </a:lstStyle>
          <a:p>
            <a:pPr>
              <a:defRPr/>
            </a:pPr>
            <a:endParaRPr lang="ru-RU"/>
          </a:p>
        </p:txBody>
      </p:sp>
      <p:sp>
        <p:nvSpPr>
          <p:cNvPr id="1252356" name="Rectangle 4"/>
          <p:cNvSpPr>
            <a:spLocks noGrp="1" noChangeArrowheads="1"/>
          </p:cNvSpPr>
          <p:nvPr>
            <p:ph type="ftr" sz="quarter" idx="2"/>
          </p:nvPr>
        </p:nvSpPr>
        <p:spPr bwMode="auto">
          <a:xfrm>
            <a:off x="0" y="9430219"/>
            <a:ext cx="2946400" cy="4964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cs typeface="+mn-cs"/>
              </a:defRPr>
            </a:lvl1pPr>
          </a:lstStyle>
          <a:p>
            <a:pPr>
              <a:defRPr/>
            </a:pPr>
            <a:endParaRPr lang="ru-RU"/>
          </a:p>
        </p:txBody>
      </p:sp>
      <p:sp>
        <p:nvSpPr>
          <p:cNvPr id="1252357" name="Rectangle 5"/>
          <p:cNvSpPr>
            <a:spLocks noGrp="1" noChangeArrowheads="1"/>
          </p:cNvSpPr>
          <p:nvPr>
            <p:ph type="sldNum" sz="quarter" idx="3"/>
          </p:nvPr>
        </p:nvSpPr>
        <p:spPr bwMode="auto">
          <a:xfrm>
            <a:off x="3849688" y="9430219"/>
            <a:ext cx="2946400" cy="4964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cs typeface="+mn-cs"/>
              </a:defRPr>
            </a:lvl1pPr>
          </a:lstStyle>
          <a:p>
            <a:pPr>
              <a:defRPr/>
            </a:pPr>
            <a:fld id="{5A8B5BEA-33AE-4A3A-9974-5278D5F8C184}" type="slidenum">
              <a:rPr lang="ru-RU"/>
              <a:pPr>
                <a:defRPr/>
              </a:pPr>
              <a:t>‹#›</a:t>
            </a:fld>
            <a:endParaRPr lang="ru-RU"/>
          </a:p>
        </p:txBody>
      </p:sp>
    </p:spTree>
    <p:extLst>
      <p:ext uri="{BB962C8B-B14F-4D97-AF65-F5344CB8AC3E}">
        <p14:creationId xmlns:p14="http://schemas.microsoft.com/office/powerpoint/2010/main" val="17485328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cs typeface="+mn-cs"/>
              </a:defRPr>
            </a:lvl1pPr>
          </a:lstStyle>
          <a:p>
            <a:pPr>
              <a:defRPr/>
            </a:pPr>
            <a:endParaRPr lang="ru-RU"/>
          </a:p>
        </p:txBody>
      </p:sp>
      <p:sp>
        <p:nvSpPr>
          <p:cNvPr id="4099" name="Rectangle 3"/>
          <p:cNvSpPr>
            <a:spLocks noGrp="1" noChangeArrowheads="1"/>
          </p:cNvSpPr>
          <p:nvPr>
            <p:ph type="dt" idx="1"/>
          </p:nvPr>
        </p:nvSpPr>
        <p:spPr bwMode="auto">
          <a:xfrm>
            <a:off x="3849688" y="0"/>
            <a:ext cx="2946400" cy="496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cs typeface="+mn-cs"/>
              </a:defRPr>
            </a:lvl1pPr>
          </a:lstStyle>
          <a:p>
            <a:pPr>
              <a:defRPr/>
            </a:pPr>
            <a:endParaRPr lang="ru-RU"/>
          </a:p>
        </p:txBody>
      </p:sp>
      <p:sp>
        <p:nvSpPr>
          <p:cNvPr id="1167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79450" y="4715109"/>
            <a:ext cx="5438775" cy="44692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4102" name="Rectangle 6"/>
          <p:cNvSpPr>
            <a:spLocks noGrp="1" noChangeArrowheads="1"/>
          </p:cNvSpPr>
          <p:nvPr>
            <p:ph type="ftr" sz="quarter" idx="4"/>
          </p:nvPr>
        </p:nvSpPr>
        <p:spPr bwMode="auto">
          <a:xfrm>
            <a:off x="0" y="9430219"/>
            <a:ext cx="2946400" cy="4964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cs typeface="+mn-cs"/>
              </a:defRPr>
            </a:lvl1pPr>
          </a:lstStyle>
          <a:p>
            <a:pPr>
              <a:defRPr/>
            </a:pPr>
            <a:endParaRPr lang="ru-RU"/>
          </a:p>
        </p:txBody>
      </p:sp>
      <p:sp>
        <p:nvSpPr>
          <p:cNvPr id="4103" name="Rectangle 7"/>
          <p:cNvSpPr>
            <a:spLocks noGrp="1" noChangeArrowheads="1"/>
          </p:cNvSpPr>
          <p:nvPr>
            <p:ph type="sldNum" sz="quarter" idx="5"/>
          </p:nvPr>
        </p:nvSpPr>
        <p:spPr bwMode="auto">
          <a:xfrm>
            <a:off x="3849688" y="9430219"/>
            <a:ext cx="2946400" cy="4964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cs typeface="+mn-cs"/>
              </a:defRPr>
            </a:lvl1pPr>
          </a:lstStyle>
          <a:p>
            <a:pPr>
              <a:defRPr/>
            </a:pPr>
            <a:fld id="{380432F3-3BFE-4063-A20C-BE6FDAC63CDF}" type="slidenum">
              <a:rPr lang="ru-RU"/>
              <a:pPr>
                <a:defRPr/>
              </a:pPr>
              <a:t>‹#›</a:t>
            </a:fld>
            <a:endParaRPr lang="ru-RU"/>
          </a:p>
        </p:txBody>
      </p:sp>
    </p:spTree>
    <p:extLst>
      <p:ext uri="{BB962C8B-B14F-4D97-AF65-F5344CB8AC3E}">
        <p14:creationId xmlns:p14="http://schemas.microsoft.com/office/powerpoint/2010/main" val="38682643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 /><Relationship Id="rId1" Type="http://schemas.openxmlformats.org/officeDocument/2006/relationships/notesMaster" Target="../notesMasters/notesMaster1.xml" /></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 /><Relationship Id="rId1" Type="http://schemas.openxmlformats.org/officeDocument/2006/relationships/notesMaster" Target="../notesMasters/notesMaster1.xml" /></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 /><Relationship Id="rId1" Type="http://schemas.openxmlformats.org/officeDocument/2006/relationships/notesMaster" Target="../notesMasters/notesMaster1.xml" /></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 /><Relationship Id="rId1" Type="http://schemas.openxmlformats.org/officeDocument/2006/relationships/notesMaster" Target="../notesMasters/notesMaster1.xml" /></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 /><Relationship Id="rId1" Type="http://schemas.openxmlformats.org/officeDocument/2006/relationships/notesMaster" Target="../notesMasters/notesMaster1.xml" /></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 /><Relationship Id="rId1" Type="http://schemas.openxmlformats.org/officeDocument/2006/relationships/notesMaster" Target="../notesMasters/notesMaster1.xml" /></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 /><Relationship Id="rId1" Type="http://schemas.openxmlformats.org/officeDocument/2006/relationships/notesMaster" Target="../notesMasters/notesMaster1.xml" /></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 /><Relationship Id="rId1" Type="http://schemas.openxmlformats.org/officeDocument/2006/relationships/notesMaster" Target="../notesMasters/notesMaster1.xml" /></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 /><Relationship Id="rId1" Type="http://schemas.openxmlformats.org/officeDocument/2006/relationships/notesMaster" Target="../notesMasters/notesMaster1.xml" /></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 /><Relationship Id="rId1" Type="http://schemas.openxmlformats.org/officeDocument/2006/relationships/notesMaster" Target="../notesMasters/notesMaster1.xml" /></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 /><Relationship Id="rId1" Type="http://schemas.openxmlformats.org/officeDocument/2006/relationships/notesMaster" Target="../notesMasters/notesMaster1.xml" /></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 /><Relationship Id="rId1" Type="http://schemas.openxmlformats.org/officeDocument/2006/relationships/notesMaster" Target="../notesMasters/notesMaster1.xml" /></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 /><Relationship Id="rId1" Type="http://schemas.openxmlformats.org/officeDocument/2006/relationships/notesMaster" Target="../notesMasters/notesMaster1.xml" /></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ru.wikipedia.org/wiki/%D0%94%D0%B8%D1%81%D0%BA%D1%80%D0%B5%D1%82%D0%BD%D0%B0%D1%8F_%D0%BC%D0%B0%D1%82%D0%B5%D0%BC%D0%B0%D1%82%D0%B8%D0%BA%D0%B0" TargetMode="External" /><Relationship Id="rId2" Type="http://schemas.openxmlformats.org/officeDocument/2006/relationships/slide" Target="../slides/slide66.xml" /><Relationship Id="rId1" Type="http://schemas.openxmlformats.org/officeDocument/2006/relationships/notesMaster" Target="../notesMasters/notesMaster1.xml" /><Relationship Id="rId4" Type="http://schemas.openxmlformats.org/officeDocument/2006/relationships/hyperlink" Target="https://ru.wikipedia.org/wiki/%D0%93%D1%80%D0%B0%D1%84_(%D0%BC%D0%B0%D1%82%D0%B5%D0%BC%D0%B0%D1%82%D0%B8%D0%BA%D0%B0)" TargetMode="External" /></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 /><Relationship Id="rId1" Type="http://schemas.openxmlformats.org/officeDocument/2006/relationships/notesMaster" Target="../notesMasters/notesMaster1.xml" /></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7.xml" /><Relationship Id="rId1" Type="http://schemas.openxmlformats.org/officeDocument/2006/relationships/notesMaster" Target="../notesMasters/notesMaster1.xml" /></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8.xml" /><Relationship Id="rId1" Type="http://schemas.openxmlformats.org/officeDocument/2006/relationships/notesMaster" Target="../notesMasters/notesMaster1.xml" /></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9.xml" /><Relationship Id="rId1" Type="http://schemas.openxmlformats.org/officeDocument/2006/relationships/notesMaster" Target="../notesMasters/notesMaster1.xml" /></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0.xml" /><Relationship Id="rId1" Type="http://schemas.openxmlformats.org/officeDocument/2006/relationships/notesMaster" Target="../notesMasters/notesMaster1.xml" /></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1.xml" /><Relationship Id="rId1" Type="http://schemas.openxmlformats.org/officeDocument/2006/relationships/notesMaster" Target="../notesMasters/notesMaster1.xml" /></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2.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 /><Relationship Id="rId1" Type="http://schemas.openxmlformats.org/officeDocument/2006/relationships/notesMaster" Target="../notesMasters/notesMaster1.xml" /></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4.xml" /><Relationship Id="rId1" Type="http://schemas.openxmlformats.org/officeDocument/2006/relationships/notesMaster" Target="../notesMasters/notesMaster1.xml" /></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5.xml" /><Relationship Id="rId1" Type="http://schemas.openxmlformats.org/officeDocument/2006/relationships/notesMaster" Target="../notesMasters/notesMaster1.xml" /></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8.xml" /><Relationship Id="rId1" Type="http://schemas.openxmlformats.org/officeDocument/2006/relationships/notesMaster" Target="../notesMasters/notesMaster1.xml" /></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9.xml" /><Relationship Id="rId1" Type="http://schemas.openxmlformats.org/officeDocument/2006/relationships/notesMaster" Target="../notesMasters/notesMaster1.xml" /></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1.xml" /><Relationship Id="rId1" Type="http://schemas.openxmlformats.org/officeDocument/2006/relationships/notesMaster" Target="../notesMasters/notesMaster1.xml" /></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2.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B83593B-E619-491A-BCB7-656D8C24879C}" type="slidenum">
              <a:rPr lang="ru-RU" altLang="ru-RU"/>
              <a:pPr eaLnBrk="1" hangingPunct="1">
                <a:spcBef>
                  <a:spcPct val="0"/>
                </a:spcBef>
              </a:pPr>
              <a:t>1</a:t>
            </a:fld>
            <a:endParaRPr lang="ru-RU" altLang="ru-RU"/>
          </a:p>
        </p:txBody>
      </p:sp>
      <p:sp>
        <p:nvSpPr>
          <p:cNvPr id="7987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en-US" altLang="ru-RU" dirty="0"/>
          </a:p>
        </p:txBody>
      </p:sp>
      <p:sp>
        <p:nvSpPr>
          <p:cNvPr id="79876"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2189494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11BD8D9C-4E02-48E4-BCD9-DD6E28AAFC61}" type="slidenum">
              <a:rPr lang="ru-RU" smtClean="0"/>
              <a:pPr eaLnBrk="1" hangingPunct="1">
                <a:defRPr/>
              </a:pPr>
              <a:t>17</a:t>
            </a:fld>
            <a:endParaRPr lang="ru-RU"/>
          </a:p>
        </p:txBody>
      </p:sp>
      <p:sp>
        <p:nvSpPr>
          <p:cNvPr id="12288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2288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1046361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E52F1AE1-A941-427A-B1F3-ABC60E510984}" type="slidenum">
              <a:rPr lang="ru-RU" smtClean="0"/>
              <a:pPr eaLnBrk="1" hangingPunct="1">
                <a:defRPr/>
              </a:pPr>
              <a:t>20</a:t>
            </a:fld>
            <a:endParaRPr lang="ru-RU"/>
          </a:p>
        </p:txBody>
      </p:sp>
      <p:sp>
        <p:nvSpPr>
          <p:cNvPr id="12185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a:t>В современном мире создано множество ассоциаций, объединяющих профессионалов в области управления проектами. Наиболее влиятельными являются Международная ассоциация управления проектами </a:t>
            </a:r>
            <a:r>
              <a:rPr lang="en-US" altLang="ru-RU"/>
              <a:t>IPMA </a:t>
            </a:r>
            <a:r>
              <a:rPr lang="ru-RU" altLang="ru-RU"/>
              <a:t>и Институт управления проектами США </a:t>
            </a:r>
            <a:r>
              <a:rPr lang="en-US" altLang="ru-RU"/>
              <a:t>PMI.</a:t>
            </a:r>
            <a:r>
              <a:rPr lang="ru-RU" altLang="ru-RU"/>
              <a:t> Каждая из этих ассоциаций имеет собственную систему профессиональной сертификации, основанную на соответствующих стандартах. В России более 10 лет активно работает Российская ассоциация управления проектами СОВНЕТ.</a:t>
            </a:r>
          </a:p>
          <a:p>
            <a:pPr defTabSz="762000" eaLnBrk="1" hangingPunct="1"/>
            <a:r>
              <a:rPr lang="ru-RU" altLang="ru-RU" b="1">
                <a:solidFill>
                  <a:srgbClr val="FF0000"/>
                </a:solidFill>
              </a:rPr>
              <a:t>Добавил стандарты и картинки</a:t>
            </a:r>
          </a:p>
        </p:txBody>
      </p:sp>
      <p:sp>
        <p:nvSpPr>
          <p:cNvPr id="121860"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990869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A6CEC297-EF38-4E43-A98B-CB067B3B0281}" type="slidenum">
              <a:rPr lang="ru-RU" smtClean="0"/>
              <a:pPr eaLnBrk="1" hangingPunct="1">
                <a:defRPr/>
              </a:pPr>
              <a:t>23</a:t>
            </a:fld>
            <a:endParaRPr lang="ru-RU"/>
          </a:p>
        </p:txBody>
      </p:sp>
      <p:sp>
        <p:nvSpPr>
          <p:cNvPr id="12800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b="1"/>
              <a:t>Исправил название вех начала и окончания</a:t>
            </a:r>
            <a:endParaRPr lang="en-US" altLang="ru-RU" b="1"/>
          </a:p>
        </p:txBody>
      </p:sp>
      <p:sp>
        <p:nvSpPr>
          <p:cNvPr id="12800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643085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A6CEC297-EF38-4E43-A98B-CB067B3B0281}" type="slidenum">
              <a:rPr lang="ru-RU" smtClean="0"/>
              <a:pPr eaLnBrk="1" hangingPunct="1">
                <a:defRPr/>
              </a:pPr>
              <a:t>24</a:t>
            </a:fld>
            <a:endParaRPr lang="ru-RU"/>
          </a:p>
        </p:txBody>
      </p:sp>
      <p:sp>
        <p:nvSpPr>
          <p:cNvPr id="12800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b="1"/>
              <a:t>Исправил название вех начала и окончания</a:t>
            </a:r>
            <a:endParaRPr lang="en-US" altLang="ru-RU" b="1"/>
          </a:p>
        </p:txBody>
      </p:sp>
      <p:sp>
        <p:nvSpPr>
          <p:cNvPr id="12800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448490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9D66BA4-2435-4665-8F39-B3443AC2E292}" type="slidenum">
              <a:rPr lang="ru-RU" smtClean="0"/>
              <a:pPr eaLnBrk="1" hangingPunct="1">
                <a:defRPr/>
              </a:pPr>
              <a:t>25</a:t>
            </a:fld>
            <a:endParaRPr lang="ru-RU"/>
          </a:p>
        </p:txBody>
      </p:sp>
      <p:sp>
        <p:nvSpPr>
          <p:cNvPr id="12595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i="1"/>
              <a:t>Комплекс целенаправленных мероприятий, предполагающий координированное выполнение взаимосвязанных действий по созданию уникального продукта, услуги или результата в условиях временных, ресурсных и других ограничений.</a:t>
            </a:r>
            <a:endParaRPr lang="ru-RU" altLang="ru-RU"/>
          </a:p>
        </p:txBody>
      </p:sp>
      <p:sp>
        <p:nvSpPr>
          <p:cNvPr id="12595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2691295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9D66BA4-2435-4665-8F39-B3443AC2E292}" type="slidenum">
              <a:rPr lang="ru-RU" smtClean="0"/>
              <a:pPr eaLnBrk="1" hangingPunct="1">
                <a:defRPr/>
              </a:pPr>
              <a:t>26</a:t>
            </a:fld>
            <a:endParaRPr lang="ru-RU"/>
          </a:p>
        </p:txBody>
      </p:sp>
      <p:sp>
        <p:nvSpPr>
          <p:cNvPr id="12595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i="1"/>
              <a:t>Комплекс целенаправленных мероприятий, предполагающий координированное выполнение взаимосвязанных действий по созданию уникального продукта, услуги или результата в условиях временных, ресурсных и других ограничений.</a:t>
            </a:r>
            <a:endParaRPr lang="ru-RU" altLang="ru-RU"/>
          </a:p>
        </p:txBody>
      </p:sp>
      <p:sp>
        <p:nvSpPr>
          <p:cNvPr id="12595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719104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9D66BA4-2435-4665-8F39-B3443AC2E292}" type="slidenum">
              <a:rPr lang="ru-RU" smtClean="0"/>
              <a:pPr eaLnBrk="1" hangingPunct="1">
                <a:defRPr/>
              </a:pPr>
              <a:t>27</a:t>
            </a:fld>
            <a:endParaRPr lang="ru-RU"/>
          </a:p>
        </p:txBody>
      </p:sp>
      <p:sp>
        <p:nvSpPr>
          <p:cNvPr id="12595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i="1"/>
              <a:t>Комплекс целенаправленных мероприятий, предполагающий координированное выполнение взаимосвязанных действий по созданию уникального продукта, услуги или результата в условиях временных, ресурсных и других ограничений.</a:t>
            </a:r>
            <a:endParaRPr lang="ru-RU" altLang="ru-RU"/>
          </a:p>
        </p:txBody>
      </p:sp>
      <p:sp>
        <p:nvSpPr>
          <p:cNvPr id="12595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4079390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BD4D9E77-76F6-4F6F-8236-A1AC7B18B481}" type="slidenum">
              <a:rPr lang="ru-RU" smtClean="0"/>
              <a:pPr eaLnBrk="1" hangingPunct="1">
                <a:defRPr/>
              </a:pPr>
              <a:t>38</a:t>
            </a:fld>
            <a:endParaRPr lang="ru-RU"/>
          </a:p>
        </p:txBody>
      </p:sp>
      <p:sp>
        <p:nvSpPr>
          <p:cNvPr id="13107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ru-RU" altLang="ru-RU"/>
          </a:p>
        </p:txBody>
      </p:sp>
      <p:sp>
        <p:nvSpPr>
          <p:cNvPr id="13107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8536089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BD4D9E77-76F6-4F6F-8236-A1AC7B18B481}" type="slidenum">
              <a:rPr lang="ru-RU" smtClean="0"/>
              <a:pPr eaLnBrk="1" hangingPunct="1">
                <a:defRPr/>
              </a:pPr>
              <a:t>42</a:t>
            </a:fld>
            <a:endParaRPr lang="ru-RU"/>
          </a:p>
        </p:txBody>
      </p:sp>
      <p:sp>
        <p:nvSpPr>
          <p:cNvPr id="13107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ru-RU" altLang="ru-RU"/>
          </a:p>
        </p:txBody>
      </p:sp>
      <p:sp>
        <p:nvSpPr>
          <p:cNvPr id="13107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2151894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9F9C34-D32A-438C-9341-CE903B22A58E}" type="slidenum">
              <a:rPr lang="ru-RU" smtClean="0"/>
              <a:pPr eaLnBrk="1" hangingPunct="1">
                <a:defRPr/>
              </a:pPr>
              <a:t>43</a:t>
            </a:fld>
            <a:endParaRPr lang="ru-RU"/>
          </a:p>
        </p:txBody>
      </p:sp>
      <p:sp>
        <p:nvSpPr>
          <p:cNvPr id="13209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2100"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2820071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B023EC4-B542-4CDD-8CD0-C2E125CD1175}" type="slidenum">
              <a:rPr lang="ru-RU" smtClean="0"/>
              <a:pPr eaLnBrk="1" hangingPunct="1">
                <a:defRPr/>
              </a:pPr>
              <a:t>2</a:t>
            </a:fld>
            <a:endParaRPr lang="ru-RU"/>
          </a:p>
        </p:txBody>
      </p:sp>
      <p:sp>
        <p:nvSpPr>
          <p:cNvPr id="118787"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b="1" dirty="0">
                <a:solidFill>
                  <a:srgbClr val="FF0000"/>
                </a:solidFill>
              </a:rPr>
              <a:t>Добавил кубик </a:t>
            </a:r>
            <a:r>
              <a:rPr lang="ru-RU" altLang="ru-RU" b="1" dirty="0" err="1">
                <a:solidFill>
                  <a:srgbClr val="FF0000"/>
                </a:solidFill>
              </a:rPr>
              <a:t>Рубика</a:t>
            </a:r>
            <a:endParaRPr lang="en-US" altLang="ru-RU" b="1" dirty="0">
              <a:solidFill>
                <a:srgbClr val="FF0000"/>
              </a:solidFill>
            </a:endParaRPr>
          </a:p>
        </p:txBody>
      </p:sp>
      <p:sp>
        <p:nvSpPr>
          <p:cNvPr id="118788"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241467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9F9C34-D32A-438C-9341-CE903B22A58E}" type="slidenum">
              <a:rPr lang="ru-RU" smtClean="0"/>
              <a:pPr eaLnBrk="1" hangingPunct="1">
                <a:defRPr/>
              </a:pPr>
              <a:t>44</a:t>
            </a:fld>
            <a:endParaRPr lang="ru-RU"/>
          </a:p>
        </p:txBody>
      </p:sp>
      <p:sp>
        <p:nvSpPr>
          <p:cNvPr id="13209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2100"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1005571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3F047AE8-AC56-4176-BE0E-9853FFBF35AB}" type="slidenum">
              <a:rPr lang="ru-RU" smtClean="0"/>
              <a:pPr eaLnBrk="1" hangingPunct="1">
                <a:defRPr/>
              </a:pPr>
              <a:t>46</a:t>
            </a:fld>
            <a:endParaRPr lang="ru-RU"/>
          </a:p>
        </p:txBody>
      </p:sp>
      <p:sp>
        <p:nvSpPr>
          <p:cNvPr id="13312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lnSpc>
                <a:spcPct val="120000"/>
              </a:lnSpc>
              <a:spcBef>
                <a:spcPct val="0"/>
              </a:spcBef>
              <a:buClr>
                <a:schemeClr val="tx1"/>
              </a:buClr>
            </a:pPr>
            <a:r>
              <a:rPr lang="ru-RU" altLang="ru-RU" dirty="0"/>
              <a:t>Процесс (</a:t>
            </a:r>
            <a:r>
              <a:rPr lang="en-US" altLang="ru-RU" dirty="0" err="1"/>
              <a:t>Proc</a:t>
            </a:r>
            <a:r>
              <a:rPr lang="ru-RU" altLang="ru-RU" dirty="0"/>
              <a:t>РН</a:t>
            </a:r>
            <a:r>
              <a:rPr lang="en-US" altLang="ru-RU" dirty="0"/>
              <a:t>s) - </a:t>
            </a:r>
            <a:r>
              <a:rPr lang="ru-RU" altLang="ru-RU" dirty="0"/>
              <a:t>ряд действий, приносящих результат.</a:t>
            </a:r>
          </a:p>
          <a:p>
            <a:pPr defTabSz="762000" eaLnBrk="1" hangingPunct="1">
              <a:lnSpc>
                <a:spcPct val="120000"/>
              </a:lnSpc>
              <a:spcBef>
                <a:spcPct val="0"/>
              </a:spcBef>
              <a:buClr>
                <a:schemeClr val="tx1"/>
              </a:buClr>
            </a:pPr>
            <a:r>
              <a:rPr lang="ru-RU" altLang="ru-RU" u="sng" dirty="0"/>
              <a:t>Типы процессов</a:t>
            </a:r>
            <a:r>
              <a:rPr lang="ru-RU" altLang="ru-RU" dirty="0"/>
              <a:t>:</a:t>
            </a:r>
          </a:p>
          <a:p>
            <a:pPr lvl="1" defTabSz="762000" eaLnBrk="1" hangingPunct="1">
              <a:lnSpc>
                <a:spcPct val="130000"/>
              </a:lnSpc>
              <a:spcBef>
                <a:spcPct val="0"/>
              </a:spcBef>
              <a:buClr>
                <a:schemeClr val="tx1"/>
              </a:buClr>
              <a:buFontTx/>
              <a:buChar char="•"/>
            </a:pPr>
            <a:r>
              <a:rPr lang="ru-RU" altLang="ru-RU" dirty="0"/>
              <a:t>Процессы управления проектами</a:t>
            </a:r>
          </a:p>
          <a:p>
            <a:pPr lvl="1" defTabSz="762000" eaLnBrk="1" hangingPunct="1">
              <a:lnSpc>
                <a:spcPct val="130000"/>
              </a:lnSpc>
              <a:spcBef>
                <a:spcPct val="0"/>
              </a:spcBef>
              <a:buClr>
                <a:schemeClr val="tx1"/>
              </a:buClr>
              <a:buFontTx/>
              <a:buChar char="•"/>
            </a:pPr>
            <a:r>
              <a:rPr lang="ru-RU" altLang="ru-RU" dirty="0"/>
              <a:t>Процессы, ориентированные на создание продукта</a:t>
            </a:r>
          </a:p>
          <a:p>
            <a:pPr lvl="1" defTabSz="762000" eaLnBrk="1" hangingPunct="1">
              <a:lnSpc>
                <a:spcPct val="120000"/>
              </a:lnSpc>
              <a:spcBef>
                <a:spcPct val="0"/>
              </a:spcBef>
              <a:buClr>
                <a:schemeClr val="tx1"/>
              </a:buClr>
              <a:buFontTx/>
              <a:buChar char="•"/>
            </a:pPr>
            <a:r>
              <a:rPr lang="ru-RU" altLang="ru-RU" dirty="0"/>
              <a:t>Бизнес-ориентированные процессы</a:t>
            </a:r>
          </a:p>
          <a:p>
            <a:pPr lvl="1" defTabSz="762000" eaLnBrk="1" hangingPunct="1">
              <a:lnSpc>
                <a:spcPct val="120000"/>
              </a:lnSpc>
              <a:spcBef>
                <a:spcPct val="0"/>
              </a:spcBef>
              <a:buClr>
                <a:schemeClr val="tx1"/>
              </a:buClr>
              <a:buFontTx/>
              <a:buChar char="•"/>
            </a:pPr>
            <a:endParaRPr lang="ru-RU" altLang="ru-RU" dirty="0"/>
          </a:p>
          <a:p>
            <a:pPr lvl="1" defTabSz="762000" eaLnBrk="1" hangingPunct="1">
              <a:lnSpc>
                <a:spcPct val="120000"/>
              </a:lnSpc>
              <a:spcBef>
                <a:spcPct val="0"/>
              </a:spcBef>
              <a:buClr>
                <a:schemeClr val="tx1"/>
              </a:buClr>
            </a:pPr>
            <a:r>
              <a:rPr lang="ru-RU" altLang="ru-RU" dirty="0"/>
              <a:t>Проект - это процесс, который может быть разделен на множество взаимозависимых </a:t>
            </a:r>
            <a:r>
              <a:rPr lang="ru-RU" altLang="ru-RU" dirty="0" err="1"/>
              <a:t>подпроцессов</a:t>
            </a:r>
            <a:r>
              <a:rPr lang="ru-RU" altLang="ru-RU" dirty="0"/>
              <a:t>.</a:t>
            </a:r>
          </a:p>
          <a:p>
            <a:pPr defTabSz="762000" eaLnBrk="1" hangingPunct="1"/>
            <a:r>
              <a:rPr lang="ru-RU" altLang="ru-RU" b="1" dirty="0"/>
              <a:t>Добавил цвета и жизненны цикл, исправил «Процессы </a:t>
            </a:r>
            <a:r>
              <a:rPr lang="ru-RU" altLang="ru-RU" b="1" dirty="0" err="1"/>
              <a:t>иполнения</a:t>
            </a:r>
            <a:r>
              <a:rPr lang="ru-RU" altLang="ru-RU" b="1" dirty="0"/>
              <a:t>».</a:t>
            </a:r>
          </a:p>
        </p:txBody>
      </p:sp>
      <p:sp>
        <p:nvSpPr>
          <p:cNvPr id="133124"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3413417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1A63B25-2581-478D-BE0D-531ED8F3C72A}" type="slidenum">
              <a:rPr lang="ru-RU" smtClean="0"/>
              <a:pPr eaLnBrk="1" hangingPunct="1">
                <a:defRPr/>
              </a:pPr>
              <a:t>48</a:t>
            </a:fld>
            <a:endParaRPr lang="ru-RU"/>
          </a:p>
        </p:txBody>
      </p:sp>
      <p:sp>
        <p:nvSpPr>
          <p:cNvPr id="134147"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4148"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2941646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22C0C70-6FC5-4B0B-8144-FAA742C9F843}" type="slidenum">
              <a:rPr lang="ru-RU" smtClean="0"/>
              <a:pPr eaLnBrk="1" hangingPunct="1">
                <a:defRPr/>
              </a:pPr>
              <a:t>49</a:t>
            </a:fld>
            <a:endParaRPr lang="ru-RU"/>
          </a:p>
        </p:txBody>
      </p:sp>
      <p:sp>
        <p:nvSpPr>
          <p:cNvPr id="135171"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a:cs typeface="Arial" pitchFamily="34" charset="0"/>
              </a:rPr>
              <a:t>Инициация или разработка концепции проекта</a:t>
            </a:r>
            <a:r>
              <a:rPr lang="ru-RU" altLang="ru-RU" i="1">
                <a:cs typeface="Arial" pitchFamily="34" charset="0"/>
              </a:rPr>
              <a:t> </a:t>
            </a:r>
            <a:r>
              <a:rPr lang="ru-RU" altLang="ru-RU">
                <a:cs typeface="Arial" pitchFamily="34" charset="0"/>
              </a:rPr>
              <a:t>по существу подразумевает функцию выбора проекта. Проекты инициируются в силу возникновения потребностей, которые нужно удовлетворить. Однако в условиях дефицита ресурсов невозможно удовлетворить все потребности без исключения. Приходится делать выбор. Одни проекты выбираются, другие отвергаются. Решения принимаются исходя из наличия ресурсов, и в первую очередь финансовых возможностей, сравнительной важности удовлетворения одних потребностей и игнорирования других, сравнительной эффективности проектов. Решение о реализации проекта тем важнее, чем масштабнее предполагается проект, поскольку крупные проекты определяют направление деятельности на будущее (иногда на годы) и связывают имеющиеся финансовые и трудовые ресурсы. Определяющим показателем здесь является альтернативная стоимость инвестиций. Иными словами, выбирая проект "А", а не проект "В", организация отказывается от тех выгод, которые мог бы принести проект "В".</a:t>
            </a:r>
          </a:p>
          <a:p>
            <a:pPr defTabSz="762000" eaLnBrk="1" hangingPunct="1"/>
            <a:r>
              <a:rPr lang="ru-RU" altLang="ru-RU">
                <a:cs typeface="Arial" pitchFamily="34" charset="0"/>
              </a:rPr>
              <a:t>Для сравнительного анализа проектов на данном этапе применяются методы проектного анализа, включающие в себя финансовый, экономический, коммерческий, организационный, экологический, анализ рисков и другие виды анализа проекта. </a:t>
            </a:r>
          </a:p>
          <a:p>
            <a:pPr defTabSz="762000" eaLnBrk="1" hangingPunct="1"/>
            <a:endParaRPr lang="ru-RU" altLang="ru-RU"/>
          </a:p>
        </p:txBody>
      </p:sp>
      <p:sp>
        <p:nvSpPr>
          <p:cNvPr id="135172"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3521434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9F9C34-D32A-438C-9341-CE903B22A58E}" type="slidenum">
              <a:rPr lang="ru-RU" smtClean="0"/>
              <a:pPr eaLnBrk="1" hangingPunct="1">
                <a:defRPr/>
              </a:pPr>
              <a:t>55</a:t>
            </a:fld>
            <a:endParaRPr lang="ru-RU"/>
          </a:p>
        </p:txBody>
      </p:sp>
      <p:sp>
        <p:nvSpPr>
          <p:cNvPr id="13209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2100"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19059922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AFA3A893-DCC5-4AA7-809C-DEE8CB7C86B5}" type="slidenum">
              <a:rPr lang="ru-RU" smtClean="0"/>
              <a:pPr eaLnBrk="1" hangingPunct="1">
                <a:defRPr/>
              </a:pPr>
              <a:t>56</a:t>
            </a:fld>
            <a:endParaRPr lang="ru-RU"/>
          </a:p>
        </p:txBody>
      </p:sp>
      <p:sp>
        <p:nvSpPr>
          <p:cNvPr id="13619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6196"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3458271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23DCB38-5E9C-4AA2-A4CE-883C20E48E0A}" type="slidenum">
              <a:rPr lang="ru-RU" smtClean="0"/>
              <a:pPr eaLnBrk="1" hangingPunct="1">
                <a:defRPr/>
              </a:pPr>
              <a:t>57</a:t>
            </a:fld>
            <a:endParaRPr lang="ru-RU"/>
          </a:p>
        </p:txBody>
      </p:sp>
      <p:sp>
        <p:nvSpPr>
          <p:cNvPr id="13721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ru-RU" altLang="ru-RU"/>
          </a:p>
        </p:txBody>
      </p:sp>
      <p:sp>
        <p:nvSpPr>
          <p:cNvPr id="137220"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624287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3E47B8AA-D210-4197-ACEA-215B6C00DBC7}" type="slidenum">
              <a:rPr lang="ru-RU" smtClean="0">
                <a:solidFill>
                  <a:srgbClr val="000000"/>
                </a:solidFill>
              </a:rPr>
              <a:pPr eaLnBrk="1" hangingPunct="1">
                <a:defRPr/>
              </a:pPr>
              <a:t>60</a:t>
            </a:fld>
            <a:endParaRPr lang="ru-RU">
              <a:solidFill>
                <a:srgbClr val="000000"/>
              </a:solidFill>
            </a:endParaRPr>
          </a:p>
        </p:txBody>
      </p:sp>
      <p:sp>
        <p:nvSpPr>
          <p:cNvPr id="138243" name="Rectangle 2"/>
          <p:cNvSpPr>
            <a:spLocks noGrp="1" noChangeArrowheads="1"/>
          </p:cNvSpPr>
          <p:nvPr>
            <p:ph type="body" idx="1"/>
          </p:nvPr>
        </p:nvSpPr>
        <p:spPr>
          <a:xfrm>
            <a:off x="906463" y="4716705"/>
            <a:ext cx="4983162" cy="446770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ru-RU" altLang="ru-RU"/>
          </a:p>
        </p:txBody>
      </p:sp>
      <p:sp>
        <p:nvSpPr>
          <p:cNvPr id="13824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2108708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9F9C34-D32A-438C-9341-CE903B22A58E}" type="slidenum">
              <a:rPr lang="ru-RU" smtClean="0"/>
              <a:pPr eaLnBrk="1" hangingPunct="1">
                <a:defRPr/>
              </a:pPr>
              <a:t>62</a:t>
            </a:fld>
            <a:endParaRPr lang="ru-RU"/>
          </a:p>
        </p:txBody>
      </p:sp>
      <p:sp>
        <p:nvSpPr>
          <p:cNvPr id="13209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2100"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2941916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9782513E-5D77-4A85-9EDE-061A5105B6EA}" type="slidenum">
              <a:rPr lang="ru-RU" smtClean="0"/>
              <a:pPr eaLnBrk="1" hangingPunct="1">
                <a:defRPr/>
              </a:pPr>
              <a:t>63</a:t>
            </a:fld>
            <a:endParaRPr lang="ru-RU"/>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xfrm>
            <a:off x="906463" y="4715109"/>
            <a:ext cx="4984750"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a:p>
        </p:txBody>
      </p:sp>
    </p:spTree>
    <p:extLst>
      <p:ext uri="{BB962C8B-B14F-4D97-AF65-F5344CB8AC3E}">
        <p14:creationId xmlns:p14="http://schemas.microsoft.com/office/powerpoint/2010/main" val="1934533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Образ слайда 1"/>
          <p:cNvSpPr>
            <a:spLocks noGrp="1" noRot="1" noChangeAspect="1" noTextEdit="1"/>
          </p:cNvSpPr>
          <p:nvPr>
            <p:ph type="sldImg"/>
          </p:nvPr>
        </p:nvSpPr>
        <p:spPr>
          <a:ln/>
        </p:spPr>
      </p:sp>
      <p:sp>
        <p:nvSpPr>
          <p:cNvPr id="119811"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b="1" dirty="0"/>
          </a:p>
        </p:txBody>
      </p:sp>
      <p:sp>
        <p:nvSpPr>
          <p:cNvPr id="4" name="Номер слайда 3"/>
          <p:cNvSpPr>
            <a:spLocks noGrp="1"/>
          </p:cNvSpPr>
          <p:nvPr>
            <p:ph type="sldNum" sz="quarter" idx="5"/>
          </p:nvPr>
        </p:nvSpPr>
        <p:spPr/>
        <p:txBody>
          <a:bodyPr/>
          <a:lstStyle/>
          <a:p>
            <a:pPr>
              <a:defRPr/>
            </a:pPr>
            <a:fld id="{B8FF38E9-A0A9-4E9E-B3FF-F3CF0B3416B8}" type="slidenum">
              <a:rPr lang="ru-RU" smtClean="0"/>
              <a:pPr>
                <a:defRPr/>
              </a:pPr>
              <a:t>3</a:t>
            </a:fld>
            <a:endParaRPr lang="ru-RU"/>
          </a:p>
        </p:txBody>
      </p:sp>
    </p:spTree>
    <p:extLst>
      <p:ext uri="{BB962C8B-B14F-4D97-AF65-F5344CB8AC3E}">
        <p14:creationId xmlns:p14="http://schemas.microsoft.com/office/powerpoint/2010/main" val="88929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9F9C34-D32A-438C-9341-CE903B22A58E}" type="slidenum">
              <a:rPr lang="ru-RU" smtClean="0"/>
              <a:pPr eaLnBrk="1" hangingPunct="1">
                <a:defRPr/>
              </a:pPr>
              <a:t>64</a:t>
            </a:fld>
            <a:endParaRPr lang="ru-RU"/>
          </a:p>
        </p:txBody>
      </p:sp>
      <p:sp>
        <p:nvSpPr>
          <p:cNvPr id="13209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2100"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38685926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9F2B3F2D-6D9F-40BF-B6F6-D81FF47B94C6}" type="slidenum">
              <a:rPr lang="ru-RU" smtClean="0"/>
              <a:pPr eaLnBrk="1" hangingPunct="1">
                <a:defRPr/>
              </a:pPr>
              <a:t>65</a:t>
            </a:fld>
            <a:endParaRPr lang="ru-RU"/>
          </a:p>
        </p:txBody>
      </p:sp>
      <p:sp>
        <p:nvSpPr>
          <p:cNvPr id="14643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46436"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32280839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F7EB197-16A3-4C02-AD96-BD9E92D75D14}" type="slidenum">
              <a:rPr lang="ru-RU" altLang="ru-RU"/>
              <a:pPr/>
              <a:t>66</a:t>
            </a:fld>
            <a:endParaRPr lang="ru-RU" altLang="ru-RU"/>
          </a:p>
        </p:txBody>
      </p:sp>
      <p:sp>
        <p:nvSpPr>
          <p:cNvPr id="18435" name="Rectangle 2"/>
          <p:cNvSpPr>
            <a:spLocks noGrp="1" noChangeArrowheads="1"/>
          </p:cNvSpPr>
          <p:nvPr>
            <p:ph type="body" idx="1"/>
          </p:nvPr>
        </p:nvSpPr>
        <p:spPr>
          <a:xfrm>
            <a:off x="906463" y="4742246"/>
            <a:ext cx="4983162" cy="449164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80" tIns="43541" rIns="87080" bIns="43541"/>
          <a:lstStyle/>
          <a:p>
            <a:pPr defTabSz="720725"/>
            <a:r>
              <a:rPr lang="ru-RU" sz="1200" b="1" i="0" u="none" kern="1200" dirty="0" err="1">
                <a:solidFill>
                  <a:schemeClr val="tx1"/>
                </a:solidFill>
                <a:effectLst/>
                <a:latin typeface="Arial" pitchFamily="34" charset="0"/>
                <a:ea typeface="+mn-ea"/>
                <a:cs typeface="+mn-cs"/>
              </a:rPr>
              <a:t>Тео́рия</a:t>
            </a:r>
            <a:r>
              <a:rPr lang="ru-RU" sz="1200" b="1" i="0" u="none" kern="1200" dirty="0">
                <a:solidFill>
                  <a:schemeClr val="tx1"/>
                </a:solidFill>
                <a:effectLst/>
                <a:latin typeface="Arial" pitchFamily="34" charset="0"/>
                <a:ea typeface="+mn-ea"/>
                <a:cs typeface="+mn-cs"/>
              </a:rPr>
              <a:t> </a:t>
            </a:r>
            <a:r>
              <a:rPr lang="ru-RU" sz="1200" b="1" i="0" u="none" kern="1200" dirty="0" err="1">
                <a:solidFill>
                  <a:schemeClr val="tx1"/>
                </a:solidFill>
                <a:effectLst/>
                <a:latin typeface="Arial" pitchFamily="34" charset="0"/>
                <a:ea typeface="+mn-ea"/>
                <a:cs typeface="+mn-cs"/>
              </a:rPr>
              <a:t>гра́фов</a:t>
            </a:r>
            <a:r>
              <a:rPr lang="ru-RU" sz="1200" b="0" i="0" u="none" kern="1200" dirty="0">
                <a:solidFill>
                  <a:schemeClr val="tx1"/>
                </a:solidFill>
                <a:effectLst/>
                <a:latin typeface="Arial" pitchFamily="34" charset="0"/>
                <a:ea typeface="+mn-ea"/>
                <a:cs typeface="+mn-cs"/>
              </a:rPr>
              <a:t> — раздел </a:t>
            </a:r>
            <a:r>
              <a:rPr lang="ru-RU" sz="1200" b="0" i="0" u="none" strike="noStrike" kern="1200" dirty="0">
                <a:solidFill>
                  <a:schemeClr val="tx1"/>
                </a:solidFill>
                <a:effectLst/>
                <a:latin typeface="Arial" pitchFamily="34" charset="0"/>
                <a:ea typeface="+mn-ea"/>
                <a:cs typeface="+mn-cs"/>
                <a:hlinkClick r:id="rId3" tooltip="Дискретная математика"/>
              </a:rPr>
              <a:t>дискретной математики</a:t>
            </a:r>
            <a:r>
              <a:rPr lang="ru-RU" sz="1200" b="0" i="0" u="none" kern="1200" dirty="0">
                <a:solidFill>
                  <a:schemeClr val="tx1"/>
                </a:solidFill>
                <a:effectLst/>
                <a:latin typeface="Arial" pitchFamily="34" charset="0"/>
                <a:ea typeface="+mn-ea"/>
                <a:cs typeface="+mn-cs"/>
              </a:rPr>
              <a:t>, изучающий свойства </a:t>
            </a:r>
            <a:r>
              <a:rPr lang="ru-RU" sz="1200" b="0" i="0" u="none" strike="noStrike" kern="1200" dirty="0">
                <a:solidFill>
                  <a:schemeClr val="tx1"/>
                </a:solidFill>
                <a:effectLst/>
                <a:latin typeface="Arial" pitchFamily="34" charset="0"/>
                <a:ea typeface="+mn-ea"/>
                <a:cs typeface="+mn-cs"/>
                <a:hlinkClick r:id="rId4" tooltip="Граф (математика)"/>
              </a:rPr>
              <a:t>графов</a:t>
            </a:r>
            <a:r>
              <a:rPr lang="ru-RU" sz="1200" b="0" i="0" u="none" kern="1200" dirty="0">
                <a:solidFill>
                  <a:schemeClr val="tx1"/>
                </a:solidFill>
                <a:effectLst/>
                <a:latin typeface="Arial" pitchFamily="34" charset="0"/>
                <a:ea typeface="+mn-ea"/>
                <a:cs typeface="+mn-cs"/>
              </a:rPr>
              <a:t>. В общем смысле граф представляется как множество </a:t>
            </a:r>
            <a:r>
              <a:rPr lang="ru-RU" sz="1200" b="0" i="1" u="none" kern="1200" dirty="0">
                <a:solidFill>
                  <a:schemeClr val="tx1"/>
                </a:solidFill>
                <a:effectLst/>
                <a:latin typeface="Arial" pitchFamily="34" charset="0"/>
                <a:ea typeface="+mn-ea"/>
                <a:cs typeface="+mn-cs"/>
              </a:rPr>
              <a:t>вершин</a:t>
            </a:r>
            <a:r>
              <a:rPr lang="ru-RU" sz="1200" b="0" i="0" u="none" kern="1200" dirty="0">
                <a:solidFill>
                  <a:schemeClr val="tx1"/>
                </a:solidFill>
                <a:effectLst/>
                <a:latin typeface="Arial" pitchFamily="34" charset="0"/>
                <a:ea typeface="+mn-ea"/>
                <a:cs typeface="+mn-cs"/>
              </a:rPr>
              <a:t> (узлов), соединённых </a:t>
            </a:r>
            <a:r>
              <a:rPr lang="ru-RU" sz="1200" b="0" i="1" u="none" kern="1200" dirty="0">
                <a:solidFill>
                  <a:schemeClr val="tx1"/>
                </a:solidFill>
                <a:effectLst/>
                <a:latin typeface="Arial" pitchFamily="34" charset="0"/>
                <a:ea typeface="+mn-ea"/>
                <a:cs typeface="+mn-cs"/>
              </a:rPr>
              <a:t>рёбрами</a:t>
            </a:r>
            <a:r>
              <a:rPr lang="en-US" sz="1200" b="0" i="1" u="none" kern="1200" dirty="0">
                <a:solidFill>
                  <a:schemeClr val="tx1"/>
                </a:solidFill>
                <a:effectLst/>
                <a:latin typeface="Arial" pitchFamily="34" charset="0"/>
                <a:ea typeface="+mn-ea"/>
                <a:cs typeface="+mn-cs"/>
              </a:rPr>
              <a:t> (</a:t>
            </a:r>
            <a:r>
              <a:rPr lang="ru-RU" sz="1200" b="0" i="1" u="none" kern="1200" dirty="0">
                <a:solidFill>
                  <a:schemeClr val="tx1"/>
                </a:solidFill>
                <a:effectLst/>
                <a:latin typeface="Arial" pitchFamily="34" charset="0"/>
                <a:ea typeface="+mn-ea"/>
                <a:cs typeface="+mn-cs"/>
              </a:rPr>
              <a:t>дугами)</a:t>
            </a:r>
            <a:r>
              <a:rPr lang="ru-RU" sz="1200" b="0" i="0" u="none" kern="1200" dirty="0">
                <a:solidFill>
                  <a:schemeClr val="tx1"/>
                </a:solidFill>
                <a:effectLst/>
                <a:latin typeface="Arial" pitchFamily="34" charset="0"/>
                <a:ea typeface="+mn-ea"/>
                <a:cs typeface="+mn-cs"/>
              </a:rPr>
              <a:t>. </a:t>
            </a:r>
            <a:endParaRPr lang="ru-RU" altLang="ru-RU" u="none" dirty="0">
              <a:solidFill>
                <a:schemeClr val="tx1"/>
              </a:solidFill>
            </a:endParaRPr>
          </a:p>
        </p:txBody>
      </p:sp>
      <p:sp>
        <p:nvSpPr>
          <p:cNvPr id="18436" name="Rectangle 3"/>
          <p:cNvSpPr>
            <a:spLocks noGrp="1" noRot="1" noChangeAspect="1" noChangeArrowheads="1" noTextEdit="1"/>
          </p:cNvSpPr>
          <p:nvPr>
            <p:ph type="sldImg"/>
          </p:nvPr>
        </p:nvSpPr>
        <p:spPr>
          <a:xfrm>
            <a:off x="911225" y="755650"/>
            <a:ext cx="4975225" cy="3732213"/>
          </a:xfrm>
          <a:ln w="12700" cap="flat">
            <a:solidFill>
              <a:schemeClr val="tx1"/>
            </a:solidFill>
          </a:ln>
        </p:spPr>
      </p:sp>
    </p:spTree>
    <p:extLst>
      <p:ext uri="{BB962C8B-B14F-4D97-AF65-F5344CB8AC3E}">
        <p14:creationId xmlns:p14="http://schemas.microsoft.com/office/powerpoint/2010/main" val="30270588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913F5951-718F-4290-B7E4-7E00CAEE4488}" type="slidenum">
              <a:rPr lang="ru-RU" smtClean="0"/>
              <a:pPr eaLnBrk="1" hangingPunct="1">
                <a:defRPr/>
              </a:pPr>
              <a:t>68</a:t>
            </a:fld>
            <a:endParaRPr lang="ru-RU"/>
          </a:p>
        </p:txBody>
      </p:sp>
      <p:sp>
        <p:nvSpPr>
          <p:cNvPr id="14745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en-US" altLang="ru-RU" dirty="0"/>
          </a:p>
        </p:txBody>
      </p:sp>
      <p:sp>
        <p:nvSpPr>
          <p:cNvPr id="147460"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1159433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0C8371B6-85C6-411D-AC5C-EB9287C703BD}" type="slidenum">
              <a:rPr lang="ru-RU" smtClean="0"/>
              <a:pPr eaLnBrk="1" hangingPunct="1">
                <a:defRPr/>
              </a:pPr>
              <a:t>77</a:t>
            </a:fld>
            <a:endParaRPr lang="ru-RU"/>
          </a:p>
        </p:txBody>
      </p:sp>
      <p:sp>
        <p:nvSpPr>
          <p:cNvPr id="149507"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b="1"/>
              <a:t>Добавил анимацию</a:t>
            </a:r>
            <a:endParaRPr lang="en-US" altLang="ru-RU" b="1"/>
          </a:p>
        </p:txBody>
      </p:sp>
      <p:sp>
        <p:nvSpPr>
          <p:cNvPr id="149508"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853610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B724D795-61FC-4DB4-9A75-A3E272B004F0}" type="slidenum">
              <a:rPr lang="ru-RU" smtClean="0"/>
              <a:pPr eaLnBrk="1" hangingPunct="1">
                <a:defRPr/>
              </a:pPr>
              <a:t>78</a:t>
            </a:fld>
            <a:endParaRPr lang="ru-RU"/>
          </a:p>
        </p:txBody>
      </p:sp>
      <p:sp>
        <p:nvSpPr>
          <p:cNvPr id="15872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5872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7236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ACE48262-3EC3-424F-87E2-D213B705CA42}" type="slidenum">
              <a:rPr lang="ru-RU" smtClean="0"/>
              <a:pPr eaLnBrk="1" hangingPunct="1">
                <a:defRPr/>
              </a:pPr>
              <a:t>79</a:t>
            </a:fld>
            <a:endParaRPr lang="ru-RU"/>
          </a:p>
        </p:txBody>
      </p:sp>
      <p:sp>
        <p:nvSpPr>
          <p:cNvPr id="159747" name="Rectangle 7"/>
          <p:cNvSpPr txBox="1">
            <a:spLocks noGrp="1" noChangeArrowheads="1"/>
          </p:cNvSpPr>
          <p:nvPr/>
        </p:nvSpPr>
        <p:spPr bwMode="auto">
          <a:xfrm>
            <a:off x="3849688" y="9430219"/>
            <a:ext cx="2946400" cy="49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defRPr>
            </a:lvl1pPr>
            <a:lvl2pPr marL="742950" indent="-285750" eaLnBrk="0" hangingPunct="0">
              <a:spcBef>
                <a:spcPct val="30000"/>
              </a:spcBef>
              <a:defRPr sz="1200">
                <a:solidFill>
                  <a:schemeClr val="tx1"/>
                </a:solidFill>
                <a:latin typeface="Arial" pitchFamily="34" charset="0"/>
              </a:defRPr>
            </a:lvl2pPr>
            <a:lvl3pPr marL="1143000" indent="-228600" eaLnBrk="0" hangingPunct="0">
              <a:spcBef>
                <a:spcPct val="30000"/>
              </a:spcBef>
              <a:defRPr sz="1200">
                <a:solidFill>
                  <a:schemeClr val="tx1"/>
                </a:solidFill>
                <a:latin typeface="Arial" pitchFamily="34" charset="0"/>
              </a:defRPr>
            </a:lvl3pPr>
            <a:lvl4pPr marL="1600200" indent="-228600" eaLnBrk="0" hangingPunct="0">
              <a:spcBef>
                <a:spcPct val="30000"/>
              </a:spcBef>
              <a:defRPr sz="1200">
                <a:solidFill>
                  <a:schemeClr val="tx1"/>
                </a:solidFill>
                <a:latin typeface="Arial" pitchFamily="34" charset="0"/>
              </a:defRPr>
            </a:lvl4pPr>
            <a:lvl5pPr marL="2057400" indent="-228600" eaLnBrk="0" hangingPunct="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algn="r">
              <a:spcBef>
                <a:spcPct val="0"/>
              </a:spcBef>
            </a:pPr>
            <a:fld id="{C0870492-A474-4017-976C-13F32ABBA3E4}" type="slidenum">
              <a:rPr lang="ru-RU" altLang="ru-RU"/>
              <a:pPr algn="r">
                <a:spcBef>
                  <a:spcPct val="0"/>
                </a:spcBef>
              </a:pPr>
              <a:t>79</a:t>
            </a:fld>
            <a:endParaRPr lang="ru-RU" altLang="ru-RU"/>
          </a:p>
        </p:txBody>
      </p:sp>
      <p:sp>
        <p:nvSpPr>
          <p:cNvPr id="159748"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algn="just" defTabSz="762000" eaLnBrk="1" hangingPunct="1">
              <a:spcBef>
                <a:spcPct val="0"/>
              </a:spcBef>
            </a:pPr>
            <a:r>
              <a:rPr lang="ru-RU" altLang="ru-RU"/>
              <a:t>Для осуществления проекта по плану необходимо отслеживать параметры плана проекта используя:</a:t>
            </a:r>
          </a:p>
          <a:p>
            <a:pPr defTabSz="762000" eaLnBrk="1" hangingPunct="1">
              <a:lnSpc>
                <a:spcPct val="140000"/>
              </a:lnSpc>
              <a:spcBef>
                <a:spcPct val="0"/>
              </a:spcBef>
              <a:buClr>
                <a:schemeClr val="tx1"/>
              </a:buClr>
              <a:buFontTx/>
              <a:buChar char="•"/>
            </a:pPr>
            <a:r>
              <a:rPr lang="ru-RU" altLang="ru-RU"/>
              <a:t>Мониторинг и составление отчетов об отклонениях</a:t>
            </a:r>
          </a:p>
          <a:p>
            <a:pPr defTabSz="762000" eaLnBrk="1" hangingPunct="1">
              <a:lnSpc>
                <a:spcPct val="140000"/>
              </a:lnSpc>
              <a:spcBef>
                <a:spcPct val="0"/>
              </a:spcBef>
              <a:buClr>
                <a:schemeClr val="tx1"/>
              </a:buClr>
              <a:buFontTx/>
              <a:buChar char="•"/>
            </a:pPr>
            <a:r>
              <a:rPr lang="ru-RU" altLang="ru-RU"/>
              <a:t>Контроль изменений предметной области</a:t>
            </a:r>
          </a:p>
          <a:p>
            <a:pPr defTabSz="762000" eaLnBrk="1" hangingPunct="1">
              <a:lnSpc>
                <a:spcPct val="140000"/>
              </a:lnSpc>
              <a:spcBef>
                <a:spcPct val="0"/>
              </a:spcBef>
              <a:buClr>
                <a:schemeClr val="tx1"/>
              </a:buClr>
              <a:buFontTx/>
              <a:buChar char="•"/>
            </a:pPr>
            <a:r>
              <a:rPr lang="ru-RU" altLang="ru-RU"/>
              <a:t>Контроль изменений календарного плана</a:t>
            </a:r>
          </a:p>
          <a:p>
            <a:pPr defTabSz="762000" eaLnBrk="1" hangingPunct="1">
              <a:lnSpc>
                <a:spcPct val="140000"/>
              </a:lnSpc>
              <a:spcBef>
                <a:spcPct val="0"/>
              </a:spcBef>
              <a:buClr>
                <a:schemeClr val="tx1"/>
              </a:buClr>
              <a:buFontTx/>
              <a:buChar char="•"/>
            </a:pPr>
            <a:r>
              <a:rPr lang="ru-RU" altLang="ru-RU"/>
              <a:t>Контроль затрат</a:t>
            </a:r>
          </a:p>
          <a:p>
            <a:pPr defTabSz="762000" eaLnBrk="1" hangingPunct="1">
              <a:lnSpc>
                <a:spcPct val="140000"/>
              </a:lnSpc>
              <a:spcBef>
                <a:spcPct val="0"/>
              </a:spcBef>
              <a:buClr>
                <a:schemeClr val="tx1"/>
              </a:buClr>
              <a:buFontTx/>
              <a:buChar char="•"/>
            </a:pPr>
            <a:r>
              <a:rPr lang="ru-RU" altLang="ru-RU"/>
              <a:t>Контроль качества</a:t>
            </a:r>
          </a:p>
          <a:p>
            <a:pPr defTabSz="762000" eaLnBrk="1" hangingPunct="1">
              <a:lnSpc>
                <a:spcPct val="140000"/>
              </a:lnSpc>
              <a:spcBef>
                <a:spcPct val="0"/>
              </a:spcBef>
              <a:buClr>
                <a:schemeClr val="tx1"/>
              </a:buClr>
              <a:buFontTx/>
              <a:buChar char="•"/>
            </a:pPr>
            <a:r>
              <a:rPr lang="ru-RU" altLang="ru-RU"/>
              <a:t>Реагирование на риски</a:t>
            </a:r>
          </a:p>
          <a:p>
            <a:pPr defTabSz="762000" eaLnBrk="1" hangingPunct="1"/>
            <a:endParaRPr lang="ru-RU" altLang="ru-RU"/>
          </a:p>
          <a:p>
            <a:pPr defTabSz="762000" eaLnBrk="1" hangingPunct="1"/>
            <a:endParaRPr lang="ru-RU" altLang="ru-RU"/>
          </a:p>
        </p:txBody>
      </p:sp>
      <p:sp>
        <p:nvSpPr>
          <p:cNvPr id="159749"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40400675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0934D88-C80F-48FA-BD62-D054F1DFCCC8}" type="slidenum">
              <a:rPr lang="ru-RU" smtClean="0"/>
              <a:pPr eaLnBrk="1" hangingPunct="1">
                <a:defRPr/>
              </a:pPr>
              <a:t>80</a:t>
            </a:fld>
            <a:endParaRPr lang="ru-RU"/>
          </a:p>
        </p:txBody>
      </p:sp>
      <p:sp>
        <p:nvSpPr>
          <p:cNvPr id="160771"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en-US" altLang="ru-RU"/>
          </a:p>
        </p:txBody>
      </p:sp>
      <p:sp>
        <p:nvSpPr>
          <p:cNvPr id="160772"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19083771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800A5645-3FB2-4420-AE88-095926E6D1EC}" type="slidenum">
              <a:rPr lang="ru-RU" smtClean="0"/>
              <a:pPr eaLnBrk="1" hangingPunct="1">
                <a:defRPr/>
              </a:pPr>
              <a:t>81</a:t>
            </a:fld>
            <a:endParaRPr lang="ru-RU"/>
          </a:p>
        </p:txBody>
      </p:sp>
      <p:sp>
        <p:nvSpPr>
          <p:cNvPr id="16179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endParaRPr lang="en-US" altLang="ru-RU"/>
          </a:p>
        </p:txBody>
      </p:sp>
      <p:sp>
        <p:nvSpPr>
          <p:cNvPr id="16179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154075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9AE928C-2368-4BC8-96B5-661798BC91CE}" type="slidenum">
              <a:rPr lang="ru-RU" smtClean="0"/>
              <a:pPr eaLnBrk="1" hangingPunct="1">
                <a:defRPr/>
              </a:pPr>
              <a:t>82</a:t>
            </a:fld>
            <a:endParaRPr lang="ru-RU"/>
          </a:p>
        </p:txBody>
      </p:sp>
      <p:sp>
        <p:nvSpPr>
          <p:cNvPr id="16281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b="1"/>
              <a:t>Исправил нижнюю строку «Решение Правления» на «Решение Управляющего комитета»</a:t>
            </a:r>
            <a:endParaRPr lang="en-US" altLang="ru-RU" b="1"/>
          </a:p>
        </p:txBody>
      </p:sp>
      <p:sp>
        <p:nvSpPr>
          <p:cNvPr id="162820"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4036719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8729FA43-693F-4DE7-A59D-A18E345BD9E5}" type="slidenum">
              <a:rPr lang="ru-RU" smtClean="0"/>
              <a:pPr eaLnBrk="1" hangingPunct="1">
                <a:defRPr/>
              </a:pPr>
              <a:t>4</a:t>
            </a:fld>
            <a:endParaRPr lang="ru-RU"/>
          </a:p>
        </p:txBody>
      </p:sp>
      <p:sp>
        <p:nvSpPr>
          <p:cNvPr id="12083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2083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27765543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Образ слайда 1"/>
          <p:cNvSpPr>
            <a:spLocks noGrp="1" noRot="1" noChangeAspect="1" noTextEdit="1"/>
          </p:cNvSpPr>
          <p:nvPr>
            <p:ph type="sldImg"/>
          </p:nvPr>
        </p:nvSpPr>
        <p:spPr>
          <a:ln/>
        </p:spPr>
      </p:sp>
      <p:sp>
        <p:nvSpPr>
          <p:cNvPr id="163843"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altLang="ru-RU" b="1"/>
              <a:t>Исправил мелкие недочеты</a:t>
            </a:r>
          </a:p>
        </p:txBody>
      </p:sp>
      <p:sp>
        <p:nvSpPr>
          <p:cNvPr id="4" name="Номер слайда 3"/>
          <p:cNvSpPr>
            <a:spLocks noGrp="1"/>
          </p:cNvSpPr>
          <p:nvPr>
            <p:ph type="sldNum" sz="quarter" idx="5"/>
          </p:nvPr>
        </p:nvSpPr>
        <p:spPr/>
        <p:txBody>
          <a:bodyPr/>
          <a:lstStyle/>
          <a:p>
            <a:pPr>
              <a:defRPr/>
            </a:pPr>
            <a:fld id="{3AA5B252-C405-48FB-9460-74C5D2C37D27}" type="slidenum">
              <a:rPr lang="ru-RU" smtClean="0"/>
              <a:pPr>
                <a:defRPr/>
              </a:pPr>
              <a:t>83</a:t>
            </a:fld>
            <a:endParaRPr lang="ru-RU"/>
          </a:p>
        </p:txBody>
      </p:sp>
    </p:spTree>
    <p:extLst>
      <p:ext uri="{BB962C8B-B14F-4D97-AF65-F5344CB8AC3E}">
        <p14:creationId xmlns:p14="http://schemas.microsoft.com/office/powerpoint/2010/main" val="6492570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11AE4433-DAFD-487F-BA8A-E537EC803697}" type="slidenum">
              <a:rPr lang="ru-RU" smtClean="0"/>
              <a:pPr eaLnBrk="1" hangingPunct="1">
                <a:defRPr/>
              </a:pPr>
              <a:t>84</a:t>
            </a:fld>
            <a:endParaRPr lang="ru-RU"/>
          </a:p>
        </p:txBody>
      </p:sp>
      <p:sp>
        <p:nvSpPr>
          <p:cNvPr id="164867"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64868"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1499526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1DE0C143-4663-4C82-A1C9-7C8B3CCCA986}" type="slidenum">
              <a:rPr lang="ru-RU" smtClean="0"/>
              <a:pPr eaLnBrk="1" hangingPunct="1">
                <a:defRPr/>
              </a:pPr>
              <a:t>85</a:t>
            </a:fld>
            <a:endParaRPr lang="ru-RU"/>
          </a:p>
        </p:txBody>
      </p:sp>
      <p:sp>
        <p:nvSpPr>
          <p:cNvPr id="165891"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a:cs typeface="Arial" pitchFamily="34" charset="0"/>
              </a:rPr>
              <a:t>Рано или поздно, но проекты заканчиваются. Проект заканчивается, когда достигнуты поставленные перед ним цели. Иногда окончание проекта бывает внезапным и преждевременным, как в тех случаях, когда принимается решение прекратить проект до его завершения по графику. Как бы то ни было, но когда проект заканчивается, его руководитель должен выполнить ряд мероприятий, завершающих проект. Конкретный характер этих обязанностей зависит от характера самого проекта. Если в проекте использовалось оборудование, надо произвести его инвентаризацию и, возможно, передать его для нового применения. В случае подрядных проектов надо определить, удовлетворяют ли результаты условиям подряда или контракта. Может быть необходимо составить окончательные отчеты, а промежуточные отчеты по проекту организовать в виде архива.</a:t>
            </a:r>
            <a:r>
              <a:rPr lang="ru-RU" altLang="ru-RU"/>
              <a:t> </a:t>
            </a:r>
          </a:p>
          <a:p>
            <a:pPr defTabSz="762000" eaLnBrk="1" hangingPunct="1"/>
            <a:r>
              <a:rPr lang="ru-RU" altLang="ru-RU"/>
              <a:t>Примеры работ по Завершению проекта</a:t>
            </a:r>
          </a:p>
          <a:p>
            <a:pPr defTabSz="762000" eaLnBrk="1" hangingPunct="1">
              <a:lnSpc>
                <a:spcPct val="110000"/>
              </a:lnSpc>
              <a:spcBef>
                <a:spcPct val="0"/>
              </a:spcBef>
              <a:buClr>
                <a:schemeClr val="tx1"/>
              </a:buClr>
              <a:buFontTx/>
              <a:buChar char="•"/>
            </a:pPr>
            <a:r>
              <a:rPr lang="ru-RU" altLang="ru-RU"/>
              <a:t>Утверждение, документирование и архивирование результатов проекта для будущего использования</a:t>
            </a:r>
          </a:p>
          <a:p>
            <a:pPr defTabSz="762000" eaLnBrk="1" hangingPunct="1">
              <a:lnSpc>
                <a:spcPct val="140000"/>
              </a:lnSpc>
              <a:spcBef>
                <a:spcPct val="0"/>
              </a:spcBef>
              <a:buClr>
                <a:schemeClr val="tx1"/>
              </a:buClr>
              <a:buFontTx/>
              <a:buChar char="•"/>
            </a:pPr>
            <a:r>
              <a:rPr lang="ru-RU" altLang="ru-RU"/>
              <a:t>Прием продукции или услуг</a:t>
            </a:r>
          </a:p>
          <a:p>
            <a:pPr defTabSz="762000" eaLnBrk="1" hangingPunct="1">
              <a:lnSpc>
                <a:spcPct val="150000"/>
              </a:lnSpc>
              <a:spcBef>
                <a:spcPct val="0"/>
              </a:spcBef>
              <a:buClr>
                <a:schemeClr val="tx1"/>
              </a:buClr>
              <a:buFontTx/>
              <a:buChar char="•"/>
            </a:pPr>
            <a:r>
              <a:rPr lang="ru-RU" altLang="ru-RU"/>
              <a:t>Сбор всех необходимых проектных записей</a:t>
            </a:r>
          </a:p>
          <a:p>
            <a:pPr defTabSz="762000" eaLnBrk="1" hangingPunct="1">
              <a:lnSpc>
                <a:spcPct val="140000"/>
              </a:lnSpc>
              <a:spcBef>
                <a:spcPct val="0"/>
              </a:spcBef>
              <a:buClr>
                <a:schemeClr val="tx1"/>
              </a:buClr>
              <a:buFontTx/>
              <a:buChar char="•"/>
            </a:pPr>
            <a:r>
              <a:rPr lang="ru-RU" altLang="ru-RU"/>
              <a:t>Подтверждение того, что продукция отражает конечные спецификации</a:t>
            </a:r>
          </a:p>
          <a:p>
            <a:pPr defTabSz="762000" eaLnBrk="1" hangingPunct="1">
              <a:lnSpc>
                <a:spcPct val="130000"/>
              </a:lnSpc>
              <a:spcBef>
                <a:spcPct val="0"/>
              </a:spcBef>
              <a:buClr>
                <a:schemeClr val="tx1"/>
              </a:buClr>
              <a:buFontTx/>
              <a:buChar char="•"/>
            </a:pPr>
            <a:r>
              <a:rPr lang="ru-RU" altLang="ru-RU"/>
              <a:t>Оценка качества, правильности и полноты всей формально принятой проектной документации</a:t>
            </a:r>
          </a:p>
          <a:p>
            <a:pPr defTabSz="762000" eaLnBrk="1" hangingPunct="1">
              <a:lnSpc>
                <a:spcPct val="130000"/>
              </a:lnSpc>
              <a:spcBef>
                <a:spcPct val="0"/>
              </a:spcBef>
              <a:buClr>
                <a:schemeClr val="tx1"/>
              </a:buClr>
              <a:buFontTx/>
              <a:buChar char="•"/>
            </a:pPr>
            <a:r>
              <a:rPr lang="ru-RU" altLang="ru-RU"/>
              <a:t>Оценка работы и помощь в переводе персонала на другие проекты или должности</a:t>
            </a:r>
          </a:p>
          <a:p>
            <a:pPr defTabSz="762000" eaLnBrk="1" hangingPunct="1"/>
            <a:endParaRPr lang="ru-RU" altLang="ru-RU" b="1"/>
          </a:p>
          <a:p>
            <a:pPr defTabSz="762000" eaLnBrk="1" hangingPunct="1"/>
            <a:endParaRPr lang="ru-RU" altLang="ru-RU"/>
          </a:p>
        </p:txBody>
      </p:sp>
      <p:sp>
        <p:nvSpPr>
          <p:cNvPr id="165892"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4970196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3335A1-54D7-45B4-9E98-357F0D4801C3}" type="slidenum">
              <a:rPr lang="ru-RU" smtClean="0"/>
              <a:pPr eaLnBrk="1" hangingPunct="1">
                <a:defRPr/>
              </a:pPr>
              <a:t>88</a:t>
            </a:fld>
            <a:endParaRPr lang="ru-RU"/>
          </a:p>
        </p:txBody>
      </p:sp>
      <p:sp>
        <p:nvSpPr>
          <p:cNvPr id="16691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6691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2849518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p:txBody>
          <a:bodyPr/>
          <a:lstStyle/>
          <a:p>
            <a:pPr>
              <a:defRPr/>
            </a:pPr>
            <a:fld id="{3625C052-27DD-4A89-92B8-7D80DFCB1BE5}" type="slidenum">
              <a:rPr lang="ru-RU" smtClean="0"/>
              <a:pPr>
                <a:defRPr/>
              </a:pPr>
              <a:t>89</a:t>
            </a:fld>
            <a:endParaRPr lang="ru-RU"/>
          </a:p>
        </p:txBody>
      </p:sp>
      <p:sp>
        <p:nvSpPr>
          <p:cNvPr id="16793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b="1" dirty="0"/>
              <a:t>Взял</a:t>
            </a:r>
            <a:r>
              <a:rPr lang="ru-RU" altLang="ru-RU" b="1" baseline="0" dirty="0"/>
              <a:t> этот слайд из других презентаций ГК ПП</a:t>
            </a:r>
            <a:endParaRPr lang="ru-RU" altLang="ru-RU" b="1" dirty="0"/>
          </a:p>
        </p:txBody>
      </p:sp>
      <p:sp>
        <p:nvSpPr>
          <p:cNvPr id="167940"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3350646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13977019-A5D8-4008-9088-9E156FA56606}" type="slidenum">
              <a:rPr lang="ru-RU" smtClean="0"/>
              <a:pPr eaLnBrk="1" hangingPunct="1">
                <a:defRPr/>
              </a:pPr>
              <a:t>91</a:t>
            </a:fld>
            <a:endParaRPr lang="ru-RU"/>
          </a:p>
        </p:txBody>
      </p:sp>
      <p:sp>
        <p:nvSpPr>
          <p:cNvPr id="16896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6896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42245037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Образ слайда 1"/>
          <p:cNvSpPr>
            <a:spLocks noGrp="1" noRot="1" noChangeAspect="1" noTextEdit="1"/>
          </p:cNvSpPr>
          <p:nvPr>
            <p:ph type="sldImg"/>
          </p:nvPr>
        </p:nvSpPr>
        <p:spPr>
          <a:ln/>
        </p:spPr>
      </p:sp>
      <p:sp>
        <p:nvSpPr>
          <p:cNvPr id="169987"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altLang="ru-RU" b="1"/>
              <a:t>Убрал год 1980</a:t>
            </a:r>
          </a:p>
        </p:txBody>
      </p:sp>
      <p:sp>
        <p:nvSpPr>
          <p:cNvPr id="4" name="Номер слайда 3"/>
          <p:cNvSpPr>
            <a:spLocks noGrp="1"/>
          </p:cNvSpPr>
          <p:nvPr>
            <p:ph type="sldNum" sz="quarter" idx="5"/>
          </p:nvPr>
        </p:nvSpPr>
        <p:spPr/>
        <p:txBody>
          <a:bodyPr/>
          <a:lstStyle/>
          <a:p>
            <a:pPr>
              <a:defRPr/>
            </a:pPr>
            <a:fld id="{753FC470-221A-4133-AA50-63BD1B3CAA4F}" type="slidenum">
              <a:rPr lang="ru-RU" smtClean="0"/>
              <a:pPr>
                <a:defRPr/>
              </a:pPr>
              <a:t>92</a:t>
            </a:fld>
            <a:endParaRPr lang="ru-RU"/>
          </a:p>
        </p:txBody>
      </p:sp>
    </p:spTree>
    <p:extLst>
      <p:ext uri="{BB962C8B-B14F-4D97-AF65-F5344CB8AC3E}">
        <p14:creationId xmlns:p14="http://schemas.microsoft.com/office/powerpoint/2010/main" val="3195277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380432F3-3BFE-4063-A20C-BE6FDAC63CDF}" type="slidenum">
              <a:rPr lang="ru-RU" smtClean="0"/>
              <a:pPr>
                <a:defRPr/>
              </a:pPr>
              <a:t>5</a:t>
            </a:fld>
            <a:endParaRPr lang="ru-RU"/>
          </a:p>
        </p:txBody>
      </p:sp>
    </p:spTree>
    <p:extLst>
      <p:ext uri="{BB962C8B-B14F-4D97-AF65-F5344CB8AC3E}">
        <p14:creationId xmlns:p14="http://schemas.microsoft.com/office/powerpoint/2010/main" val="240391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F9F9C34-D32A-438C-9341-CE903B22A58E}" type="slidenum">
              <a:rPr lang="ru-RU" smtClean="0"/>
              <a:pPr eaLnBrk="1" hangingPunct="1">
                <a:defRPr/>
              </a:pPr>
              <a:t>6</a:t>
            </a:fld>
            <a:endParaRPr lang="ru-RU"/>
          </a:p>
        </p:txBody>
      </p:sp>
      <p:sp>
        <p:nvSpPr>
          <p:cNvPr id="13209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32100" name="Rectangle 3"/>
          <p:cNvSpPr>
            <a:spLocks noGrp="1" noRot="1" noChangeAspect="1" noChangeArrowheads="1" noTextEdit="1"/>
          </p:cNvSpPr>
          <p:nvPr>
            <p:ph type="sldImg"/>
          </p:nvPr>
        </p:nvSpPr>
        <p:spPr>
          <a:xfrm>
            <a:off x="925513" y="747713"/>
            <a:ext cx="4945062" cy="3709987"/>
          </a:xfrm>
          <a:ln w="12700" cap="flat">
            <a:solidFill>
              <a:schemeClr val="tx1"/>
            </a:solidFill>
          </a:ln>
        </p:spPr>
      </p:sp>
    </p:spTree>
    <p:extLst>
      <p:ext uri="{BB962C8B-B14F-4D97-AF65-F5344CB8AC3E}">
        <p14:creationId xmlns:p14="http://schemas.microsoft.com/office/powerpoint/2010/main" val="1375452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E52F1AE1-A941-427A-B1F3-ABC60E510984}" type="slidenum">
              <a:rPr lang="ru-RU" smtClean="0"/>
              <a:pPr eaLnBrk="1" hangingPunct="1">
                <a:defRPr/>
              </a:pPr>
              <a:t>7</a:t>
            </a:fld>
            <a:endParaRPr lang="ru-RU"/>
          </a:p>
        </p:txBody>
      </p:sp>
      <p:sp>
        <p:nvSpPr>
          <p:cNvPr id="121859"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a:t>В современном мире создано множество ассоциаций, объединяющих профессионалов в области управления проектами. Наиболее влиятельными являются Международная ассоциация управления проектами </a:t>
            </a:r>
            <a:r>
              <a:rPr lang="en-US" altLang="ru-RU"/>
              <a:t>IPMA </a:t>
            </a:r>
            <a:r>
              <a:rPr lang="ru-RU" altLang="ru-RU"/>
              <a:t>и Институт управления проектами США </a:t>
            </a:r>
            <a:r>
              <a:rPr lang="en-US" altLang="ru-RU"/>
              <a:t>PMI.</a:t>
            </a:r>
            <a:r>
              <a:rPr lang="ru-RU" altLang="ru-RU"/>
              <a:t> Каждая из этих ассоциаций имеет собственную систему профессиональной сертификации, основанную на соответствующих стандартах. В России более 10 лет активно работает Российская ассоциация управления проектами СОВНЕТ.</a:t>
            </a:r>
          </a:p>
          <a:p>
            <a:pPr defTabSz="762000" eaLnBrk="1" hangingPunct="1"/>
            <a:r>
              <a:rPr lang="ru-RU" altLang="ru-RU" b="1">
                <a:solidFill>
                  <a:srgbClr val="FF0000"/>
                </a:solidFill>
              </a:rPr>
              <a:t>Добавил стандарты и картинки</a:t>
            </a:r>
          </a:p>
        </p:txBody>
      </p:sp>
      <p:sp>
        <p:nvSpPr>
          <p:cNvPr id="121860" name="Rectangle 3"/>
          <p:cNvSpPr>
            <a:spLocks noGrp="1" noRot="1" noChangeAspect="1" noChangeArrowheads="1" noTextEdit="1"/>
          </p:cNvSpPr>
          <p:nvPr>
            <p:ph type="sldImg"/>
          </p:nvPr>
        </p:nvSpPr>
        <p:spPr>
          <a:xfrm>
            <a:off x="925513" y="749300"/>
            <a:ext cx="4945062" cy="3709988"/>
          </a:xfrm>
          <a:ln w="12700" cap="flat">
            <a:solidFill>
              <a:schemeClr val="tx1"/>
            </a:solidFill>
          </a:ln>
        </p:spPr>
      </p:sp>
    </p:spTree>
    <p:extLst>
      <p:ext uri="{BB962C8B-B14F-4D97-AF65-F5344CB8AC3E}">
        <p14:creationId xmlns:p14="http://schemas.microsoft.com/office/powerpoint/2010/main" val="2293708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11BD8D9C-4E02-48E4-BCD9-DD6E28AAFC61}" type="slidenum">
              <a:rPr lang="ru-RU" smtClean="0"/>
              <a:pPr eaLnBrk="1" hangingPunct="1">
                <a:defRPr/>
              </a:pPr>
              <a:t>13</a:t>
            </a:fld>
            <a:endParaRPr lang="ru-RU"/>
          </a:p>
        </p:txBody>
      </p:sp>
      <p:sp>
        <p:nvSpPr>
          <p:cNvPr id="122883"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spcBef>
                <a:spcPct val="0"/>
              </a:spcBef>
            </a:pPr>
            <a:r>
              <a:rPr lang="ru-RU" altLang="ru-RU"/>
              <a:t>Принципиально значимое для определения проекта понятие </a:t>
            </a:r>
            <a:r>
              <a:rPr lang="ru-RU" altLang="ru-RU">
                <a:solidFill>
                  <a:srgbClr val="00279F"/>
                </a:solidFill>
              </a:rPr>
              <a:t>уникальности</a:t>
            </a:r>
            <a:r>
              <a:rPr lang="ru-RU" altLang="ru-RU">
                <a:solidFill>
                  <a:schemeClr val="tx2"/>
                </a:solidFill>
              </a:rPr>
              <a:t> может относиться к:</a:t>
            </a:r>
            <a:endParaRPr lang="ru-RU" altLang="ru-RU">
              <a:solidFill>
                <a:srgbClr val="00279F"/>
              </a:solidFill>
            </a:endParaRPr>
          </a:p>
          <a:p>
            <a:pPr defTabSz="762000" eaLnBrk="1" hangingPunct="1">
              <a:spcBef>
                <a:spcPct val="0"/>
              </a:spcBef>
              <a:buFontTx/>
              <a:buChar char="•"/>
            </a:pPr>
            <a:r>
              <a:rPr lang="ru-RU" altLang="ru-RU">
                <a:solidFill>
                  <a:srgbClr val="00279F"/>
                </a:solidFill>
              </a:rPr>
              <a:t> целям/продуктам</a:t>
            </a:r>
          </a:p>
          <a:p>
            <a:pPr defTabSz="762000" eaLnBrk="1" hangingPunct="1">
              <a:spcBef>
                <a:spcPct val="0"/>
              </a:spcBef>
              <a:buFontTx/>
              <a:buChar char="•"/>
            </a:pPr>
            <a:r>
              <a:rPr lang="ru-RU" altLang="ru-RU">
                <a:solidFill>
                  <a:srgbClr val="00279F"/>
                </a:solidFill>
              </a:rPr>
              <a:t> условиям достижения целей</a:t>
            </a:r>
          </a:p>
          <a:p>
            <a:pPr defTabSz="762000" eaLnBrk="1" hangingPunct="1">
              <a:spcBef>
                <a:spcPct val="0"/>
              </a:spcBef>
              <a:buFontTx/>
              <a:buChar char="•"/>
            </a:pPr>
            <a:r>
              <a:rPr lang="ru-RU" altLang="ru-RU">
                <a:solidFill>
                  <a:srgbClr val="00279F"/>
                </a:solidFill>
              </a:rPr>
              <a:t> используемым ресурсам</a:t>
            </a:r>
          </a:p>
          <a:p>
            <a:pPr defTabSz="762000" eaLnBrk="1" hangingPunct="1">
              <a:spcBef>
                <a:spcPct val="0"/>
              </a:spcBef>
              <a:buFontTx/>
              <a:buChar char="•"/>
            </a:pPr>
            <a:r>
              <a:rPr lang="ru-RU" altLang="ru-RU">
                <a:solidFill>
                  <a:srgbClr val="00279F"/>
                </a:solidFill>
              </a:rPr>
              <a:t> организационной структуре управления</a:t>
            </a:r>
          </a:p>
          <a:p>
            <a:pPr defTabSz="762000" eaLnBrk="1" hangingPunct="1"/>
            <a:r>
              <a:rPr lang="ru-RU" altLang="ru-RU"/>
              <a:t>Чем выше уникальность проекта, тем выше неопределенность и сложнее планирование и управление.</a:t>
            </a:r>
          </a:p>
          <a:p>
            <a:pPr defTabSz="762000" eaLnBrk="1" hangingPunct="1"/>
            <a:endParaRPr lang="ru-RU" altLang="ru-RU"/>
          </a:p>
        </p:txBody>
      </p:sp>
      <p:sp>
        <p:nvSpPr>
          <p:cNvPr id="122884"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3538894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F9D66BA4-2435-4665-8F39-B3443AC2E292}" type="slidenum">
              <a:rPr lang="ru-RU" smtClean="0"/>
              <a:pPr eaLnBrk="1" hangingPunct="1">
                <a:defRPr/>
              </a:pPr>
              <a:t>14</a:t>
            </a:fld>
            <a:endParaRPr lang="ru-RU"/>
          </a:p>
        </p:txBody>
      </p:sp>
      <p:sp>
        <p:nvSpPr>
          <p:cNvPr id="125955" name="Rectangle 2"/>
          <p:cNvSpPr>
            <a:spLocks noGrp="1" noChangeArrowheads="1"/>
          </p:cNvSpPr>
          <p:nvPr>
            <p:ph type="body" idx="1"/>
          </p:nvPr>
        </p:nvSpPr>
        <p:spPr>
          <a:xfrm>
            <a:off x="906463" y="4715109"/>
            <a:ext cx="4983162" cy="446929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defTabSz="762000" eaLnBrk="1" hangingPunct="1"/>
            <a:r>
              <a:rPr lang="ru-RU" altLang="ru-RU" i="1"/>
              <a:t>Комплекс целенаправленных мероприятий, предполагающий координированное выполнение взаимосвязанных действий по созданию уникального продукта, услуги или результата в условиях временных, ресурсных и других ограничений.</a:t>
            </a:r>
            <a:endParaRPr lang="ru-RU" altLang="ru-RU"/>
          </a:p>
        </p:txBody>
      </p:sp>
      <p:sp>
        <p:nvSpPr>
          <p:cNvPr id="125956" name="Rectangle 3"/>
          <p:cNvSpPr>
            <a:spLocks noGrp="1" noRot="1" noChangeAspect="1" noChangeArrowheads="1" noTextEdit="1"/>
          </p:cNvSpPr>
          <p:nvPr>
            <p:ph type="sldImg"/>
          </p:nvPr>
        </p:nvSpPr>
        <p:spPr>
          <a:xfrm>
            <a:off x="925513" y="749300"/>
            <a:ext cx="4945062" cy="3709988"/>
          </a:xfrm>
          <a:ln cap="flat">
            <a:solidFill>
              <a:schemeClr val="tx1"/>
            </a:solidFill>
          </a:ln>
        </p:spPr>
      </p:sp>
    </p:spTree>
    <p:extLst>
      <p:ext uri="{BB962C8B-B14F-4D97-AF65-F5344CB8AC3E}">
        <p14:creationId xmlns:p14="http://schemas.microsoft.com/office/powerpoint/2010/main" val="1747001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Рисунок 7" descr="Logo_slogan_Проектная Практика.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57800" y="142875"/>
            <a:ext cx="374332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ctrTitle"/>
          </p:nvPr>
        </p:nvSpPr>
        <p:spPr>
          <a:xfrm>
            <a:off x="928662" y="1785926"/>
            <a:ext cx="7772400" cy="1470025"/>
          </a:xfrm>
        </p:spPr>
        <p:txBody>
          <a:bodyPr>
            <a:normAutofit/>
          </a:bodyPr>
          <a:lstStyle>
            <a:lvl1pPr>
              <a:defRPr sz="4000" baseline="0"/>
            </a:lvl1pPr>
          </a:lstStyle>
          <a:p>
            <a:r>
              <a:rPr lang="ru-RU"/>
              <a:t>Образец заголовка</a:t>
            </a:r>
            <a:endParaRPr lang="ru-RU" dirty="0"/>
          </a:p>
        </p:txBody>
      </p:sp>
      <p:sp>
        <p:nvSpPr>
          <p:cNvPr id="3" name="Подзаголовок 2"/>
          <p:cNvSpPr>
            <a:spLocks noGrp="1"/>
          </p:cNvSpPr>
          <p:nvPr>
            <p:ph type="subTitle" idx="1"/>
          </p:nvPr>
        </p:nvSpPr>
        <p:spPr>
          <a:xfrm>
            <a:off x="1785918" y="3857628"/>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ru-RU" dirty="0"/>
          </a:p>
        </p:txBody>
      </p:sp>
    </p:spTree>
    <p:extLst>
      <p:ext uri="{BB962C8B-B14F-4D97-AF65-F5344CB8AC3E}">
        <p14:creationId xmlns:p14="http://schemas.microsoft.com/office/powerpoint/2010/main" val="1217582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a:t>Образец заголовка</a:t>
            </a:r>
          </a:p>
        </p:txBody>
      </p:sp>
      <p:sp>
        <p:nvSpPr>
          <p:cNvPr id="3" name="Таблица 2"/>
          <p:cNvSpPr>
            <a:spLocks noGrp="1"/>
          </p:cNvSpPr>
          <p:nvPr>
            <p:ph type="tbl" idx="1"/>
          </p:nvPr>
        </p:nvSpPr>
        <p:spPr>
          <a:xfrm>
            <a:off x="457200" y="1600200"/>
            <a:ext cx="8229600" cy="4525963"/>
          </a:xfrm>
        </p:spPr>
        <p:txBody>
          <a:bodyPr/>
          <a:lstStyle/>
          <a:p>
            <a:pPr lvl="0"/>
            <a:endParaRPr lang="ru-RU" noProof="0"/>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eaLnBrk="0" hangingPunct="0">
              <a:defRPr>
                <a:cs typeface="+mn-cs"/>
              </a:defRPr>
            </a:lvl1pPr>
          </a:lstStyle>
          <a:p>
            <a:pPr>
              <a:defRPr/>
            </a:pPr>
            <a:endParaRPr lang="ru-RU"/>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eaLnBrk="0" hangingPunct="0">
              <a:defRPr>
                <a:cs typeface="+mn-cs"/>
              </a:defRPr>
            </a:lvl1pPr>
          </a:lstStyle>
          <a:p>
            <a:pPr>
              <a:defRPr/>
            </a:pPr>
            <a:endParaRPr lang="ru-RU"/>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a:lstStyle>
            <a:lvl1pPr eaLnBrk="0" hangingPunct="0">
              <a:defRPr>
                <a:cs typeface="+mn-cs"/>
              </a:defRPr>
            </a:lvl1pPr>
          </a:lstStyle>
          <a:p>
            <a:pPr>
              <a:defRPr/>
            </a:pPr>
            <a:fld id="{7B90B3D7-3E0E-4367-B5E0-F8E4087AE5AC}" type="slidenum">
              <a:rPr lang="ru-RU"/>
              <a:pPr>
                <a:defRPr/>
              </a:pPr>
              <a:t>‹#›</a:t>
            </a:fld>
            <a:endParaRPr lang="ru-RU"/>
          </a:p>
        </p:txBody>
      </p:sp>
    </p:spTree>
    <p:extLst>
      <p:ext uri="{BB962C8B-B14F-4D97-AF65-F5344CB8AC3E}">
        <p14:creationId xmlns:p14="http://schemas.microsoft.com/office/powerpoint/2010/main" val="3034511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a:t>Образец заголовка</a:t>
            </a:r>
          </a:p>
        </p:txBody>
      </p:sp>
      <p:sp>
        <p:nvSpPr>
          <p:cNvPr id="3" name="Текст 2"/>
          <p:cNvSpPr>
            <a:spLocks noGrp="1"/>
          </p:cNvSpPr>
          <p:nvPr>
            <p:ph type="body" sz="half" idx="1"/>
          </p:nvPr>
        </p:nvSpPr>
        <p:spPr>
          <a:xfrm>
            <a:off x="457200" y="1600200"/>
            <a:ext cx="40386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eaLnBrk="0" hangingPunct="0">
              <a:defRPr>
                <a:cs typeface="+mn-cs"/>
              </a:defRPr>
            </a:lvl1pPr>
          </a:lstStyle>
          <a:p>
            <a:pPr>
              <a:defRPr/>
            </a:pPr>
            <a:endParaRPr lang="ru-RU"/>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eaLnBrk="0" hangingPunct="0">
              <a:defRPr>
                <a:cs typeface="+mn-cs"/>
              </a:defRPr>
            </a:lvl1pPr>
          </a:lstStyle>
          <a:p>
            <a:pPr>
              <a:defRPr/>
            </a:pPr>
            <a:endParaRPr lang="ru-RU"/>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eaLnBrk="0" hangingPunct="0">
              <a:defRPr>
                <a:cs typeface="+mn-cs"/>
              </a:defRPr>
            </a:lvl1pPr>
          </a:lstStyle>
          <a:p>
            <a:pPr>
              <a:defRPr/>
            </a:pPr>
            <a:fld id="{79CD8700-EC78-4162-9CBF-9F1A6CC9202A}" type="slidenum">
              <a:rPr lang="ru-RU"/>
              <a:pPr>
                <a:defRPr/>
              </a:pPr>
              <a:t>‹#›</a:t>
            </a:fld>
            <a:endParaRPr lang="ru-RU"/>
          </a:p>
        </p:txBody>
      </p:sp>
    </p:spTree>
    <p:extLst>
      <p:ext uri="{BB962C8B-B14F-4D97-AF65-F5344CB8AC3E}">
        <p14:creationId xmlns:p14="http://schemas.microsoft.com/office/powerpoint/2010/main" val="126012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643050"/>
            <a:ext cx="8229600" cy="1143000"/>
          </a:xfrm>
        </p:spPr>
        <p:txBody>
          <a:bodyPr>
            <a:normAutofit/>
          </a:bodyPr>
          <a:lstStyle>
            <a:lvl1pPr algn="ctr">
              <a:defRPr sz="4000"/>
            </a:lvl1pPr>
          </a:lstStyle>
          <a:p>
            <a:r>
              <a:rPr lang="ru-RU" dirty="0"/>
              <a:t>Образец заголовка</a:t>
            </a:r>
          </a:p>
        </p:txBody>
      </p:sp>
    </p:spTree>
    <p:extLst>
      <p:ext uri="{BB962C8B-B14F-4D97-AF65-F5344CB8AC3E}">
        <p14:creationId xmlns:p14="http://schemas.microsoft.com/office/powerpoint/2010/main" val="1120787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Обычный слайд">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lvl1pPr>
              <a:defRPr sz="2400" b="1"/>
            </a:lvl1pPr>
          </a:lstStyle>
          <a:p>
            <a:r>
              <a:rPr lang="ru-RU"/>
              <a:t>Образец заголовка</a:t>
            </a:r>
            <a:endParaRPr lang="ru-RU" dirty="0"/>
          </a:p>
        </p:txBody>
      </p:sp>
      <p:sp>
        <p:nvSpPr>
          <p:cNvPr id="3" name="Содержимое 2"/>
          <p:cNvSpPr>
            <a:spLocks noGrp="1"/>
          </p:cNvSpPr>
          <p:nvPr>
            <p:ph idx="1"/>
          </p:nvPr>
        </p:nvSpPr>
        <p:spPr/>
        <p:txBody>
          <a:bodyPr/>
          <a:lstStyle>
            <a:lvl1pPr>
              <a:defRPr sz="1800"/>
            </a:lvl1pPr>
            <a:lvl2pPr>
              <a:defRPr sz="1600"/>
            </a:lvl2pPr>
            <a:lvl3pPr>
              <a:defRPr sz="1400"/>
            </a:lvl3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Tree>
    <p:extLst>
      <p:ext uri="{BB962C8B-B14F-4D97-AF65-F5344CB8AC3E}">
        <p14:creationId xmlns:p14="http://schemas.microsoft.com/office/powerpoint/2010/main" val="536959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Для рисунков">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Tree>
    <p:extLst>
      <p:ext uri="{BB962C8B-B14F-4D97-AF65-F5344CB8AC3E}">
        <p14:creationId xmlns:p14="http://schemas.microsoft.com/office/powerpoint/2010/main" val="905388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endParaRPr lang="ru-RU" dirty="0"/>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extLst>
      <p:ext uri="{BB962C8B-B14F-4D97-AF65-F5344CB8AC3E}">
        <p14:creationId xmlns:p14="http://schemas.microsoft.com/office/powerpoint/2010/main" val="152981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050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a:t>Образец заголовка</a:t>
            </a:r>
          </a:p>
        </p:txBody>
      </p:sp>
      <p:sp>
        <p:nvSpPr>
          <p:cNvPr id="3" name="Содержимое 2"/>
          <p:cNvSpPr>
            <a:spLocks noGrp="1"/>
          </p:cNvSpPr>
          <p:nvPr>
            <p:ph sz="quarter" idx="1"/>
          </p:nvPr>
        </p:nvSpPr>
        <p:spPr>
          <a:xfrm>
            <a:off x="457200" y="1600200"/>
            <a:ext cx="4038600" cy="21859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4648200" y="1600200"/>
            <a:ext cx="4038600" cy="21859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Содержимое 4"/>
          <p:cNvSpPr>
            <a:spLocks noGrp="1"/>
          </p:cNvSpPr>
          <p:nvPr>
            <p:ph sz="quarter" idx="3"/>
          </p:nvPr>
        </p:nvSpPr>
        <p:spPr>
          <a:xfrm>
            <a:off x="457200" y="3938588"/>
            <a:ext cx="4038600" cy="2187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Содержимое 5"/>
          <p:cNvSpPr>
            <a:spLocks noGrp="1"/>
          </p:cNvSpPr>
          <p:nvPr>
            <p:ph sz="quarter" idx="4"/>
          </p:nvPr>
        </p:nvSpPr>
        <p:spPr>
          <a:xfrm>
            <a:off x="4648200" y="3938588"/>
            <a:ext cx="4038600" cy="2187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4"/>
          <p:cNvSpPr>
            <a:spLocks noGrp="1" noChangeArrowheads="1"/>
          </p:cNvSpPr>
          <p:nvPr>
            <p:ph type="dt" sz="half" idx="10"/>
          </p:nvPr>
        </p:nvSpPr>
        <p:spPr>
          <a:xfrm>
            <a:off x="457200" y="6245225"/>
            <a:ext cx="2133600" cy="476250"/>
          </a:xfrm>
          <a:prstGeom prst="rect">
            <a:avLst/>
          </a:prstGeom>
        </p:spPr>
        <p:txBody>
          <a:bodyPr/>
          <a:lstStyle>
            <a:lvl1pPr eaLnBrk="0" hangingPunct="0">
              <a:defRPr>
                <a:cs typeface="+mn-cs"/>
              </a:defRPr>
            </a:lvl1pPr>
          </a:lstStyle>
          <a:p>
            <a:pPr>
              <a:defRPr/>
            </a:pPr>
            <a:endParaRPr lang="ru-RU"/>
          </a:p>
        </p:txBody>
      </p:sp>
      <p:sp>
        <p:nvSpPr>
          <p:cNvPr id="8" name="Rectangle 5"/>
          <p:cNvSpPr>
            <a:spLocks noGrp="1" noChangeArrowheads="1"/>
          </p:cNvSpPr>
          <p:nvPr>
            <p:ph type="ftr" sz="quarter" idx="11"/>
          </p:nvPr>
        </p:nvSpPr>
        <p:spPr>
          <a:xfrm>
            <a:off x="3124200" y="6245225"/>
            <a:ext cx="2895600" cy="476250"/>
          </a:xfrm>
          <a:prstGeom prst="rect">
            <a:avLst/>
          </a:prstGeom>
        </p:spPr>
        <p:txBody>
          <a:bodyPr/>
          <a:lstStyle>
            <a:lvl1pPr eaLnBrk="0" hangingPunct="0">
              <a:defRPr>
                <a:cs typeface="+mn-cs"/>
              </a:defRPr>
            </a:lvl1pPr>
          </a:lstStyle>
          <a:p>
            <a:pPr>
              <a:defRPr/>
            </a:pPr>
            <a:endParaRPr lang="ru-RU"/>
          </a:p>
        </p:txBody>
      </p:sp>
      <p:sp>
        <p:nvSpPr>
          <p:cNvPr id="9" name="Rectangle 6"/>
          <p:cNvSpPr>
            <a:spLocks noGrp="1" noChangeArrowheads="1"/>
          </p:cNvSpPr>
          <p:nvPr>
            <p:ph type="sldNum" sz="quarter" idx="12"/>
          </p:nvPr>
        </p:nvSpPr>
        <p:spPr>
          <a:xfrm>
            <a:off x="6553200" y="6245225"/>
            <a:ext cx="2133600" cy="476250"/>
          </a:xfrm>
          <a:prstGeom prst="rect">
            <a:avLst/>
          </a:prstGeom>
        </p:spPr>
        <p:txBody>
          <a:bodyPr/>
          <a:lstStyle>
            <a:lvl1pPr eaLnBrk="0" hangingPunct="0">
              <a:defRPr>
                <a:cs typeface="+mn-cs"/>
              </a:defRPr>
            </a:lvl1pPr>
          </a:lstStyle>
          <a:p>
            <a:pPr>
              <a:defRPr/>
            </a:pPr>
            <a:fld id="{3C6DD2FE-D0BF-4812-9CD0-ED945C2AB302}" type="slidenum">
              <a:rPr lang="ru-RU"/>
              <a:pPr>
                <a:defRPr/>
              </a:pPr>
              <a:t>‹#›</a:t>
            </a:fld>
            <a:endParaRPr lang="ru-RU"/>
          </a:p>
        </p:txBody>
      </p:sp>
    </p:spTree>
    <p:extLst>
      <p:ext uri="{BB962C8B-B14F-4D97-AF65-F5344CB8AC3E}">
        <p14:creationId xmlns:p14="http://schemas.microsoft.com/office/powerpoint/2010/main" val="1052601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eaLnBrk="0" hangingPunct="0">
              <a:defRPr>
                <a:cs typeface="+mn-cs"/>
              </a:defRPr>
            </a:lvl1pPr>
          </a:lstStyle>
          <a:p>
            <a:pPr>
              <a:defRPr/>
            </a:pPr>
            <a:endParaRPr lang="ru-RU"/>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eaLnBrk="0" hangingPunct="0">
              <a:defRPr>
                <a:cs typeface="+mn-cs"/>
              </a:defRPr>
            </a:lvl1pPr>
          </a:lstStyle>
          <a:p>
            <a:pPr>
              <a:defRPr/>
            </a:pPr>
            <a:endParaRPr lang="ru-RU"/>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eaLnBrk="0" hangingPunct="0">
              <a:defRPr>
                <a:cs typeface="+mn-cs"/>
              </a:defRPr>
            </a:lvl1pPr>
          </a:lstStyle>
          <a:p>
            <a:pPr>
              <a:defRPr/>
            </a:pPr>
            <a:fld id="{07817DC2-F562-4272-B696-4AE8B5EFBD61}" type="slidenum">
              <a:rPr lang="ru-RU"/>
              <a:pPr>
                <a:defRPr/>
              </a:pPr>
              <a:t>‹#›</a:t>
            </a:fld>
            <a:endParaRPr lang="ru-RU"/>
          </a:p>
        </p:txBody>
      </p:sp>
    </p:spTree>
    <p:extLst>
      <p:ext uri="{BB962C8B-B14F-4D97-AF65-F5344CB8AC3E}">
        <p14:creationId xmlns:p14="http://schemas.microsoft.com/office/powerpoint/2010/main" val="3529425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eaLnBrk="0" hangingPunct="0">
              <a:defRPr>
                <a:cs typeface="+mn-cs"/>
              </a:defRPr>
            </a:lvl1pPr>
          </a:lstStyle>
          <a:p>
            <a:pPr>
              <a:defRPr/>
            </a:pPr>
            <a:endParaRPr lang="ru-RU"/>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eaLnBrk="0" hangingPunct="0">
              <a:defRPr>
                <a:cs typeface="+mn-cs"/>
              </a:defRPr>
            </a:lvl1pPr>
          </a:lstStyle>
          <a:p>
            <a:pPr>
              <a:defRPr/>
            </a:pPr>
            <a:endParaRPr lang="ru-RU"/>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a:lstStyle>
            <a:lvl1pPr eaLnBrk="0" hangingPunct="0">
              <a:defRPr>
                <a:cs typeface="+mn-cs"/>
              </a:defRPr>
            </a:lvl1pPr>
          </a:lstStyle>
          <a:p>
            <a:pPr>
              <a:defRPr/>
            </a:pPr>
            <a:fld id="{1442D56B-D0FC-4079-817A-28452DACC600}" type="slidenum">
              <a:rPr lang="ru-RU"/>
              <a:pPr>
                <a:defRPr/>
              </a:pPr>
              <a:t>‹#›</a:t>
            </a:fld>
            <a:endParaRPr lang="ru-RU"/>
          </a:p>
        </p:txBody>
      </p:sp>
    </p:spTree>
    <p:extLst>
      <p:ext uri="{BB962C8B-B14F-4D97-AF65-F5344CB8AC3E}">
        <p14:creationId xmlns:p14="http://schemas.microsoft.com/office/powerpoint/2010/main" val="2768214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image" Target="../media/image1.jpeg"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6543675"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457200" y="1071563"/>
            <a:ext cx="82296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7" name="TextBox 6"/>
          <p:cNvSpPr txBox="1"/>
          <p:nvPr/>
        </p:nvSpPr>
        <p:spPr>
          <a:xfrm>
            <a:off x="0" y="6357938"/>
            <a:ext cx="9144000" cy="277812"/>
          </a:xfrm>
          <a:prstGeom prst="rect">
            <a:avLst/>
          </a:prstGeom>
          <a:solidFill>
            <a:schemeClr val="tx2">
              <a:lumMod val="50000"/>
            </a:schemeClr>
          </a:solidFill>
        </p:spPr>
        <p:txBody>
          <a:bodyPr>
            <a:spAutoFit/>
          </a:bodyPr>
          <a:lstStyle/>
          <a:p>
            <a:pPr fontAlgn="auto">
              <a:spcBef>
                <a:spcPts val="0"/>
              </a:spcBef>
              <a:spcAft>
                <a:spcPts val="0"/>
              </a:spcAft>
              <a:defRPr/>
            </a:pPr>
            <a:r>
              <a:rPr lang="en-US" sz="1200" b="1" dirty="0">
                <a:solidFill>
                  <a:srgbClr val="B8B9BA"/>
                </a:solidFill>
                <a:cs typeface="+mn-cs"/>
                <a:sym typeface="Symbol" pitchFamily="18" charset="2"/>
              </a:rPr>
              <a:t> </a:t>
            </a:r>
            <a:r>
              <a:rPr lang="en-US" sz="1200" b="1" dirty="0">
                <a:solidFill>
                  <a:schemeClr val="tx2">
                    <a:lumMod val="20000"/>
                    <a:lumOff val="80000"/>
                  </a:schemeClr>
                </a:solidFill>
                <a:cs typeface="+mn-cs"/>
                <a:sym typeface="Symbol" pitchFamily="18" charset="2"/>
              </a:rPr>
              <a:t>©</a:t>
            </a:r>
            <a:r>
              <a:rPr lang="ru-RU" sz="1200" b="1" dirty="0">
                <a:solidFill>
                  <a:schemeClr val="tx2">
                    <a:lumMod val="20000"/>
                    <a:lumOff val="80000"/>
                  </a:schemeClr>
                </a:solidFill>
                <a:cs typeface="+mn-cs"/>
                <a:sym typeface="Symbol" pitchFamily="18" charset="2"/>
              </a:rPr>
              <a:t> УКЦ «Проектная ПРАКТИКА» Все права защищены </a:t>
            </a:r>
            <a:endParaRPr lang="ru-RU" dirty="0">
              <a:solidFill>
                <a:schemeClr val="tx2">
                  <a:lumMod val="20000"/>
                  <a:lumOff val="80000"/>
                </a:schemeClr>
              </a:solidFill>
              <a:cs typeface="+mn-cs"/>
            </a:endParaRPr>
          </a:p>
        </p:txBody>
      </p:sp>
      <p:pic>
        <p:nvPicPr>
          <p:cNvPr id="1029" name="Рисунок 5" descr="Logo_slogan_Проектная Практика.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078663" y="214313"/>
            <a:ext cx="18510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95" r:id="rId1"/>
    <p:sldLayoutId id="2147483996" r:id="rId2"/>
    <p:sldLayoutId id="2147483991" r:id="rId3"/>
    <p:sldLayoutId id="2147483992" r:id="rId4"/>
    <p:sldLayoutId id="2147483993" r:id="rId5"/>
    <p:sldLayoutId id="2147483994" r:id="rId6"/>
    <p:sldLayoutId id="2147483997" r:id="rId7"/>
    <p:sldLayoutId id="2147483998" r:id="rId8"/>
    <p:sldLayoutId id="2147483999" r:id="rId9"/>
    <p:sldLayoutId id="2147484001" r:id="rId10"/>
    <p:sldLayoutId id="2147484002" r:id="rId11"/>
  </p:sldLayoutIdLst>
  <p:txStyles>
    <p:titleStyle>
      <a:lvl1pPr algn="l" rtl="0" eaLnBrk="0" fontAlgn="base" hangingPunct="0">
        <a:spcBef>
          <a:spcPct val="0"/>
        </a:spcBef>
        <a:spcAft>
          <a:spcPct val="0"/>
        </a:spcAft>
        <a:defRPr sz="2400" b="1" kern="1200">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Times New Roman" pitchFamily="18" charset="0"/>
        </a:defRPr>
      </a:lvl6pPr>
      <a:lvl7pPr marL="914400" algn="l" rtl="0" fontAlgn="base">
        <a:spcBef>
          <a:spcPct val="0"/>
        </a:spcBef>
        <a:spcAft>
          <a:spcPct val="0"/>
        </a:spcAft>
        <a:defRPr sz="2400" b="1">
          <a:solidFill>
            <a:schemeClr val="tx1"/>
          </a:solidFill>
          <a:latin typeface="Times New Roman" pitchFamily="18" charset="0"/>
        </a:defRPr>
      </a:lvl7pPr>
      <a:lvl8pPr marL="1371600" algn="l" rtl="0" fontAlgn="base">
        <a:spcBef>
          <a:spcPct val="0"/>
        </a:spcBef>
        <a:spcAft>
          <a:spcPct val="0"/>
        </a:spcAft>
        <a:defRPr sz="2400" b="1">
          <a:solidFill>
            <a:schemeClr val="tx1"/>
          </a:solidFill>
          <a:latin typeface="Times New Roman" pitchFamily="18" charset="0"/>
        </a:defRPr>
      </a:lvl8pPr>
      <a:lvl9pPr marL="1828800" algn="l" rtl="0" fontAlgn="base">
        <a:spcBef>
          <a:spcPct val="0"/>
        </a:spcBef>
        <a:spcAft>
          <a:spcPct val="0"/>
        </a:spcAft>
        <a:defRPr sz="2400" b="1">
          <a:solidFill>
            <a:schemeClr val="tx1"/>
          </a:solidFill>
          <a:latin typeface="Times New Roman" pitchFamily="18" charset="0"/>
        </a:defRPr>
      </a:lvl9pPr>
    </p:titleStyle>
    <p:bodyStyle>
      <a:lvl1pPr marL="342900" indent="-342900" algn="l" rtl="0" eaLnBrk="0" fontAlgn="base" hangingPunct="0">
        <a:spcBef>
          <a:spcPct val="20000"/>
        </a:spcBef>
        <a:spcAft>
          <a:spcPct val="0"/>
        </a:spcAft>
        <a:buFont typeface="Arial" pitchFamily="34" charset="0"/>
        <a:buChar char="•"/>
        <a:defRPr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1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1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1.xml.rels><?xml version="1.0" encoding="UTF-8" standalone="yes"?>
<Relationships xmlns="http://schemas.openxmlformats.org/package/2006/relationships"><Relationship Id="rId3" Type="http://schemas.microsoft.com/office/2007/relationships/hdphoto" Target="../media/hdphoto4.wdp" /><Relationship Id="rId7" Type="http://schemas.openxmlformats.org/officeDocument/2006/relationships/image" Target="../media/image26.jpeg" /><Relationship Id="rId2" Type="http://schemas.openxmlformats.org/officeDocument/2006/relationships/image" Target="../media/image22.png" /><Relationship Id="rId1" Type="http://schemas.openxmlformats.org/officeDocument/2006/relationships/slideLayout" Target="../slideLayouts/slideLayout3.xml" /><Relationship Id="rId6" Type="http://schemas.openxmlformats.org/officeDocument/2006/relationships/image" Target="../media/image25.jpeg" /><Relationship Id="rId5" Type="http://schemas.openxmlformats.org/officeDocument/2006/relationships/image" Target="../media/image24.jpeg" /><Relationship Id="rId4" Type="http://schemas.openxmlformats.org/officeDocument/2006/relationships/image" Target="../media/image23.jpeg"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 /><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3" Type="http://schemas.openxmlformats.org/officeDocument/2006/relationships/image" Target="../media/image27.jpg" /><Relationship Id="rId2" Type="http://schemas.openxmlformats.org/officeDocument/2006/relationships/notesSlide" Target="../notesSlides/notesSlide9.xml" /><Relationship Id="rId1" Type="http://schemas.openxmlformats.org/officeDocument/2006/relationships/slideLayout" Target="../slideLayouts/slideLayout3.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3" Type="http://schemas.microsoft.com/office/2007/relationships/hdphoto" Target="../media/hdphoto5.wdp" /><Relationship Id="rId2" Type="http://schemas.openxmlformats.org/officeDocument/2006/relationships/image" Target="../media/image28.png" /><Relationship Id="rId1" Type="http://schemas.openxmlformats.org/officeDocument/2006/relationships/slideLayout" Target="../slideLayouts/slideLayout3.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2.xml.rels><?xml version="1.0" encoding="UTF-8" standalone="yes"?>
<Relationships xmlns="http://schemas.openxmlformats.org/package/2006/relationships"><Relationship Id="rId3" Type="http://schemas.openxmlformats.org/officeDocument/2006/relationships/image" Target="../media/image3.png" /><Relationship Id="rId2" Type="http://schemas.openxmlformats.org/officeDocument/2006/relationships/notesSlide" Target="../notesSlides/notesSlide2.xml" /><Relationship Id="rId1" Type="http://schemas.openxmlformats.org/officeDocument/2006/relationships/slideLayout" Target="../slideLayouts/slideLayout3.xml" /></Relationships>
</file>

<file path=ppt/slides/_rels/slide20.xml.rels><?xml version="1.0" encoding="UTF-8" standalone="yes"?>
<Relationships xmlns="http://schemas.openxmlformats.org/package/2006/relationships"><Relationship Id="rId3" Type="http://schemas.openxmlformats.org/officeDocument/2006/relationships/image" Target="../media/image29.jpeg" /><Relationship Id="rId2" Type="http://schemas.openxmlformats.org/officeDocument/2006/relationships/notesSlide" Target="../notesSlides/notesSlide11.xml" /><Relationship Id="rId1" Type="http://schemas.openxmlformats.org/officeDocument/2006/relationships/slideLayout" Target="../slideLayouts/slideLayout3.xml" /><Relationship Id="rId6" Type="http://schemas.openxmlformats.org/officeDocument/2006/relationships/chart" Target="../charts/chart1.xml" /><Relationship Id="rId5" Type="http://schemas.openxmlformats.org/officeDocument/2006/relationships/image" Target="../media/image14.jpeg" /><Relationship Id="rId4" Type="http://schemas.openxmlformats.org/officeDocument/2006/relationships/image" Target="../media/image30.png"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23.xml.rels><?xml version="1.0" encoding="UTF-8" standalone="yes"?>
<Relationships xmlns="http://schemas.openxmlformats.org/package/2006/relationships"><Relationship Id="rId3" Type="http://schemas.openxmlformats.org/officeDocument/2006/relationships/image" Target="../media/image31.jpeg" /><Relationship Id="rId2" Type="http://schemas.openxmlformats.org/officeDocument/2006/relationships/notesSlide" Target="../notesSlides/notesSlide12.xml" /><Relationship Id="rId1" Type="http://schemas.openxmlformats.org/officeDocument/2006/relationships/slideLayout" Target="../slideLayouts/slideLayout8.xml" /></Relationships>
</file>

<file path=ppt/slides/_rels/slide24.xml.rels><?xml version="1.0" encoding="UTF-8" standalone="yes"?>
<Relationships xmlns="http://schemas.openxmlformats.org/package/2006/relationships"><Relationship Id="rId8" Type="http://schemas.openxmlformats.org/officeDocument/2006/relationships/image" Target="../media/image36.png" /><Relationship Id="rId3" Type="http://schemas.openxmlformats.org/officeDocument/2006/relationships/image" Target="../media/image32.jpeg" /><Relationship Id="rId7" Type="http://schemas.openxmlformats.org/officeDocument/2006/relationships/image" Target="../media/image35.png" /><Relationship Id="rId2" Type="http://schemas.openxmlformats.org/officeDocument/2006/relationships/notesSlide" Target="../notesSlides/notesSlide13.xml" /><Relationship Id="rId1" Type="http://schemas.openxmlformats.org/officeDocument/2006/relationships/slideLayout" Target="../slideLayouts/slideLayout8.xml" /><Relationship Id="rId6" Type="http://schemas.openxmlformats.org/officeDocument/2006/relationships/image" Target="../media/image34.png" /><Relationship Id="rId5" Type="http://schemas.openxmlformats.org/officeDocument/2006/relationships/image" Target="../media/image31.jpeg" /><Relationship Id="rId4" Type="http://schemas.openxmlformats.org/officeDocument/2006/relationships/image" Target="../media/image33.jpeg" /></Relationships>
</file>

<file path=ppt/slides/_rels/slide25.xml.rels><?xml version="1.0" encoding="UTF-8" standalone="yes"?>
<Relationships xmlns="http://schemas.openxmlformats.org/package/2006/relationships"><Relationship Id="rId3" Type="http://schemas.openxmlformats.org/officeDocument/2006/relationships/image" Target="../media/image37.png" /><Relationship Id="rId2" Type="http://schemas.openxmlformats.org/officeDocument/2006/relationships/notesSlide" Target="../notesSlides/notesSlide14.xml" /><Relationship Id="rId1" Type="http://schemas.openxmlformats.org/officeDocument/2006/relationships/slideLayout" Target="../slideLayouts/slideLayout3.xml" /><Relationship Id="rId4" Type="http://schemas.microsoft.com/office/2007/relationships/hdphoto" Target="../media/hdphoto6.wdp" /></Relationships>
</file>

<file path=ppt/slides/_rels/slide26.xml.rels><?xml version="1.0" encoding="UTF-8" standalone="yes"?>
<Relationships xmlns="http://schemas.openxmlformats.org/package/2006/relationships"><Relationship Id="rId3" Type="http://schemas.openxmlformats.org/officeDocument/2006/relationships/image" Target="../media/image38.png" /><Relationship Id="rId2" Type="http://schemas.openxmlformats.org/officeDocument/2006/relationships/notesSlide" Target="../notesSlides/notesSlide15.xml" /><Relationship Id="rId1" Type="http://schemas.openxmlformats.org/officeDocument/2006/relationships/slideLayout" Target="../slideLayouts/slideLayout3.xml" /><Relationship Id="rId4" Type="http://schemas.microsoft.com/office/2007/relationships/hdphoto" Target="../media/hdphoto7.wdp" /></Relationships>
</file>

<file path=ppt/slides/_rels/slide27.xml.rels><?xml version="1.0" encoding="UTF-8" standalone="yes"?>
<Relationships xmlns="http://schemas.openxmlformats.org/package/2006/relationships"><Relationship Id="rId3" Type="http://schemas.openxmlformats.org/officeDocument/2006/relationships/image" Target="../media/image39.png" /><Relationship Id="rId2" Type="http://schemas.openxmlformats.org/officeDocument/2006/relationships/notesSlide" Target="../notesSlides/notesSlide16.xml" /><Relationship Id="rId1" Type="http://schemas.openxmlformats.org/officeDocument/2006/relationships/slideLayout" Target="../slideLayouts/slideLayout3.xml" /><Relationship Id="rId4" Type="http://schemas.microsoft.com/office/2007/relationships/hdphoto" Target="../media/hdphoto8.wdp" /></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9.xml.rels><?xml version="1.0" encoding="UTF-8" standalone="yes"?>
<Relationships xmlns="http://schemas.openxmlformats.org/package/2006/relationships"><Relationship Id="rId2" Type="http://schemas.openxmlformats.org/officeDocument/2006/relationships/image" Target="../media/image40.jpeg" /><Relationship Id="rId1" Type="http://schemas.openxmlformats.org/officeDocument/2006/relationships/slideLayout" Target="../slideLayouts/slideLayout3.xml" /></Relationships>
</file>

<file path=ppt/slides/_rels/slide3.xml.rels><?xml version="1.0" encoding="UTF-8" standalone="yes"?>
<Relationships xmlns="http://schemas.openxmlformats.org/package/2006/relationships"><Relationship Id="rId3" Type="http://schemas.openxmlformats.org/officeDocument/2006/relationships/image" Target="../media/image4.jpeg" /><Relationship Id="rId2" Type="http://schemas.openxmlformats.org/officeDocument/2006/relationships/notesSlide" Target="../notesSlides/notesSlide3.xml" /><Relationship Id="rId1" Type="http://schemas.openxmlformats.org/officeDocument/2006/relationships/slideLayout" Target="../slideLayouts/slideLayout3.xml" /></Relationships>
</file>

<file path=ppt/slides/_rels/slide30.xml.rels><?xml version="1.0" encoding="UTF-8" standalone="yes"?>
<Relationships xmlns="http://schemas.openxmlformats.org/package/2006/relationships"><Relationship Id="rId3" Type="http://schemas.microsoft.com/office/2007/relationships/hdphoto" Target="../media/hdphoto9.wdp" /><Relationship Id="rId2" Type="http://schemas.openxmlformats.org/officeDocument/2006/relationships/image" Target="../media/image41.png" /><Relationship Id="rId1" Type="http://schemas.openxmlformats.org/officeDocument/2006/relationships/slideLayout" Target="../slideLayouts/slideLayout3.xml" /></Relationships>
</file>

<file path=ppt/slides/_rels/slide31.xml.rels><?xml version="1.0" encoding="UTF-8" standalone="yes"?>
<Relationships xmlns="http://schemas.openxmlformats.org/package/2006/relationships"><Relationship Id="rId3" Type="http://schemas.microsoft.com/office/2007/relationships/hdphoto" Target="../media/hdphoto10.wdp" /><Relationship Id="rId2" Type="http://schemas.openxmlformats.org/officeDocument/2006/relationships/image" Target="../media/image42.png"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Relationship Id="rId3" Type="http://schemas.microsoft.com/office/2007/relationships/hdphoto" Target="../media/hdphoto11.wdp" /><Relationship Id="rId2" Type="http://schemas.openxmlformats.org/officeDocument/2006/relationships/image" Target="../media/image43.png" /><Relationship Id="rId1" Type="http://schemas.openxmlformats.org/officeDocument/2006/relationships/slideLayout" Target="../slideLayouts/slideLayout3.xml" /></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34.xml.rels><?xml version="1.0" encoding="UTF-8" standalone="yes"?>
<Relationships xmlns="http://schemas.openxmlformats.org/package/2006/relationships"><Relationship Id="rId2" Type="http://schemas.openxmlformats.org/officeDocument/2006/relationships/image" Target="../media/image44.jpg" /><Relationship Id="rId1" Type="http://schemas.openxmlformats.org/officeDocument/2006/relationships/slideLayout" Target="../slideLayouts/slideLayout3.xml" /></Relationships>
</file>

<file path=ppt/slides/_rels/slide35.xml.rels><?xml version="1.0" encoding="UTF-8" standalone="yes"?>
<Relationships xmlns="http://schemas.openxmlformats.org/package/2006/relationships"><Relationship Id="rId2" Type="http://schemas.openxmlformats.org/officeDocument/2006/relationships/image" Target="../media/image45.png" /><Relationship Id="rId1" Type="http://schemas.openxmlformats.org/officeDocument/2006/relationships/slideLayout" Target="../slideLayouts/slideLayout3.xml" /></Relationships>
</file>

<file path=ppt/slides/_rels/slide36.xml.rels><?xml version="1.0" encoding="UTF-8" standalone="yes"?>
<Relationships xmlns="http://schemas.openxmlformats.org/package/2006/relationships"><Relationship Id="rId2" Type="http://schemas.openxmlformats.org/officeDocument/2006/relationships/image" Target="../media/image46.png" /><Relationship Id="rId1" Type="http://schemas.openxmlformats.org/officeDocument/2006/relationships/slideLayout" Target="../slideLayouts/slideLayout3.xml" /></Relationships>
</file>

<file path=ppt/slides/_rels/slide37.xml.rels><?xml version="1.0" encoding="UTF-8" standalone="yes"?>
<Relationships xmlns="http://schemas.openxmlformats.org/package/2006/relationships"><Relationship Id="rId3" Type="http://schemas.openxmlformats.org/officeDocument/2006/relationships/image" Target="../media/image48.png" /><Relationship Id="rId2" Type="http://schemas.openxmlformats.org/officeDocument/2006/relationships/image" Target="../media/image47.png" /><Relationship Id="rId1" Type="http://schemas.openxmlformats.org/officeDocument/2006/relationships/slideLayout" Target="../slideLayouts/slideLayout4.xml" /><Relationship Id="rId4" Type="http://schemas.openxmlformats.org/officeDocument/2006/relationships/image" Target="../media/image49.png" /></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 /><Relationship Id="rId1" Type="http://schemas.openxmlformats.org/officeDocument/2006/relationships/slideLayout" Target="../slideLayouts/slideLayout4.xml" /></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2.xml" /></Relationships>
</file>

<file path=ppt/slides/_rels/slide40.xml.rels><?xml version="1.0" encoding="UTF-8" standalone="yes"?>
<Relationships xmlns="http://schemas.openxmlformats.org/package/2006/relationships"><Relationship Id="rId2" Type="http://schemas.openxmlformats.org/officeDocument/2006/relationships/image" Target="../media/image50.png" /><Relationship Id="rId1" Type="http://schemas.openxmlformats.org/officeDocument/2006/relationships/slideLayout" Target="../slideLayouts/slideLayout3.xml" /></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xml" /><Relationship Id="rId7" Type="http://schemas.microsoft.com/office/2007/relationships/diagramDrawing" Target="../diagrams/drawing1.xml" /><Relationship Id="rId2" Type="http://schemas.openxmlformats.org/officeDocument/2006/relationships/image" Target="../media/image50.png" /><Relationship Id="rId1" Type="http://schemas.openxmlformats.org/officeDocument/2006/relationships/slideLayout" Target="../slideLayouts/slideLayout3.xml" /><Relationship Id="rId6" Type="http://schemas.openxmlformats.org/officeDocument/2006/relationships/diagramColors" Target="../diagrams/colors1.xml" /><Relationship Id="rId5" Type="http://schemas.openxmlformats.org/officeDocument/2006/relationships/diagramQuickStyle" Target="../diagrams/quickStyle1.xml" /><Relationship Id="rId4" Type="http://schemas.openxmlformats.org/officeDocument/2006/relationships/diagramLayout" Target="../diagrams/layout1.xml" /></Relationships>
</file>

<file path=ppt/slides/_rels/slide42.xml.rels><?xml version="1.0" encoding="UTF-8" standalone="yes"?>
<Relationships xmlns="http://schemas.openxmlformats.org/package/2006/relationships"><Relationship Id="rId3" Type="http://schemas.openxmlformats.org/officeDocument/2006/relationships/image" Target="../media/image51.png" /><Relationship Id="rId2" Type="http://schemas.openxmlformats.org/officeDocument/2006/relationships/notesSlide" Target="../notesSlides/notesSlide18.xml" /><Relationship Id="rId1" Type="http://schemas.openxmlformats.org/officeDocument/2006/relationships/slideLayout" Target="../slideLayouts/slideLayout4.xml" /><Relationship Id="rId6" Type="http://schemas.openxmlformats.org/officeDocument/2006/relationships/image" Target="../media/image53.png" /><Relationship Id="rId5" Type="http://schemas.microsoft.com/office/2007/relationships/hdphoto" Target="../media/hdphoto12.wdp" /><Relationship Id="rId4" Type="http://schemas.openxmlformats.org/officeDocument/2006/relationships/image" Target="../media/image52.png" /></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 /><Relationship Id="rId1" Type="http://schemas.openxmlformats.org/officeDocument/2006/relationships/slideLayout" Target="../slideLayouts/slideLayout2.xml" /></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 /><Relationship Id="rId1" Type="http://schemas.openxmlformats.org/officeDocument/2006/relationships/slideLayout" Target="../slideLayouts/slideLayout2.xml" /></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 /></Relationships>
</file>

<file path=ppt/slides/_rels/slide46.xml.rels><?xml version="1.0" encoding="UTF-8" standalone="yes"?>
<Relationships xmlns="http://schemas.openxmlformats.org/package/2006/relationships"><Relationship Id="rId3" Type="http://schemas.openxmlformats.org/officeDocument/2006/relationships/image" Target="../media/image54.png" /><Relationship Id="rId2" Type="http://schemas.openxmlformats.org/officeDocument/2006/relationships/notesSlide" Target="../notesSlides/notesSlide21.xml" /><Relationship Id="rId1" Type="http://schemas.openxmlformats.org/officeDocument/2006/relationships/slideLayout" Target="../slideLayouts/slideLayout4.xml" /></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 /><Relationship Id="rId1" Type="http://schemas.openxmlformats.org/officeDocument/2006/relationships/slideLayout" Target="../slideLayouts/slideLayout2.xml" /></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 /><Relationship Id="rId1" Type="http://schemas.openxmlformats.org/officeDocument/2006/relationships/slideLayout" Target="../slideLayouts/slideLayout4.xml" /></Relationships>
</file>

<file path=ppt/slides/_rels/slide5.xml.rels><?xml version="1.0" encoding="UTF-8" standalone="yes"?>
<Relationships xmlns="http://schemas.openxmlformats.org/package/2006/relationships"><Relationship Id="rId8" Type="http://schemas.openxmlformats.org/officeDocument/2006/relationships/image" Target="../media/image10.png" /><Relationship Id="rId3" Type="http://schemas.openxmlformats.org/officeDocument/2006/relationships/image" Target="../media/image5.jpeg" /><Relationship Id="rId7" Type="http://schemas.openxmlformats.org/officeDocument/2006/relationships/image" Target="../media/image9.jpeg" /><Relationship Id="rId2" Type="http://schemas.openxmlformats.org/officeDocument/2006/relationships/notesSlide" Target="../notesSlides/notesSlide5.xml" /><Relationship Id="rId1" Type="http://schemas.openxmlformats.org/officeDocument/2006/relationships/slideLayout" Target="../slideLayouts/slideLayout3.xml" /><Relationship Id="rId6" Type="http://schemas.openxmlformats.org/officeDocument/2006/relationships/image" Target="../media/image8.jpeg" /><Relationship Id="rId5" Type="http://schemas.openxmlformats.org/officeDocument/2006/relationships/image" Target="../media/image7.jpeg" /><Relationship Id="rId4" Type="http://schemas.openxmlformats.org/officeDocument/2006/relationships/image" Target="../media/image6.png" /></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 /></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 /></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 /></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 /></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4.xml" /><Relationship Id="rId1" Type="http://schemas.openxmlformats.org/officeDocument/2006/relationships/slideLayout" Target="../slideLayouts/slideLayout2.xml" /></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5.xml" /><Relationship Id="rId1" Type="http://schemas.openxmlformats.org/officeDocument/2006/relationships/slideLayout" Target="../slideLayouts/slideLayout2.xml" /></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 /><Relationship Id="rId1" Type="http://schemas.openxmlformats.org/officeDocument/2006/relationships/slideLayout" Target="../slideLayouts/slideLayout4.xml" /></Relationships>
</file>

<file path=ppt/slides/_rels/slide58.xml.rels><?xml version="1.0" encoding="UTF-8" standalone="yes"?>
<Relationships xmlns="http://schemas.openxmlformats.org/package/2006/relationships"><Relationship Id="rId3" Type="http://schemas.openxmlformats.org/officeDocument/2006/relationships/image" Target="../media/image31.jpeg" /><Relationship Id="rId2" Type="http://schemas.openxmlformats.org/officeDocument/2006/relationships/image" Target="../media/image55.png" /><Relationship Id="rId1" Type="http://schemas.openxmlformats.org/officeDocument/2006/relationships/slideLayout" Target="../slideLayouts/slideLayout3.xml" /></Relationships>
</file>

<file path=ppt/slides/_rels/slide59.xml.rels><?xml version="1.0" encoding="UTF-8" standalone="yes"?>
<Relationships xmlns="http://schemas.openxmlformats.org/package/2006/relationships"><Relationship Id="rId2" Type="http://schemas.openxmlformats.org/officeDocument/2006/relationships/image" Target="../media/image56.png" /><Relationship Id="rId1" Type="http://schemas.openxmlformats.org/officeDocument/2006/relationships/slideLayout" Target="../slideLayouts/slideLayout3.xml" /></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2.xml" /></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7.xml" /><Relationship Id="rId1" Type="http://schemas.openxmlformats.org/officeDocument/2006/relationships/slideLayout" Target="../slideLayouts/slideLayout3.xml" /></Relationships>
</file>

<file path=ppt/slides/_rels/slide61.xml.rels><?xml version="1.0" encoding="UTF-8" standalone="yes"?>
<Relationships xmlns="http://schemas.openxmlformats.org/package/2006/relationships"><Relationship Id="rId2" Type="http://schemas.openxmlformats.org/officeDocument/2006/relationships/image" Target="../media/image57.png" /><Relationship Id="rId1" Type="http://schemas.openxmlformats.org/officeDocument/2006/relationships/slideLayout" Target="../slideLayouts/slideLayout3.xml" /></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8.xml" /><Relationship Id="rId1" Type="http://schemas.openxmlformats.org/officeDocument/2006/relationships/slideLayout" Target="../slideLayouts/slideLayout2.xml" /></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9.xml" /><Relationship Id="rId1" Type="http://schemas.openxmlformats.org/officeDocument/2006/relationships/slideLayout" Target="../slideLayouts/slideLayout4.xml" /></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0.xml" /><Relationship Id="rId1" Type="http://schemas.openxmlformats.org/officeDocument/2006/relationships/slideLayout" Target="../slideLayouts/slideLayout2.xml" /></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1.xml" /><Relationship Id="rId1" Type="http://schemas.openxmlformats.org/officeDocument/2006/relationships/slideLayout" Target="../slideLayouts/slideLayout2.xml" /></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2.xml" /><Relationship Id="rId1" Type="http://schemas.openxmlformats.org/officeDocument/2006/relationships/slideLayout" Target="../slideLayouts/slideLayout8.xml" /></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xml" /></Relationships>
</file>

<file path=ppt/slides/_rels/slide68.xml.rels><?xml version="1.0" encoding="UTF-8" standalone="yes"?>
<Relationships xmlns="http://schemas.openxmlformats.org/package/2006/relationships"><Relationship Id="rId3" Type="http://schemas.openxmlformats.org/officeDocument/2006/relationships/image" Target="../media/image58.png" /><Relationship Id="rId2" Type="http://schemas.openxmlformats.org/officeDocument/2006/relationships/notesSlide" Target="../notesSlides/notesSlide33.xml" /><Relationship Id="rId1" Type="http://schemas.openxmlformats.org/officeDocument/2006/relationships/slideLayout" Target="../slideLayouts/slideLayout4.xml" /></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 /></Relationships>
</file>

<file path=ppt/slides/_rels/slide7.xml.rels><?xml version="1.0" encoding="UTF-8" standalone="yes"?>
<Relationships xmlns="http://schemas.openxmlformats.org/package/2006/relationships"><Relationship Id="rId8" Type="http://schemas.openxmlformats.org/officeDocument/2006/relationships/image" Target="../media/image16.png" /><Relationship Id="rId3" Type="http://schemas.openxmlformats.org/officeDocument/2006/relationships/image" Target="../media/image11.png" /><Relationship Id="rId7" Type="http://schemas.openxmlformats.org/officeDocument/2006/relationships/image" Target="../media/image15.jpeg" /><Relationship Id="rId2" Type="http://schemas.openxmlformats.org/officeDocument/2006/relationships/notesSlide" Target="../notesSlides/notesSlide7.xml" /><Relationship Id="rId1" Type="http://schemas.openxmlformats.org/officeDocument/2006/relationships/slideLayout" Target="../slideLayouts/slideLayout3.xml" /><Relationship Id="rId6" Type="http://schemas.openxmlformats.org/officeDocument/2006/relationships/image" Target="../media/image14.jpeg" /><Relationship Id="rId5" Type="http://schemas.openxmlformats.org/officeDocument/2006/relationships/image" Target="../media/image13.png" /><Relationship Id="rId10" Type="http://schemas.microsoft.com/office/2007/relationships/hdphoto" Target="../media/hdphoto1.wdp" /><Relationship Id="rId4" Type="http://schemas.openxmlformats.org/officeDocument/2006/relationships/image" Target="../media/image12.png" /><Relationship Id="rId9" Type="http://schemas.openxmlformats.org/officeDocument/2006/relationships/image" Target="../media/image17.png" /></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77.xml.rels><?xml version="1.0" encoding="UTF-8" standalone="yes"?>
<Relationships xmlns="http://schemas.openxmlformats.org/package/2006/relationships"><Relationship Id="rId3" Type="http://schemas.openxmlformats.org/officeDocument/2006/relationships/image" Target="../media/image59.png" /><Relationship Id="rId2" Type="http://schemas.openxmlformats.org/officeDocument/2006/relationships/notesSlide" Target="../notesSlides/notesSlide34.xml" /><Relationship Id="rId1" Type="http://schemas.openxmlformats.org/officeDocument/2006/relationships/slideLayout" Target="../slideLayouts/slideLayout4.xml" /></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5.xml" /><Relationship Id="rId1" Type="http://schemas.openxmlformats.org/officeDocument/2006/relationships/slideLayout" Target="../slideLayouts/slideLayout2.xml" /></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6.xml" /><Relationship Id="rId1" Type="http://schemas.openxmlformats.org/officeDocument/2006/relationships/slideLayout" Target="../slideLayouts/slideLayout4.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7.xml" /><Relationship Id="rId1" Type="http://schemas.openxmlformats.org/officeDocument/2006/relationships/slideLayout" Target="../slideLayouts/slideLayout4.xml" /></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8.xml" /><Relationship Id="rId1" Type="http://schemas.openxmlformats.org/officeDocument/2006/relationships/slideLayout" Target="../slideLayouts/slideLayout3.xml" /></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9.xml" /><Relationship Id="rId1" Type="http://schemas.openxmlformats.org/officeDocument/2006/relationships/slideLayout" Target="../slideLayouts/slideLayout4.xml" /></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0.xml" /><Relationship Id="rId1" Type="http://schemas.openxmlformats.org/officeDocument/2006/relationships/slideLayout" Target="../slideLayouts/slideLayout3.xml" /></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1.xml" /><Relationship Id="rId1" Type="http://schemas.openxmlformats.org/officeDocument/2006/relationships/slideLayout" Target="../slideLayouts/slideLayout2.xml" /></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2.xml" /><Relationship Id="rId1" Type="http://schemas.openxmlformats.org/officeDocument/2006/relationships/slideLayout" Target="../slideLayouts/slideLayout3.xml" /></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87.xml.rels><?xml version="1.0" encoding="UTF-8" standalone="yes"?>
<Relationships xmlns="http://schemas.openxmlformats.org/package/2006/relationships"><Relationship Id="rId2" Type="http://schemas.openxmlformats.org/officeDocument/2006/relationships/image" Target="../media/image60.png" /><Relationship Id="rId1" Type="http://schemas.openxmlformats.org/officeDocument/2006/relationships/slideLayout" Target="../slideLayouts/slideLayout4.xml" /></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3.xml" /><Relationship Id="rId1" Type="http://schemas.openxmlformats.org/officeDocument/2006/relationships/slideLayout" Target="../slideLayouts/slideLayout2.xml" /></Relationships>
</file>

<file path=ppt/slides/_rels/slide89.xml.rels><?xml version="1.0" encoding="UTF-8" standalone="yes"?>
<Relationships xmlns="http://schemas.openxmlformats.org/package/2006/relationships"><Relationship Id="rId8" Type="http://schemas.openxmlformats.org/officeDocument/2006/relationships/image" Target="../media/image66.png" /><Relationship Id="rId3" Type="http://schemas.openxmlformats.org/officeDocument/2006/relationships/image" Target="../media/image61.png" /><Relationship Id="rId7" Type="http://schemas.openxmlformats.org/officeDocument/2006/relationships/image" Target="../media/image65.wmf" /><Relationship Id="rId2" Type="http://schemas.openxmlformats.org/officeDocument/2006/relationships/notesSlide" Target="../notesSlides/notesSlide44.xml" /><Relationship Id="rId1" Type="http://schemas.openxmlformats.org/officeDocument/2006/relationships/slideLayout" Target="../slideLayouts/slideLayout4.xml" /><Relationship Id="rId6" Type="http://schemas.openxmlformats.org/officeDocument/2006/relationships/image" Target="../media/image64.wmf" /><Relationship Id="rId5" Type="http://schemas.openxmlformats.org/officeDocument/2006/relationships/image" Target="../media/image63.png" /><Relationship Id="rId4" Type="http://schemas.openxmlformats.org/officeDocument/2006/relationships/image" Target="../media/image62.png" /><Relationship Id="rId9" Type="http://schemas.openxmlformats.org/officeDocument/2006/relationships/image" Target="../media/image67.png" /></Relationships>
</file>

<file path=ppt/slides/_rels/slide9.xml.rels><?xml version="1.0" encoding="UTF-8" standalone="yes"?>
<Relationships xmlns="http://schemas.openxmlformats.org/package/2006/relationships"><Relationship Id="rId3" Type="http://schemas.openxmlformats.org/officeDocument/2006/relationships/image" Target="../media/image19.jpeg" /><Relationship Id="rId7" Type="http://schemas.microsoft.com/office/2007/relationships/hdphoto" Target="../media/hdphoto3.wdp" /><Relationship Id="rId2" Type="http://schemas.openxmlformats.org/officeDocument/2006/relationships/image" Target="../media/image18.jpeg" /><Relationship Id="rId1" Type="http://schemas.openxmlformats.org/officeDocument/2006/relationships/slideLayout" Target="../slideLayouts/slideLayout3.xml" /><Relationship Id="rId6" Type="http://schemas.openxmlformats.org/officeDocument/2006/relationships/image" Target="../media/image21.png" /><Relationship Id="rId5" Type="http://schemas.microsoft.com/office/2007/relationships/hdphoto" Target="../media/hdphoto2.wdp" /><Relationship Id="rId4" Type="http://schemas.openxmlformats.org/officeDocument/2006/relationships/image" Target="../media/image20.png" /></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 /></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5.xml" /><Relationship Id="rId1" Type="http://schemas.openxmlformats.org/officeDocument/2006/relationships/slideLayout" Target="../slideLayouts/slideLayout2.xml" /></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46.xml" /><Relationship Id="rId2" Type="http://schemas.openxmlformats.org/officeDocument/2006/relationships/slideLayout" Target="../slideLayouts/slideLayout4.xml" /><Relationship Id="rId1" Type="http://schemas.openxmlformats.org/officeDocument/2006/relationships/vmlDrawing" Target="../drawings/vmlDrawing1.vml" /><Relationship Id="rId5" Type="http://schemas.openxmlformats.org/officeDocument/2006/relationships/image" Target="../media/image68.emf" /><Relationship Id="rId4" Type="http://schemas.openxmlformats.org/officeDocument/2006/relationships/oleObject" Target="../embeddings/oleObject1.bin" /></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 /></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1034"/>
          <p:cNvSpPr>
            <a:spLocks noChangeArrowheads="1"/>
          </p:cNvSpPr>
          <p:nvPr/>
        </p:nvSpPr>
        <p:spPr bwMode="auto">
          <a:xfrm>
            <a:off x="-15999" y="3861048"/>
            <a:ext cx="9144000" cy="181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defTabSz="76200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defTabSz="76200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defTabSz="7620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defTabSz="7620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defTabSz="7620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defTabSz="7620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defTabSz="7620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defTabSz="7620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defTabSz="7620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endParaRPr lang="ru-RU" altLang="ru-RU" sz="1600" b="1" dirty="0"/>
          </a:p>
          <a:p>
            <a:pPr algn="ctr" eaLnBrk="1" hangingPunct="1">
              <a:spcBef>
                <a:spcPct val="0"/>
              </a:spcBef>
              <a:buFontTx/>
              <a:buNone/>
            </a:pPr>
            <a:r>
              <a:rPr lang="ru-RU" altLang="ru-RU" sz="3200" b="1" dirty="0"/>
              <a:t>Денис Ковтуненко</a:t>
            </a:r>
          </a:p>
          <a:p>
            <a:pPr algn="ctr" eaLnBrk="1" hangingPunct="1">
              <a:spcBef>
                <a:spcPct val="0"/>
              </a:spcBef>
              <a:buFontTx/>
              <a:buNone/>
            </a:pPr>
            <a:endParaRPr lang="ru-RU" altLang="ru-RU" b="1" dirty="0"/>
          </a:p>
          <a:p>
            <a:pPr algn="ctr" eaLnBrk="1" hangingPunct="1">
              <a:spcBef>
                <a:spcPct val="0"/>
              </a:spcBef>
              <a:buFontTx/>
              <a:buNone/>
            </a:pPr>
            <a:r>
              <a:rPr lang="ru-RU" altLang="ru-RU" sz="1700" b="1" dirty="0"/>
              <a:t>КОНСУЛЬТАНТ, БИЗНЕС-ТРЕНЕР</a:t>
            </a:r>
          </a:p>
          <a:p>
            <a:pPr algn="ctr" eaLnBrk="1" hangingPunct="1">
              <a:spcBef>
                <a:spcPct val="0"/>
              </a:spcBef>
              <a:buFontTx/>
              <a:buNone/>
            </a:pPr>
            <a:br>
              <a:rPr lang="ru-RU" altLang="ru-RU" sz="1400" b="1" dirty="0"/>
            </a:br>
            <a:r>
              <a:rPr lang="ru-RU" altLang="ru-RU" sz="1400" b="1" dirty="0"/>
              <a:t> Группа Компаний «Проектная ПРАКТИКА»</a:t>
            </a:r>
          </a:p>
        </p:txBody>
      </p:sp>
      <p:sp>
        <p:nvSpPr>
          <p:cNvPr id="10244" name="Заголовок 5"/>
          <p:cNvSpPr>
            <a:spLocks noGrp="1"/>
          </p:cNvSpPr>
          <p:nvPr>
            <p:ph type="ctrTitle"/>
          </p:nvPr>
        </p:nvSpPr>
        <p:spPr>
          <a:xfrm>
            <a:off x="-15999" y="1916832"/>
            <a:ext cx="9144000" cy="1470025"/>
          </a:xfrm>
        </p:spPr>
        <p:txBody>
          <a:bodyPr/>
          <a:lstStyle/>
          <a:p>
            <a:pPr algn="ctr"/>
            <a:r>
              <a:rPr lang="ru-RU" altLang="ru-RU" dirty="0"/>
              <a:t>ПРАКТИКУМ  УПРАВЛЕНИЯ ПРОЕКТАМИ</a:t>
            </a:r>
          </a:p>
        </p:txBody>
      </p:sp>
    </p:spTree>
    <p:extLst>
      <p:ext uri="{BB962C8B-B14F-4D97-AF65-F5344CB8AC3E}">
        <p14:creationId xmlns:p14="http://schemas.microsoft.com/office/powerpoint/2010/main" val="24009312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altLang="ru-RU" dirty="0"/>
              <a:t>Основные типы деятельности компании</a:t>
            </a:r>
            <a:br>
              <a:rPr lang="ru-RU" altLang="ru-RU" dirty="0"/>
            </a:br>
            <a:endParaRPr lang="ru-RU" dirty="0"/>
          </a:p>
        </p:txBody>
      </p:sp>
      <p:sp>
        <p:nvSpPr>
          <p:cNvPr id="5" name="Выноска со стрелками влево/вправо 4"/>
          <p:cNvSpPr/>
          <p:nvPr/>
        </p:nvSpPr>
        <p:spPr>
          <a:xfrm>
            <a:off x="2798763" y="1698625"/>
            <a:ext cx="3933825" cy="577850"/>
          </a:xfrm>
          <a:prstGeom prst="leftRightArrowCallout">
            <a:avLst>
              <a:gd name="adj1" fmla="val 25000"/>
              <a:gd name="adj2" fmla="val 25000"/>
              <a:gd name="adj3" fmla="val 76717"/>
              <a:gd name="adj4" fmla="val 67517"/>
            </a:avLst>
          </a:prstGeom>
          <a:ln>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ru-RU" b="1" dirty="0">
                <a:solidFill>
                  <a:schemeClr val="tx1"/>
                </a:solidFill>
                <a:latin typeface="+mj-lt"/>
              </a:rPr>
              <a:t>ДЕЯТЕЛЬНОСТЬ</a:t>
            </a:r>
          </a:p>
        </p:txBody>
      </p:sp>
      <p:sp>
        <p:nvSpPr>
          <p:cNvPr id="6" name="TextBox 5"/>
          <p:cNvSpPr txBox="1"/>
          <p:nvPr/>
        </p:nvSpPr>
        <p:spPr>
          <a:xfrm>
            <a:off x="588859" y="1782304"/>
            <a:ext cx="2309916" cy="369332"/>
          </a:xfrm>
          <a:prstGeom prst="rect">
            <a:avLst/>
          </a:prstGeom>
          <a:noFill/>
          <a:ln>
            <a:noFill/>
          </a:ln>
        </p:spPr>
        <p:txBody>
          <a:bodyPr>
            <a:spAutoFit/>
          </a:bodyPr>
          <a:lstStyle/>
          <a:p>
            <a:pPr eaLnBrk="1" hangingPunct="1">
              <a:defRPr/>
            </a:pPr>
            <a:r>
              <a:rPr lang="ru-RU" sz="1800" b="1" cap="all" dirty="0">
                <a:ln w="9000" cmpd="sng">
                  <a:solidFill>
                    <a:schemeClr val="accent4">
                      <a:shade val="50000"/>
                      <a:satMod val="120000"/>
                    </a:schemeClr>
                  </a:solidFill>
                  <a:prstDash val="solid"/>
                </a:ln>
                <a:solidFill>
                  <a:srgbClr val="C00000"/>
                </a:solidFill>
                <a:latin typeface="+mj-lt"/>
              </a:rPr>
              <a:t>ОПЕРАЦИОННАЯ</a:t>
            </a:r>
          </a:p>
        </p:txBody>
      </p:sp>
      <p:sp>
        <p:nvSpPr>
          <p:cNvPr id="7" name="TextBox 6"/>
          <p:cNvSpPr txBox="1"/>
          <p:nvPr/>
        </p:nvSpPr>
        <p:spPr>
          <a:xfrm>
            <a:off x="6748785" y="1802884"/>
            <a:ext cx="1921817" cy="369332"/>
          </a:xfrm>
          <a:prstGeom prst="rect">
            <a:avLst/>
          </a:prstGeom>
          <a:noFill/>
          <a:ln>
            <a:noFill/>
          </a:ln>
        </p:spPr>
        <p:txBody>
          <a:bodyPr>
            <a:spAutoFit/>
          </a:bodyPr>
          <a:lstStyle>
            <a:defPPr>
              <a:defRPr lang="ru-RU"/>
            </a:defPPr>
            <a:lvl1pPr>
              <a:defRPr sz="1600" b="1">
                <a:ln w="11430"/>
                <a:solidFill>
                  <a:srgbClr val="00B050"/>
                </a:solidFill>
                <a:effectLst>
                  <a:outerShdw blurRad="50800" dist="39000" dir="5460000" algn="tl">
                    <a:srgbClr val="000000">
                      <a:alpha val="38000"/>
                    </a:srgbClr>
                  </a:outerShdw>
                </a:effectLst>
                <a:latin typeface="Arial" pitchFamily="34" charset="0"/>
              </a:defRPr>
            </a:lvl1pPr>
          </a:lstStyle>
          <a:p>
            <a:pPr eaLnBrk="1" hangingPunct="1">
              <a:defRPr/>
            </a:pPr>
            <a:r>
              <a:rPr lang="ru-RU" sz="1800" cap="all" dirty="0">
                <a:ln w="9000" cmpd="sng">
                  <a:solidFill>
                    <a:schemeClr val="accent4">
                      <a:shade val="50000"/>
                      <a:satMod val="120000"/>
                    </a:schemeClr>
                  </a:solidFill>
                  <a:prstDash val="solid"/>
                </a:ln>
                <a:solidFill>
                  <a:srgbClr val="224D82"/>
                </a:solidFill>
                <a:effectLst/>
                <a:latin typeface="+mj-lt"/>
              </a:rPr>
              <a:t>ПРОЕКТНАЯ</a:t>
            </a:r>
            <a:endParaRPr lang="ru-RU" sz="2000" cap="all" dirty="0">
              <a:ln w="9000" cmpd="sng">
                <a:solidFill>
                  <a:schemeClr val="accent4">
                    <a:shade val="50000"/>
                    <a:satMod val="120000"/>
                  </a:schemeClr>
                </a:solidFill>
                <a:prstDash val="solid"/>
              </a:ln>
              <a:solidFill>
                <a:srgbClr val="224D82"/>
              </a:solidFill>
              <a:effectLst/>
              <a:latin typeface="+mj-lt"/>
            </a:endParaRPr>
          </a:p>
        </p:txBody>
      </p:sp>
      <p:sp>
        <p:nvSpPr>
          <p:cNvPr id="8" name="TextBox 7"/>
          <p:cNvSpPr txBox="1"/>
          <p:nvPr/>
        </p:nvSpPr>
        <p:spPr>
          <a:xfrm>
            <a:off x="7407275" y="2838451"/>
            <a:ext cx="1065609" cy="368300"/>
          </a:xfrm>
          <a:prstGeom prst="rect">
            <a:avLst/>
          </a:prstGeom>
          <a:noFill/>
        </p:spPr>
        <p:txBody>
          <a:bodyPr wrap="square">
            <a:spAutoFit/>
          </a:bodyPr>
          <a:lstStyle/>
          <a:p>
            <a:pPr eaLnBrk="1" hangingPunct="1">
              <a:defRPr/>
            </a:pPr>
            <a:r>
              <a:rPr lang="ru-RU" sz="1800" b="1" dirty="0">
                <a:solidFill>
                  <a:schemeClr val="accent1">
                    <a:lumMod val="25000"/>
                  </a:schemeClr>
                </a:solidFill>
                <a:latin typeface="+mj-lt"/>
              </a:rPr>
              <a:t>Проект</a:t>
            </a:r>
          </a:p>
        </p:txBody>
      </p:sp>
      <p:sp>
        <p:nvSpPr>
          <p:cNvPr id="9" name="TextBox 8"/>
          <p:cNvSpPr txBox="1"/>
          <p:nvPr/>
        </p:nvSpPr>
        <p:spPr>
          <a:xfrm>
            <a:off x="588859" y="2767979"/>
            <a:ext cx="1857375" cy="368300"/>
          </a:xfrm>
          <a:prstGeom prst="rect">
            <a:avLst/>
          </a:prstGeom>
          <a:noFill/>
        </p:spPr>
        <p:txBody>
          <a:bodyPr>
            <a:spAutoFit/>
          </a:bodyPr>
          <a:lstStyle/>
          <a:p>
            <a:pPr eaLnBrk="1" hangingPunct="1">
              <a:defRPr/>
            </a:pPr>
            <a:r>
              <a:rPr lang="ru-RU" sz="1800" b="1" dirty="0">
                <a:solidFill>
                  <a:schemeClr val="accent2">
                    <a:lumMod val="75000"/>
                  </a:schemeClr>
                </a:solidFill>
                <a:latin typeface="+mj-lt"/>
              </a:rPr>
              <a:t>Процесс</a:t>
            </a:r>
          </a:p>
        </p:txBody>
      </p:sp>
      <p:cxnSp>
        <p:nvCxnSpPr>
          <p:cNvPr id="12" name="Прямая со стрелкой 11"/>
          <p:cNvCxnSpPr/>
          <p:nvPr/>
        </p:nvCxnSpPr>
        <p:spPr>
          <a:xfrm>
            <a:off x="2555875" y="3414713"/>
            <a:ext cx="4248150" cy="6350"/>
          </a:xfrm>
          <a:prstGeom prst="straightConnector1">
            <a:avLst/>
          </a:prstGeom>
          <a:ln>
            <a:solidFill>
              <a:srgbClr val="464648"/>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3" name="Круговая стрелка 12"/>
          <p:cNvSpPr/>
          <p:nvPr/>
        </p:nvSpPr>
        <p:spPr>
          <a:xfrm>
            <a:off x="2898775"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4" name="Круговая стрелка 13"/>
          <p:cNvSpPr/>
          <p:nvPr/>
        </p:nvSpPr>
        <p:spPr>
          <a:xfrm>
            <a:off x="3575050" y="2754313"/>
            <a:ext cx="725488"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5" name="Круговая стрелка 14"/>
          <p:cNvSpPr/>
          <p:nvPr/>
        </p:nvSpPr>
        <p:spPr>
          <a:xfrm>
            <a:off x="4249738"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6" name="Круговая стрелка 15"/>
          <p:cNvSpPr/>
          <p:nvPr/>
        </p:nvSpPr>
        <p:spPr>
          <a:xfrm>
            <a:off x="4924425"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7" name="Круговая стрелка 16"/>
          <p:cNvSpPr/>
          <p:nvPr/>
        </p:nvSpPr>
        <p:spPr>
          <a:xfrm>
            <a:off x="5599113"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grpSp>
        <p:nvGrpSpPr>
          <p:cNvPr id="18" name="Группа 17"/>
          <p:cNvGrpSpPr>
            <a:grpSpLocks/>
          </p:cNvGrpSpPr>
          <p:nvPr/>
        </p:nvGrpSpPr>
        <p:grpSpPr bwMode="auto">
          <a:xfrm>
            <a:off x="4821238" y="3403600"/>
            <a:ext cx="1766887" cy="331788"/>
            <a:chOff x="4786314" y="5347631"/>
            <a:chExt cx="1285884" cy="297535"/>
          </a:xfrm>
        </p:grpSpPr>
        <p:cxnSp>
          <p:nvCxnSpPr>
            <p:cNvPr id="19" name="Прямая со стрелкой 18"/>
            <p:cNvCxnSpPr/>
            <p:nvPr/>
          </p:nvCxnSpPr>
          <p:spPr>
            <a:xfrm>
              <a:off x="4786314" y="5643578"/>
              <a:ext cx="1285884" cy="1588"/>
            </a:xfrm>
            <a:prstGeom prst="straightConnector1">
              <a:avLst/>
            </a:prstGeom>
            <a:ln w="57150">
              <a:solidFill>
                <a:schemeClr val="tx2">
                  <a:lumMod val="50000"/>
                </a:schemeClr>
              </a:solidFill>
              <a:headEnd type="oval" w="sm" len="lg"/>
              <a:tailEnd type="oval" w="sm"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53195" y="5347631"/>
              <a:ext cx="806422" cy="233472"/>
            </a:xfrm>
            <a:prstGeom prst="rect">
              <a:avLst/>
            </a:prstGeom>
            <a:noFill/>
            <a:ln>
              <a:noFill/>
            </a:ln>
          </p:spPr>
          <p:txBody>
            <a:bodyPr>
              <a:spAutoFit/>
            </a:bodyPr>
            <a:lstStyle/>
            <a:p>
              <a:pPr eaLnBrk="1" hangingPunct="1">
                <a:defRPr/>
              </a:pPr>
              <a:r>
                <a:rPr lang="ru-RU" sz="1100" b="1" dirty="0">
                  <a:solidFill>
                    <a:schemeClr val="tx2">
                      <a:lumMod val="50000"/>
                    </a:schemeClr>
                  </a:solidFill>
                  <a:latin typeface="+mj-lt"/>
                </a:rPr>
                <a:t>Проект</a:t>
              </a:r>
            </a:p>
          </p:txBody>
        </p:sp>
      </p:grpSp>
      <p:grpSp>
        <p:nvGrpSpPr>
          <p:cNvPr id="21" name="Группа 20"/>
          <p:cNvGrpSpPr>
            <a:grpSpLocks/>
          </p:cNvGrpSpPr>
          <p:nvPr/>
        </p:nvGrpSpPr>
        <p:grpSpPr bwMode="auto">
          <a:xfrm>
            <a:off x="2843213" y="3429000"/>
            <a:ext cx="1227137" cy="315913"/>
            <a:chOff x="3357554" y="5362900"/>
            <a:chExt cx="892974" cy="282266"/>
          </a:xfrm>
        </p:grpSpPr>
        <p:cxnSp>
          <p:nvCxnSpPr>
            <p:cNvPr id="22" name="Прямая со стрелкой 21"/>
            <p:cNvCxnSpPr/>
            <p:nvPr/>
          </p:nvCxnSpPr>
          <p:spPr>
            <a:xfrm>
              <a:off x="3357554" y="5643578"/>
              <a:ext cx="857256" cy="1588"/>
            </a:xfrm>
            <a:prstGeom prst="straightConnector1">
              <a:avLst/>
            </a:prstGeom>
            <a:ln w="57150">
              <a:solidFill>
                <a:schemeClr val="tx2">
                  <a:lumMod val="50000"/>
                </a:schemeClr>
              </a:solidFill>
              <a:headEnd type="oval" w="sm" len="lg"/>
              <a:tailEnd type="oval" w="sm"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500800" y="5362900"/>
              <a:ext cx="749728" cy="234040"/>
            </a:xfrm>
            <a:prstGeom prst="rect">
              <a:avLst/>
            </a:prstGeom>
            <a:noFill/>
            <a:ln>
              <a:noFill/>
            </a:ln>
          </p:spPr>
          <p:txBody>
            <a:bodyPr>
              <a:spAutoFit/>
            </a:bodyPr>
            <a:lstStyle/>
            <a:p>
              <a:pPr eaLnBrk="1" hangingPunct="1">
                <a:defRPr/>
              </a:pPr>
              <a:r>
                <a:rPr lang="ru-RU" sz="1100" b="1" dirty="0">
                  <a:solidFill>
                    <a:schemeClr val="tx2">
                      <a:lumMod val="50000"/>
                    </a:schemeClr>
                  </a:solidFill>
                  <a:latin typeface="+mj-lt"/>
                </a:rPr>
                <a:t>Проект</a:t>
              </a:r>
            </a:p>
          </p:txBody>
        </p:sp>
      </p:grpSp>
      <p:grpSp>
        <p:nvGrpSpPr>
          <p:cNvPr id="24" name="Группа 23"/>
          <p:cNvGrpSpPr>
            <a:grpSpLocks/>
          </p:cNvGrpSpPr>
          <p:nvPr/>
        </p:nvGrpSpPr>
        <p:grpSpPr bwMode="auto">
          <a:xfrm>
            <a:off x="3897313" y="3778250"/>
            <a:ext cx="1179512" cy="312738"/>
            <a:chOff x="4135752" y="5682452"/>
            <a:chExt cx="857256" cy="280216"/>
          </a:xfrm>
        </p:grpSpPr>
        <p:cxnSp>
          <p:nvCxnSpPr>
            <p:cNvPr id="25" name="Прямая со стрелкой 24"/>
            <p:cNvCxnSpPr/>
            <p:nvPr/>
          </p:nvCxnSpPr>
          <p:spPr>
            <a:xfrm>
              <a:off x="4135752" y="5961080"/>
              <a:ext cx="857256" cy="1588"/>
            </a:xfrm>
            <a:prstGeom prst="straightConnector1">
              <a:avLst/>
            </a:prstGeom>
            <a:ln w="57150">
              <a:solidFill>
                <a:schemeClr val="tx2">
                  <a:lumMod val="50000"/>
                </a:schemeClr>
              </a:solidFill>
              <a:headEnd type="oval" w="sm" len="lg"/>
              <a:tailEnd type="oval" w="sm"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215362" y="5682452"/>
              <a:ext cx="777646" cy="233276"/>
            </a:xfrm>
            <a:prstGeom prst="rect">
              <a:avLst/>
            </a:prstGeom>
            <a:noFill/>
            <a:ln>
              <a:noFill/>
            </a:ln>
          </p:spPr>
          <p:txBody>
            <a:bodyPr>
              <a:spAutoFit/>
            </a:bodyPr>
            <a:lstStyle/>
            <a:p>
              <a:pPr eaLnBrk="1" hangingPunct="1">
                <a:defRPr/>
              </a:pPr>
              <a:r>
                <a:rPr lang="ru-RU" sz="1100" b="1" dirty="0">
                  <a:solidFill>
                    <a:schemeClr val="tx2">
                      <a:lumMod val="50000"/>
                    </a:schemeClr>
                  </a:solidFill>
                  <a:latin typeface="+mj-lt"/>
                </a:rPr>
                <a:t>Проект</a:t>
              </a:r>
            </a:p>
          </p:txBody>
        </p:sp>
      </p:grpSp>
      <p:sp>
        <p:nvSpPr>
          <p:cNvPr id="27" name="TextBox 26"/>
          <p:cNvSpPr txBox="1"/>
          <p:nvPr/>
        </p:nvSpPr>
        <p:spPr>
          <a:xfrm>
            <a:off x="6732588" y="3195638"/>
            <a:ext cx="393700" cy="338137"/>
          </a:xfrm>
          <a:prstGeom prst="rect">
            <a:avLst/>
          </a:prstGeom>
          <a:noFill/>
        </p:spPr>
        <p:txBody>
          <a:bodyPr>
            <a:spAutoFit/>
          </a:bodyPr>
          <a:lstStyle/>
          <a:p>
            <a:pPr eaLnBrk="1" hangingPunct="1">
              <a:defRPr/>
            </a:pPr>
            <a:r>
              <a:rPr lang="en-US" sz="1600" b="1" dirty="0">
                <a:solidFill>
                  <a:srgbClr val="464648"/>
                </a:solidFill>
                <a:latin typeface="+mj-lt"/>
              </a:rPr>
              <a:t>t</a:t>
            </a:r>
            <a:endParaRPr lang="ru-RU" sz="1600" b="1" dirty="0">
              <a:solidFill>
                <a:srgbClr val="464648"/>
              </a:solidFill>
              <a:latin typeface="+mj-lt"/>
            </a:endParaRPr>
          </a:p>
        </p:txBody>
      </p:sp>
      <p:sp>
        <p:nvSpPr>
          <p:cNvPr id="37" name="Text Box 9"/>
          <p:cNvSpPr txBox="1">
            <a:spLocks noChangeArrowheads="1"/>
          </p:cNvSpPr>
          <p:nvPr/>
        </p:nvSpPr>
        <p:spPr bwMode="auto">
          <a:xfrm>
            <a:off x="6850909" y="3787721"/>
            <a:ext cx="2044700" cy="1385887"/>
          </a:xfrm>
          <a:prstGeom prst="rect">
            <a:avLst/>
          </a:prstGeom>
          <a:noFill/>
          <a:ln w="12700">
            <a:noFill/>
            <a:miter lim="800000"/>
            <a:headEnd type="none" w="sm" len="sm"/>
            <a:tailEnd type="none" w="sm" len="sm"/>
          </a:ln>
        </p:spPr>
        <p:txBody>
          <a:bodyPr lIns="0" rIns="0">
            <a:spAutoFit/>
          </a:bodyPr>
          <a:lstStyle/>
          <a:p>
            <a:pPr marL="180000" indent="-180000" defTabSz="762000" eaLnBrk="1" hangingPunct="1">
              <a:buFont typeface="Arial" pitchFamily="34" charset="0"/>
              <a:buChar char="•"/>
              <a:defRPr/>
            </a:pPr>
            <a:r>
              <a:rPr lang="ru-RU" sz="1400" b="1" dirty="0">
                <a:solidFill>
                  <a:schemeClr val="accent1">
                    <a:lumMod val="25000"/>
                  </a:schemeClr>
                </a:solidFill>
                <a:latin typeface="+mj-lt"/>
              </a:rPr>
              <a:t>Ограниченность во времени</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Уникальность</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Неопределенность</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Риски</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Изменения</a:t>
            </a:r>
          </a:p>
        </p:txBody>
      </p:sp>
      <p:sp>
        <p:nvSpPr>
          <p:cNvPr id="31" name="Text Box 9"/>
          <p:cNvSpPr txBox="1">
            <a:spLocks noChangeArrowheads="1"/>
          </p:cNvSpPr>
          <p:nvPr/>
        </p:nvSpPr>
        <p:spPr bwMode="auto">
          <a:xfrm>
            <a:off x="457200" y="3749675"/>
            <a:ext cx="2630488" cy="1169551"/>
          </a:xfrm>
          <a:prstGeom prst="rect">
            <a:avLst/>
          </a:prstGeom>
          <a:noFill/>
          <a:ln w="12700">
            <a:noFill/>
            <a:miter lim="800000"/>
            <a:headEnd type="none" w="sm" len="sm"/>
            <a:tailEnd type="none" w="sm" len="sm"/>
          </a:ln>
        </p:spPr>
        <p:txBody>
          <a:bodyPr wrap="square" lIns="0" rIns="0">
            <a:spAutoFit/>
          </a:bodyPr>
          <a:lstStyle/>
          <a:p>
            <a:pPr marL="180000" indent="-180000" defTabSz="762000" eaLnBrk="1" hangingPunct="1">
              <a:buFont typeface="Arial" pitchFamily="34" charset="0"/>
              <a:buChar char="•"/>
              <a:defRPr/>
            </a:pPr>
            <a:r>
              <a:rPr lang="ru-RU" sz="1400" b="1" dirty="0">
                <a:solidFill>
                  <a:schemeClr val="accent2">
                    <a:lumMod val="75000"/>
                  </a:schemeClr>
                </a:solidFill>
                <a:latin typeface="+mj-lt"/>
              </a:rPr>
              <a:t>Повторяемость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Определенность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Наличие технологии </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Цикличность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«Принцип конвейера»</a:t>
            </a:r>
          </a:p>
        </p:txBody>
      </p:sp>
    </p:spTree>
    <p:extLst>
      <p:ext uri="{BB962C8B-B14F-4D97-AF65-F5344CB8AC3E}">
        <p14:creationId xmlns:p14="http://schemas.microsoft.com/office/powerpoint/2010/main" val="298545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500"/>
                            </p:stCondLst>
                            <p:childTnLst>
                              <p:par>
                                <p:cTn id="18" presetID="53" presetClass="entr" presetSubtype="16" fill="hold" nodeType="afterEffect">
                                  <p:stCondLst>
                                    <p:cond delay="10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childTnLst>
                          </p:cTn>
                        </p:par>
                        <p:par>
                          <p:cTn id="23" fill="hold">
                            <p:stCondLst>
                              <p:cond delay="1100"/>
                            </p:stCondLst>
                            <p:childTnLst>
                              <p:par>
                                <p:cTn id="24" presetID="53" presetClass="entr" presetSubtype="16" fill="hold" nodeType="afterEffect">
                                  <p:stCondLst>
                                    <p:cond delay="1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tretch>
            <a:fillRect/>
          </a:stretch>
        </p:blipFill>
        <p:spPr>
          <a:xfrm>
            <a:off x="2377134" y="857250"/>
            <a:ext cx="3788784" cy="5362338"/>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129537" y="102900"/>
            <a:ext cx="6871338" cy="582612"/>
          </a:xfrm>
        </p:spPr>
        <p:txBody>
          <a:bodyPr/>
          <a:lstStyle/>
          <a:p>
            <a:r>
              <a:rPr lang="ru-RU" dirty="0"/>
              <a:t>Проект – уникальное предприятие</a:t>
            </a:r>
          </a:p>
        </p:txBody>
      </p:sp>
      <p:pic>
        <p:nvPicPr>
          <p:cNvPr id="123910" name="Picture 6" descr="http://vsyodlyastroiki.ru/pics18/pics117/most-na-ostrov-russkij-vo-vladivostoke_1.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888498" y="3904335"/>
            <a:ext cx="4200598" cy="23803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3912" name="Picture 8" descr="https://im1-tub-ru.yandex.net/i?id=61fab9a2fa725b0619f60d09818bbe8c-l&amp;n=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537" y="1407424"/>
            <a:ext cx="3599500" cy="2400838"/>
          </a:xfrm>
          <a:prstGeom prst="rect">
            <a:avLst/>
          </a:prstGeom>
          <a:noFill/>
          <a:extLst>
            <a:ext uri="{909E8E84-426E-40DD-AFC4-6F175D3DCCD1}">
              <a14:hiddenFill xmlns:a14="http://schemas.microsoft.com/office/drawing/2010/main">
                <a:solidFill>
                  <a:srgbClr val="FFFFFF"/>
                </a:solidFill>
              </a14:hiddenFill>
            </a:ext>
          </a:extLst>
        </p:spPr>
      </p:pic>
      <p:pic>
        <p:nvPicPr>
          <p:cNvPr id="117762" name="Picture 2" descr="https://im0-tub-ru.yandex.net/i?id=91441a9196cce4a4d038295a339b4847-l&amp;n=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08974" y="1083113"/>
            <a:ext cx="3511498" cy="24553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7764" name="Picture 4" descr="http://pravda32.ru/images/economika/sapsa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2358" y="4131390"/>
            <a:ext cx="3683578" cy="20720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1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7764"/>
                                        </p:tgtEl>
                                        <p:attrNameLst>
                                          <p:attrName>style.visibility</p:attrName>
                                        </p:attrNameLst>
                                      </p:cBhvr>
                                      <p:to>
                                        <p:strVal val="visible"/>
                                      </p:to>
                                    </p:set>
                                    <p:animEffect transition="in" filter="fade">
                                      <p:cBhvr>
                                        <p:cTn id="13" dur="500"/>
                                        <p:tgtEl>
                                          <p:spTgt spid="11776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7762"/>
                                        </p:tgtEl>
                                        <p:attrNameLst>
                                          <p:attrName>style.visibility</p:attrName>
                                        </p:attrNameLst>
                                      </p:cBhvr>
                                      <p:to>
                                        <p:strVal val="visible"/>
                                      </p:to>
                                    </p:set>
                                    <p:animEffect transition="in" filter="fade">
                                      <p:cBhvr>
                                        <p:cTn id="17" dur="500"/>
                                        <p:tgtEl>
                                          <p:spTgt spid="117762"/>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23910"/>
                                        </p:tgtEl>
                                        <p:attrNameLst>
                                          <p:attrName>style.visibility</p:attrName>
                                        </p:attrNameLst>
                                      </p:cBhvr>
                                      <p:to>
                                        <p:strVal val="visible"/>
                                      </p:to>
                                    </p:set>
                                    <p:animEffect transition="in" filter="fade">
                                      <p:cBhvr>
                                        <p:cTn id="21" dur="500"/>
                                        <p:tgtEl>
                                          <p:spTgt spid="12391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23912"/>
                                        </p:tgtEl>
                                        <p:attrNameLst>
                                          <p:attrName>style.visibility</p:attrName>
                                        </p:attrNameLst>
                                      </p:cBhvr>
                                      <p:to>
                                        <p:strVal val="visible"/>
                                      </p:to>
                                    </p:set>
                                    <p:animEffect transition="in" filter="fade">
                                      <p:cBhvr>
                                        <p:cTn id="25" dur="500"/>
                                        <p:tgtEl>
                                          <p:spTgt spid="1239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altLang="ru-RU" dirty="0"/>
              <a:t>Основные типы деятельности компании</a:t>
            </a:r>
            <a:br>
              <a:rPr lang="ru-RU" altLang="ru-RU" dirty="0"/>
            </a:br>
            <a:endParaRPr lang="ru-RU" dirty="0"/>
          </a:p>
        </p:txBody>
      </p:sp>
      <p:sp>
        <p:nvSpPr>
          <p:cNvPr id="5" name="Выноска со стрелками влево/вправо 4"/>
          <p:cNvSpPr/>
          <p:nvPr/>
        </p:nvSpPr>
        <p:spPr>
          <a:xfrm>
            <a:off x="2798763" y="1698625"/>
            <a:ext cx="3933825" cy="577850"/>
          </a:xfrm>
          <a:prstGeom prst="leftRightArrowCallout">
            <a:avLst>
              <a:gd name="adj1" fmla="val 25000"/>
              <a:gd name="adj2" fmla="val 25000"/>
              <a:gd name="adj3" fmla="val 76717"/>
              <a:gd name="adj4" fmla="val 67517"/>
            </a:avLst>
          </a:prstGeom>
          <a:ln>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ru-RU" b="1" dirty="0">
                <a:solidFill>
                  <a:schemeClr val="tx1"/>
                </a:solidFill>
                <a:latin typeface="+mj-lt"/>
              </a:rPr>
              <a:t>ДЕЯТЕЛЬНОСТЬ</a:t>
            </a:r>
          </a:p>
        </p:txBody>
      </p:sp>
      <p:sp>
        <p:nvSpPr>
          <p:cNvPr id="6" name="TextBox 5"/>
          <p:cNvSpPr txBox="1"/>
          <p:nvPr/>
        </p:nvSpPr>
        <p:spPr>
          <a:xfrm>
            <a:off x="588859" y="1782304"/>
            <a:ext cx="2309916" cy="369332"/>
          </a:xfrm>
          <a:prstGeom prst="rect">
            <a:avLst/>
          </a:prstGeom>
          <a:noFill/>
          <a:ln>
            <a:noFill/>
          </a:ln>
        </p:spPr>
        <p:txBody>
          <a:bodyPr>
            <a:spAutoFit/>
          </a:bodyPr>
          <a:lstStyle/>
          <a:p>
            <a:pPr eaLnBrk="1" hangingPunct="1">
              <a:defRPr/>
            </a:pPr>
            <a:r>
              <a:rPr lang="ru-RU" sz="1800" b="1" cap="all" dirty="0">
                <a:ln w="9000" cmpd="sng">
                  <a:solidFill>
                    <a:schemeClr val="accent4">
                      <a:shade val="50000"/>
                      <a:satMod val="120000"/>
                    </a:schemeClr>
                  </a:solidFill>
                  <a:prstDash val="solid"/>
                </a:ln>
                <a:solidFill>
                  <a:srgbClr val="C00000"/>
                </a:solidFill>
                <a:latin typeface="+mj-lt"/>
              </a:rPr>
              <a:t>ОПЕРАЦИОННАЯ</a:t>
            </a:r>
          </a:p>
        </p:txBody>
      </p:sp>
      <p:sp>
        <p:nvSpPr>
          <p:cNvPr id="7" name="TextBox 6"/>
          <p:cNvSpPr txBox="1"/>
          <p:nvPr/>
        </p:nvSpPr>
        <p:spPr>
          <a:xfrm>
            <a:off x="6748785" y="1802884"/>
            <a:ext cx="1921817" cy="369332"/>
          </a:xfrm>
          <a:prstGeom prst="rect">
            <a:avLst/>
          </a:prstGeom>
          <a:noFill/>
          <a:ln>
            <a:noFill/>
          </a:ln>
        </p:spPr>
        <p:txBody>
          <a:bodyPr>
            <a:spAutoFit/>
          </a:bodyPr>
          <a:lstStyle>
            <a:defPPr>
              <a:defRPr lang="ru-RU"/>
            </a:defPPr>
            <a:lvl1pPr>
              <a:defRPr sz="1600" b="1">
                <a:ln w="11430"/>
                <a:solidFill>
                  <a:srgbClr val="00B050"/>
                </a:solidFill>
                <a:effectLst>
                  <a:outerShdw blurRad="50800" dist="39000" dir="5460000" algn="tl">
                    <a:srgbClr val="000000">
                      <a:alpha val="38000"/>
                    </a:srgbClr>
                  </a:outerShdw>
                </a:effectLst>
                <a:latin typeface="Arial" pitchFamily="34" charset="0"/>
              </a:defRPr>
            </a:lvl1pPr>
          </a:lstStyle>
          <a:p>
            <a:pPr eaLnBrk="1" hangingPunct="1">
              <a:defRPr/>
            </a:pPr>
            <a:r>
              <a:rPr lang="ru-RU" sz="1800" cap="all" dirty="0">
                <a:ln w="9000" cmpd="sng">
                  <a:solidFill>
                    <a:schemeClr val="accent4">
                      <a:shade val="50000"/>
                      <a:satMod val="120000"/>
                    </a:schemeClr>
                  </a:solidFill>
                  <a:prstDash val="solid"/>
                </a:ln>
                <a:solidFill>
                  <a:srgbClr val="224D82"/>
                </a:solidFill>
                <a:effectLst/>
                <a:latin typeface="+mj-lt"/>
              </a:rPr>
              <a:t>ПРОЕКТНАЯ</a:t>
            </a:r>
            <a:endParaRPr lang="ru-RU" sz="2000" cap="all" dirty="0">
              <a:ln w="9000" cmpd="sng">
                <a:solidFill>
                  <a:schemeClr val="accent4">
                    <a:shade val="50000"/>
                    <a:satMod val="120000"/>
                  </a:schemeClr>
                </a:solidFill>
                <a:prstDash val="solid"/>
              </a:ln>
              <a:solidFill>
                <a:srgbClr val="224D82"/>
              </a:solidFill>
              <a:effectLst/>
              <a:latin typeface="+mj-lt"/>
            </a:endParaRPr>
          </a:p>
        </p:txBody>
      </p:sp>
      <p:sp>
        <p:nvSpPr>
          <p:cNvPr id="8" name="TextBox 7"/>
          <p:cNvSpPr txBox="1"/>
          <p:nvPr/>
        </p:nvSpPr>
        <p:spPr>
          <a:xfrm>
            <a:off x="7407275" y="2838451"/>
            <a:ext cx="1065609" cy="368300"/>
          </a:xfrm>
          <a:prstGeom prst="rect">
            <a:avLst/>
          </a:prstGeom>
          <a:noFill/>
        </p:spPr>
        <p:txBody>
          <a:bodyPr wrap="square">
            <a:spAutoFit/>
          </a:bodyPr>
          <a:lstStyle/>
          <a:p>
            <a:pPr eaLnBrk="1" hangingPunct="1">
              <a:defRPr/>
            </a:pPr>
            <a:r>
              <a:rPr lang="ru-RU" sz="1800" b="1" dirty="0">
                <a:solidFill>
                  <a:schemeClr val="accent1">
                    <a:lumMod val="25000"/>
                  </a:schemeClr>
                </a:solidFill>
                <a:latin typeface="+mj-lt"/>
              </a:rPr>
              <a:t>Проект</a:t>
            </a:r>
          </a:p>
        </p:txBody>
      </p:sp>
      <p:sp>
        <p:nvSpPr>
          <p:cNvPr id="9" name="TextBox 8"/>
          <p:cNvSpPr txBox="1"/>
          <p:nvPr/>
        </p:nvSpPr>
        <p:spPr>
          <a:xfrm>
            <a:off x="588859" y="2767979"/>
            <a:ext cx="1857375" cy="368300"/>
          </a:xfrm>
          <a:prstGeom prst="rect">
            <a:avLst/>
          </a:prstGeom>
          <a:noFill/>
        </p:spPr>
        <p:txBody>
          <a:bodyPr>
            <a:spAutoFit/>
          </a:bodyPr>
          <a:lstStyle/>
          <a:p>
            <a:pPr eaLnBrk="1" hangingPunct="1">
              <a:defRPr/>
            </a:pPr>
            <a:r>
              <a:rPr lang="ru-RU" sz="1800" b="1" dirty="0">
                <a:solidFill>
                  <a:schemeClr val="accent2">
                    <a:lumMod val="75000"/>
                  </a:schemeClr>
                </a:solidFill>
                <a:latin typeface="+mj-lt"/>
              </a:rPr>
              <a:t>Процесс</a:t>
            </a:r>
          </a:p>
        </p:txBody>
      </p:sp>
      <p:sp>
        <p:nvSpPr>
          <p:cNvPr id="10" name="TextBox 9"/>
          <p:cNvSpPr txBox="1">
            <a:spLocks noChangeArrowheads="1"/>
          </p:cNvSpPr>
          <p:nvPr/>
        </p:nvSpPr>
        <p:spPr bwMode="auto">
          <a:xfrm>
            <a:off x="7244097" y="5676991"/>
            <a:ext cx="1857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0"/>
              </a:spcBef>
              <a:buFontTx/>
              <a:buNone/>
              <a:defRPr/>
            </a:pPr>
            <a:r>
              <a:rPr lang="ru-RU" altLang="ru-RU" sz="1400" b="1" dirty="0">
                <a:solidFill>
                  <a:schemeClr val="accent1">
                    <a:lumMod val="25000"/>
                  </a:schemeClr>
                </a:solidFill>
                <a:latin typeface="+mj-lt"/>
              </a:rPr>
              <a:t>Управление проектом</a:t>
            </a:r>
          </a:p>
        </p:txBody>
      </p:sp>
      <p:sp>
        <p:nvSpPr>
          <p:cNvPr id="11" name="TextBox 10"/>
          <p:cNvSpPr txBox="1">
            <a:spLocks noChangeArrowheads="1"/>
          </p:cNvSpPr>
          <p:nvPr/>
        </p:nvSpPr>
        <p:spPr bwMode="auto">
          <a:xfrm>
            <a:off x="730765" y="5593934"/>
            <a:ext cx="14221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0"/>
              </a:spcBef>
              <a:buFontTx/>
              <a:buNone/>
              <a:defRPr/>
            </a:pPr>
            <a:r>
              <a:rPr lang="ru-RU" altLang="ru-RU" sz="1400" b="1" dirty="0">
                <a:solidFill>
                  <a:schemeClr val="accent2">
                    <a:lumMod val="75000"/>
                  </a:schemeClr>
                </a:solidFill>
                <a:latin typeface="+mj-lt"/>
              </a:rPr>
              <a:t>Управление процессом</a:t>
            </a:r>
          </a:p>
        </p:txBody>
      </p:sp>
      <p:cxnSp>
        <p:nvCxnSpPr>
          <p:cNvPr id="12" name="Прямая со стрелкой 11"/>
          <p:cNvCxnSpPr/>
          <p:nvPr/>
        </p:nvCxnSpPr>
        <p:spPr>
          <a:xfrm>
            <a:off x="2555875" y="3414713"/>
            <a:ext cx="4248150" cy="6350"/>
          </a:xfrm>
          <a:prstGeom prst="straightConnector1">
            <a:avLst/>
          </a:prstGeom>
          <a:ln>
            <a:solidFill>
              <a:srgbClr val="464648"/>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3" name="Круговая стрелка 12"/>
          <p:cNvSpPr/>
          <p:nvPr/>
        </p:nvSpPr>
        <p:spPr>
          <a:xfrm>
            <a:off x="2898775"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4" name="Круговая стрелка 13"/>
          <p:cNvSpPr/>
          <p:nvPr/>
        </p:nvSpPr>
        <p:spPr>
          <a:xfrm>
            <a:off x="3575050" y="2754313"/>
            <a:ext cx="725488"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5" name="Круговая стрелка 14"/>
          <p:cNvSpPr/>
          <p:nvPr/>
        </p:nvSpPr>
        <p:spPr>
          <a:xfrm>
            <a:off x="4249738"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6" name="Круговая стрелка 15"/>
          <p:cNvSpPr/>
          <p:nvPr/>
        </p:nvSpPr>
        <p:spPr>
          <a:xfrm>
            <a:off x="4924425"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7" name="Круговая стрелка 16"/>
          <p:cNvSpPr/>
          <p:nvPr/>
        </p:nvSpPr>
        <p:spPr>
          <a:xfrm>
            <a:off x="5599113"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grpSp>
        <p:nvGrpSpPr>
          <p:cNvPr id="18" name="Группа 17"/>
          <p:cNvGrpSpPr>
            <a:grpSpLocks/>
          </p:cNvGrpSpPr>
          <p:nvPr/>
        </p:nvGrpSpPr>
        <p:grpSpPr bwMode="auto">
          <a:xfrm>
            <a:off x="4821238" y="3403600"/>
            <a:ext cx="1766887" cy="331788"/>
            <a:chOff x="4786314" y="5347631"/>
            <a:chExt cx="1285884" cy="297535"/>
          </a:xfrm>
        </p:grpSpPr>
        <p:cxnSp>
          <p:nvCxnSpPr>
            <p:cNvPr id="19" name="Прямая со стрелкой 18"/>
            <p:cNvCxnSpPr/>
            <p:nvPr/>
          </p:nvCxnSpPr>
          <p:spPr>
            <a:xfrm>
              <a:off x="4786314" y="5643578"/>
              <a:ext cx="1285884" cy="1588"/>
            </a:xfrm>
            <a:prstGeom prst="straightConnector1">
              <a:avLst/>
            </a:prstGeom>
            <a:ln w="57150">
              <a:solidFill>
                <a:schemeClr val="tx2">
                  <a:lumMod val="50000"/>
                </a:schemeClr>
              </a:solidFill>
              <a:headEnd type="oval" w="sm" len="lg"/>
              <a:tailEnd type="oval" w="sm"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53195" y="5347631"/>
              <a:ext cx="806422" cy="233472"/>
            </a:xfrm>
            <a:prstGeom prst="rect">
              <a:avLst/>
            </a:prstGeom>
            <a:noFill/>
            <a:ln>
              <a:noFill/>
            </a:ln>
          </p:spPr>
          <p:txBody>
            <a:bodyPr>
              <a:spAutoFit/>
            </a:bodyPr>
            <a:lstStyle/>
            <a:p>
              <a:pPr eaLnBrk="1" hangingPunct="1">
                <a:defRPr/>
              </a:pPr>
              <a:r>
                <a:rPr lang="ru-RU" sz="1100" b="1" dirty="0">
                  <a:solidFill>
                    <a:schemeClr val="tx2">
                      <a:lumMod val="50000"/>
                    </a:schemeClr>
                  </a:solidFill>
                  <a:latin typeface="+mj-lt"/>
                </a:rPr>
                <a:t>Проект</a:t>
              </a:r>
            </a:p>
          </p:txBody>
        </p:sp>
      </p:grpSp>
      <p:grpSp>
        <p:nvGrpSpPr>
          <p:cNvPr id="21" name="Группа 20"/>
          <p:cNvGrpSpPr>
            <a:grpSpLocks/>
          </p:cNvGrpSpPr>
          <p:nvPr/>
        </p:nvGrpSpPr>
        <p:grpSpPr bwMode="auto">
          <a:xfrm>
            <a:off x="2843213" y="3429000"/>
            <a:ext cx="1227137" cy="315913"/>
            <a:chOff x="3357554" y="5362900"/>
            <a:chExt cx="892974" cy="282266"/>
          </a:xfrm>
        </p:grpSpPr>
        <p:cxnSp>
          <p:nvCxnSpPr>
            <p:cNvPr id="22" name="Прямая со стрелкой 21"/>
            <p:cNvCxnSpPr/>
            <p:nvPr/>
          </p:nvCxnSpPr>
          <p:spPr>
            <a:xfrm>
              <a:off x="3357554" y="5643578"/>
              <a:ext cx="857256" cy="1588"/>
            </a:xfrm>
            <a:prstGeom prst="straightConnector1">
              <a:avLst/>
            </a:prstGeom>
            <a:ln w="57150">
              <a:solidFill>
                <a:schemeClr val="tx2">
                  <a:lumMod val="50000"/>
                </a:schemeClr>
              </a:solidFill>
              <a:headEnd type="oval" w="sm" len="lg"/>
              <a:tailEnd type="oval" w="sm"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500800" y="5362900"/>
              <a:ext cx="749728" cy="234040"/>
            </a:xfrm>
            <a:prstGeom prst="rect">
              <a:avLst/>
            </a:prstGeom>
            <a:noFill/>
            <a:ln>
              <a:noFill/>
            </a:ln>
          </p:spPr>
          <p:txBody>
            <a:bodyPr>
              <a:spAutoFit/>
            </a:bodyPr>
            <a:lstStyle/>
            <a:p>
              <a:pPr eaLnBrk="1" hangingPunct="1">
                <a:defRPr/>
              </a:pPr>
              <a:r>
                <a:rPr lang="ru-RU" sz="1100" b="1" dirty="0">
                  <a:solidFill>
                    <a:schemeClr val="tx2">
                      <a:lumMod val="50000"/>
                    </a:schemeClr>
                  </a:solidFill>
                  <a:latin typeface="+mj-lt"/>
                </a:rPr>
                <a:t>Проект</a:t>
              </a:r>
            </a:p>
          </p:txBody>
        </p:sp>
      </p:grpSp>
      <p:grpSp>
        <p:nvGrpSpPr>
          <p:cNvPr id="24" name="Группа 23"/>
          <p:cNvGrpSpPr>
            <a:grpSpLocks/>
          </p:cNvGrpSpPr>
          <p:nvPr/>
        </p:nvGrpSpPr>
        <p:grpSpPr bwMode="auto">
          <a:xfrm>
            <a:off x="3897313" y="3778250"/>
            <a:ext cx="1179512" cy="312738"/>
            <a:chOff x="4135752" y="5682452"/>
            <a:chExt cx="857256" cy="280216"/>
          </a:xfrm>
        </p:grpSpPr>
        <p:cxnSp>
          <p:nvCxnSpPr>
            <p:cNvPr id="25" name="Прямая со стрелкой 24"/>
            <p:cNvCxnSpPr/>
            <p:nvPr/>
          </p:nvCxnSpPr>
          <p:spPr>
            <a:xfrm>
              <a:off x="4135752" y="5961080"/>
              <a:ext cx="857256" cy="1588"/>
            </a:xfrm>
            <a:prstGeom prst="straightConnector1">
              <a:avLst/>
            </a:prstGeom>
            <a:ln w="57150">
              <a:solidFill>
                <a:schemeClr val="tx2">
                  <a:lumMod val="50000"/>
                </a:schemeClr>
              </a:solidFill>
              <a:headEnd type="oval" w="sm" len="lg"/>
              <a:tailEnd type="oval" w="sm"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215362" y="5682452"/>
              <a:ext cx="777646" cy="233276"/>
            </a:xfrm>
            <a:prstGeom prst="rect">
              <a:avLst/>
            </a:prstGeom>
            <a:noFill/>
            <a:ln>
              <a:noFill/>
            </a:ln>
          </p:spPr>
          <p:txBody>
            <a:bodyPr>
              <a:spAutoFit/>
            </a:bodyPr>
            <a:lstStyle/>
            <a:p>
              <a:pPr eaLnBrk="1" hangingPunct="1">
                <a:defRPr/>
              </a:pPr>
              <a:r>
                <a:rPr lang="ru-RU" sz="1100" b="1" dirty="0">
                  <a:solidFill>
                    <a:schemeClr val="tx2">
                      <a:lumMod val="50000"/>
                    </a:schemeClr>
                  </a:solidFill>
                  <a:latin typeface="+mj-lt"/>
                </a:rPr>
                <a:t>Проект</a:t>
              </a:r>
            </a:p>
          </p:txBody>
        </p:sp>
      </p:grpSp>
      <p:sp>
        <p:nvSpPr>
          <p:cNvPr id="27" name="TextBox 26"/>
          <p:cNvSpPr txBox="1"/>
          <p:nvPr/>
        </p:nvSpPr>
        <p:spPr>
          <a:xfrm>
            <a:off x="6732588" y="3195638"/>
            <a:ext cx="393700" cy="338137"/>
          </a:xfrm>
          <a:prstGeom prst="rect">
            <a:avLst/>
          </a:prstGeom>
          <a:noFill/>
        </p:spPr>
        <p:txBody>
          <a:bodyPr>
            <a:spAutoFit/>
          </a:bodyPr>
          <a:lstStyle/>
          <a:p>
            <a:pPr eaLnBrk="1" hangingPunct="1">
              <a:defRPr/>
            </a:pPr>
            <a:r>
              <a:rPr lang="en-US" sz="1600" b="1" dirty="0">
                <a:solidFill>
                  <a:srgbClr val="464648"/>
                </a:solidFill>
                <a:latin typeface="+mj-lt"/>
              </a:rPr>
              <a:t>t</a:t>
            </a:r>
            <a:endParaRPr lang="ru-RU" sz="1600" b="1" dirty="0">
              <a:solidFill>
                <a:srgbClr val="464648"/>
              </a:solidFill>
              <a:latin typeface="+mj-lt"/>
            </a:endParaRPr>
          </a:p>
        </p:txBody>
      </p:sp>
      <p:sp>
        <p:nvSpPr>
          <p:cNvPr id="28" name="Стрелка вправо 27"/>
          <p:cNvSpPr/>
          <p:nvPr/>
        </p:nvSpPr>
        <p:spPr>
          <a:xfrm flipH="1">
            <a:off x="6363610" y="5712332"/>
            <a:ext cx="487526" cy="441899"/>
          </a:xfrm>
          <a:prstGeom prst="rightArrow">
            <a:avLst/>
          </a:prstGeom>
          <a:solidFill>
            <a:schemeClr val="accent1">
              <a:lumMod val="25000"/>
            </a:schemeClr>
          </a:solidFill>
          <a:ln w="19050">
            <a:solidFill>
              <a:schemeClr val="accent1">
                <a:lumMod val="25000"/>
              </a:schemeClr>
            </a:solidFill>
          </a:ln>
          <a:scene3d>
            <a:camera prst="orthographicFront"/>
            <a:lightRig rig="threePt" dir="t"/>
          </a:scene3d>
          <a:sp3d>
            <a:bevelT w="139700" prst="cross"/>
          </a:sp3d>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ndParaRPr>
          </a:p>
        </p:txBody>
      </p:sp>
      <p:sp>
        <p:nvSpPr>
          <p:cNvPr id="29" name="Стрелка вправо 28"/>
          <p:cNvSpPr/>
          <p:nvPr/>
        </p:nvSpPr>
        <p:spPr>
          <a:xfrm>
            <a:off x="2545850" y="5712597"/>
            <a:ext cx="487526" cy="441899"/>
          </a:xfrm>
          <a:prstGeom prst="rightArrow">
            <a:avLst/>
          </a:prstGeom>
          <a:solidFill>
            <a:schemeClr val="accent2"/>
          </a:solidFill>
          <a:ln w="19050">
            <a:solidFill>
              <a:srgbClr val="C00000"/>
            </a:solidFill>
          </a:ln>
          <a:scene3d>
            <a:camera prst="orthographicFront"/>
            <a:lightRig rig="threePt" dir="t"/>
          </a:scene3d>
          <a:sp3d>
            <a:bevelT w="139700" prst="cross"/>
          </a:sp3d>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ndParaRPr>
          </a:p>
        </p:txBody>
      </p:sp>
      <p:sp>
        <p:nvSpPr>
          <p:cNvPr id="37" name="Text Box 9"/>
          <p:cNvSpPr txBox="1">
            <a:spLocks noChangeArrowheads="1"/>
          </p:cNvSpPr>
          <p:nvPr/>
        </p:nvSpPr>
        <p:spPr bwMode="auto">
          <a:xfrm>
            <a:off x="6850909" y="3787721"/>
            <a:ext cx="2044700" cy="1385887"/>
          </a:xfrm>
          <a:prstGeom prst="rect">
            <a:avLst/>
          </a:prstGeom>
          <a:noFill/>
          <a:ln w="12700">
            <a:noFill/>
            <a:miter lim="800000"/>
            <a:headEnd type="none" w="sm" len="sm"/>
            <a:tailEnd type="none" w="sm" len="sm"/>
          </a:ln>
        </p:spPr>
        <p:txBody>
          <a:bodyPr lIns="0" rIns="0">
            <a:spAutoFit/>
          </a:bodyPr>
          <a:lstStyle/>
          <a:p>
            <a:pPr marL="180000" indent="-180000" defTabSz="762000" eaLnBrk="1" hangingPunct="1">
              <a:buFont typeface="Arial" pitchFamily="34" charset="0"/>
              <a:buChar char="•"/>
              <a:defRPr/>
            </a:pPr>
            <a:r>
              <a:rPr lang="ru-RU" sz="1400" b="1" dirty="0">
                <a:solidFill>
                  <a:schemeClr val="accent1">
                    <a:lumMod val="25000"/>
                  </a:schemeClr>
                </a:solidFill>
                <a:latin typeface="+mj-lt"/>
              </a:rPr>
              <a:t>Ограниченность во времени</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Уникальность</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Неопределенность</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Риски</a:t>
            </a:r>
          </a:p>
          <a:p>
            <a:pPr marL="180000" indent="-180000" defTabSz="762000" eaLnBrk="1" hangingPunct="1">
              <a:buFont typeface="Arial" pitchFamily="34" charset="0"/>
              <a:buChar char="•"/>
              <a:defRPr/>
            </a:pPr>
            <a:r>
              <a:rPr lang="ru-RU" sz="1400" b="1" dirty="0">
                <a:solidFill>
                  <a:schemeClr val="accent1">
                    <a:lumMod val="25000"/>
                  </a:schemeClr>
                </a:solidFill>
                <a:latin typeface="+mj-lt"/>
              </a:rPr>
              <a:t>Изменения</a:t>
            </a:r>
          </a:p>
        </p:txBody>
      </p:sp>
      <p:sp>
        <p:nvSpPr>
          <p:cNvPr id="4" name="TextBox 3"/>
          <p:cNvSpPr txBox="1"/>
          <p:nvPr/>
        </p:nvSpPr>
        <p:spPr>
          <a:xfrm>
            <a:off x="3340100" y="5747822"/>
            <a:ext cx="2798021" cy="369332"/>
          </a:xfrm>
          <a:prstGeom prst="rect">
            <a:avLst/>
          </a:prstGeom>
          <a:noFill/>
          <a:ln w="22225" cmpd="sng">
            <a:solidFill>
              <a:schemeClr val="tx1"/>
            </a:solidFill>
          </a:ln>
        </p:spPr>
        <p:txBody>
          <a:bodyPr wrap="square" rtlCol="0">
            <a:spAutoFit/>
          </a:bodyPr>
          <a:lstStyle/>
          <a:p>
            <a:pPr algn="ctr"/>
            <a:r>
              <a:rPr lang="ru-RU" b="1" dirty="0"/>
              <a:t>МЕНЕДЖМЕНТ</a:t>
            </a:r>
          </a:p>
        </p:txBody>
      </p:sp>
      <p:sp>
        <p:nvSpPr>
          <p:cNvPr id="31" name="Text Box 9"/>
          <p:cNvSpPr txBox="1">
            <a:spLocks noChangeArrowheads="1"/>
          </p:cNvSpPr>
          <p:nvPr/>
        </p:nvSpPr>
        <p:spPr bwMode="auto">
          <a:xfrm>
            <a:off x="457200" y="3749675"/>
            <a:ext cx="2630488" cy="1169551"/>
          </a:xfrm>
          <a:prstGeom prst="rect">
            <a:avLst/>
          </a:prstGeom>
          <a:noFill/>
          <a:ln w="12700">
            <a:noFill/>
            <a:miter lim="800000"/>
            <a:headEnd type="none" w="sm" len="sm"/>
            <a:tailEnd type="none" w="sm" len="sm"/>
          </a:ln>
        </p:spPr>
        <p:txBody>
          <a:bodyPr wrap="square" lIns="0" rIns="0">
            <a:spAutoFit/>
          </a:bodyPr>
          <a:lstStyle/>
          <a:p>
            <a:pPr marL="180000" indent="-180000" defTabSz="762000" eaLnBrk="1" hangingPunct="1">
              <a:buFont typeface="Arial" pitchFamily="34" charset="0"/>
              <a:buChar char="•"/>
              <a:defRPr/>
            </a:pPr>
            <a:r>
              <a:rPr lang="ru-RU" sz="1400" b="1" dirty="0">
                <a:solidFill>
                  <a:schemeClr val="accent2">
                    <a:lumMod val="75000"/>
                  </a:schemeClr>
                </a:solidFill>
                <a:latin typeface="+mj-lt"/>
              </a:rPr>
              <a:t>Повторяемость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Определенность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Наличие технологии </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Цикличность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«Принцип конвейера»</a:t>
            </a:r>
          </a:p>
        </p:txBody>
      </p:sp>
    </p:spTree>
    <p:extLst>
      <p:ext uri="{BB962C8B-B14F-4D97-AF65-F5344CB8AC3E}">
        <p14:creationId xmlns:p14="http://schemas.microsoft.com/office/powerpoint/2010/main" val="354258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8" grpId="0" animBg="1"/>
      <p:bldP spid="29"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420888"/>
            <a:ext cx="8229600" cy="1143000"/>
          </a:xfrm>
        </p:spPr>
        <p:txBody>
          <a:bodyPr>
            <a:normAutofit/>
          </a:bodyPr>
          <a:lstStyle/>
          <a:p>
            <a:pPr>
              <a:defRPr/>
            </a:pPr>
            <a:r>
              <a:rPr lang="ru-RU" dirty="0"/>
              <a:t>Объекты управления</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Прямоугольник 5"/>
          <p:cNvSpPr>
            <a:spLocks noChangeArrowheads="1"/>
          </p:cNvSpPr>
          <p:nvPr/>
        </p:nvSpPr>
        <p:spPr bwMode="auto">
          <a:xfrm>
            <a:off x="457200" y="1052736"/>
            <a:ext cx="81375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just">
              <a:spcBef>
                <a:spcPct val="0"/>
              </a:spcBef>
              <a:buFontTx/>
              <a:buNone/>
            </a:pPr>
            <a:r>
              <a:rPr lang="ru-RU" altLang="ru-RU" sz="2000" b="1" dirty="0"/>
              <a:t>Проект </a:t>
            </a:r>
            <a:r>
              <a:rPr lang="ru-RU" altLang="ru-RU" sz="2000" dirty="0"/>
              <a:t>- это </a:t>
            </a:r>
            <a:r>
              <a:rPr lang="ru-RU" altLang="ru-RU" sz="2000" i="1" dirty="0">
                <a:solidFill>
                  <a:schemeClr val="tx2">
                    <a:lumMod val="75000"/>
                  </a:schemeClr>
                </a:solidFill>
              </a:rPr>
              <a:t>уникальное</a:t>
            </a:r>
            <a:r>
              <a:rPr lang="ru-RU" altLang="ru-RU" sz="2000" dirty="0">
                <a:solidFill>
                  <a:schemeClr val="tx2">
                    <a:lumMod val="75000"/>
                  </a:schemeClr>
                </a:solidFill>
              </a:rPr>
              <a:t> </a:t>
            </a:r>
            <a:r>
              <a:rPr lang="ru-RU" altLang="ru-RU" sz="2000" dirty="0"/>
              <a:t>предприятие, предполагающее </a:t>
            </a:r>
            <a:r>
              <a:rPr lang="ru-RU" altLang="ru-RU" sz="2000" i="1" dirty="0">
                <a:solidFill>
                  <a:schemeClr val="tx2">
                    <a:lumMod val="75000"/>
                  </a:schemeClr>
                </a:solidFill>
              </a:rPr>
              <a:t>координированное</a:t>
            </a:r>
            <a:r>
              <a:rPr lang="ru-RU" altLang="ru-RU" sz="2000" dirty="0">
                <a:solidFill>
                  <a:schemeClr val="tx2">
                    <a:lumMod val="75000"/>
                  </a:schemeClr>
                </a:solidFill>
              </a:rPr>
              <a:t> </a:t>
            </a:r>
            <a:r>
              <a:rPr lang="ru-RU" altLang="ru-RU" sz="2000" dirty="0"/>
              <a:t>выполнение </a:t>
            </a:r>
            <a:r>
              <a:rPr lang="ru-RU" altLang="ru-RU" sz="2000" i="1" dirty="0">
                <a:solidFill>
                  <a:schemeClr val="tx2">
                    <a:lumMod val="75000"/>
                  </a:schemeClr>
                </a:solidFill>
              </a:rPr>
              <a:t>взаимосвязанных</a:t>
            </a:r>
            <a:r>
              <a:rPr lang="ru-RU" altLang="ru-RU" sz="2000" i="1" dirty="0">
                <a:solidFill>
                  <a:srgbClr val="FF0000"/>
                </a:solidFill>
              </a:rPr>
              <a:t> </a:t>
            </a:r>
            <a:r>
              <a:rPr lang="ru-RU" altLang="ru-RU" sz="2000" i="1" dirty="0">
                <a:solidFill>
                  <a:schemeClr val="tx2">
                    <a:lumMod val="75000"/>
                  </a:schemeClr>
                </a:solidFill>
              </a:rPr>
              <a:t>действий,</a:t>
            </a:r>
            <a:r>
              <a:rPr lang="ru-RU" altLang="ru-RU" sz="2000" i="1" dirty="0">
                <a:solidFill>
                  <a:srgbClr val="FF0000"/>
                </a:solidFill>
              </a:rPr>
              <a:t> </a:t>
            </a:r>
            <a:r>
              <a:rPr lang="ru-RU" altLang="ru-RU" sz="2000" dirty="0"/>
              <a:t>для достижения определенных </a:t>
            </a:r>
            <a:r>
              <a:rPr lang="ru-RU" altLang="ru-RU" sz="2000" i="1" dirty="0">
                <a:solidFill>
                  <a:schemeClr val="tx2">
                    <a:lumMod val="75000"/>
                  </a:schemeClr>
                </a:solidFill>
              </a:rPr>
              <a:t>целей</a:t>
            </a:r>
            <a:r>
              <a:rPr lang="ru-RU" altLang="ru-RU" sz="2000" i="1" dirty="0">
                <a:solidFill>
                  <a:srgbClr val="FF0000"/>
                </a:solidFill>
              </a:rPr>
              <a:t>  </a:t>
            </a:r>
            <a:r>
              <a:rPr lang="ru-RU" altLang="ru-RU" sz="2000" dirty="0"/>
              <a:t>в условиях временных и ресурсных</a:t>
            </a:r>
            <a:r>
              <a:rPr lang="ru-RU" altLang="ru-RU" sz="2000" i="1" dirty="0">
                <a:solidFill>
                  <a:srgbClr val="FF0000"/>
                </a:solidFill>
              </a:rPr>
              <a:t> </a:t>
            </a:r>
            <a:r>
              <a:rPr lang="ru-RU" altLang="ru-RU" sz="2000" i="1" dirty="0">
                <a:solidFill>
                  <a:schemeClr val="tx2">
                    <a:lumMod val="75000"/>
                  </a:schemeClr>
                </a:solidFill>
              </a:rPr>
              <a:t>ограничений.</a:t>
            </a:r>
          </a:p>
        </p:txBody>
      </p:sp>
      <p:sp>
        <p:nvSpPr>
          <p:cNvPr id="20485" name="Заголовок 1"/>
          <p:cNvSpPr>
            <a:spLocks noGrp="1"/>
          </p:cNvSpPr>
          <p:nvPr>
            <p:ph type="title"/>
          </p:nvPr>
        </p:nvSpPr>
        <p:spPr/>
        <p:txBody>
          <a:bodyPr/>
          <a:lstStyle/>
          <a:p>
            <a:r>
              <a:rPr lang="ru-RU" altLang="ru-RU" dirty="0"/>
              <a:t>Проект</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0941" y="2852936"/>
            <a:ext cx="4931315" cy="3270047"/>
          </a:xfrm>
          <a:prstGeom prst="ellipse">
            <a:avLst/>
          </a:prstGeom>
          <a:ln>
            <a:noFill/>
          </a:ln>
          <a:effectLst>
            <a:softEdge rad="533400"/>
          </a:effectLst>
        </p:spPr>
      </p:pic>
      <p:sp>
        <p:nvSpPr>
          <p:cNvPr id="2" name="Прямоугольник 1"/>
          <p:cNvSpPr/>
          <p:nvPr/>
        </p:nvSpPr>
        <p:spPr>
          <a:xfrm>
            <a:off x="457200" y="3399160"/>
            <a:ext cx="4834880" cy="2723823"/>
          </a:xfrm>
          <a:prstGeom prst="rect">
            <a:avLst/>
          </a:prstGeom>
        </p:spPr>
        <p:txBody>
          <a:bodyPr wrap="square">
            <a:spAutoFit/>
          </a:bodyPr>
          <a:lstStyle/>
          <a:p>
            <a:r>
              <a:rPr lang="ru-RU" sz="1900" b="1" dirty="0"/>
              <a:t>Ключевые признаки проекта:</a:t>
            </a:r>
          </a:p>
          <a:p>
            <a:endParaRPr lang="ru-RU" sz="1900" b="1" dirty="0"/>
          </a:p>
          <a:p>
            <a:pPr marL="342900" indent="-342900">
              <a:buFont typeface="Arial" panose="020B0604020202020204" pitchFamily="34" charset="0"/>
              <a:buChar char="•"/>
            </a:pPr>
            <a:r>
              <a:rPr lang="ru-RU" sz="1900" dirty="0"/>
              <a:t>Наличие конкретной цели</a:t>
            </a:r>
          </a:p>
          <a:p>
            <a:pPr marL="342900" indent="-342900">
              <a:buFont typeface="Arial" panose="020B0604020202020204" pitchFamily="34" charset="0"/>
              <a:buChar char="•"/>
            </a:pPr>
            <a:r>
              <a:rPr lang="ru-RU" sz="1900" dirty="0"/>
              <a:t>Ограниченность во времени</a:t>
            </a:r>
          </a:p>
          <a:p>
            <a:pPr marL="342900" indent="-342900">
              <a:buFont typeface="Arial" panose="020B0604020202020204" pitchFamily="34" charset="0"/>
              <a:buChar char="•"/>
            </a:pPr>
            <a:r>
              <a:rPr lang="ru-RU" sz="1900" dirty="0"/>
              <a:t>Специальная </a:t>
            </a:r>
            <a:r>
              <a:rPr lang="ru-RU" sz="1900" dirty="0" err="1"/>
              <a:t>оргструктура</a:t>
            </a:r>
            <a:endParaRPr lang="ru-RU" sz="1900" dirty="0"/>
          </a:p>
          <a:p>
            <a:pPr marL="342900" indent="-342900">
              <a:buFont typeface="Arial" panose="020B0604020202020204" pitchFamily="34" charset="0"/>
              <a:buChar char="•"/>
            </a:pPr>
            <a:r>
              <a:rPr lang="ru-RU" sz="1900" dirty="0"/>
              <a:t>Ограниченность по ресурсам</a:t>
            </a:r>
          </a:p>
          <a:p>
            <a:pPr marL="342900" indent="-342900">
              <a:buFont typeface="Arial" panose="020B0604020202020204" pitchFamily="34" charset="0"/>
              <a:buChar char="•"/>
            </a:pPr>
            <a:r>
              <a:rPr lang="ru-RU" sz="1900" dirty="0"/>
              <a:t>Новизна (уникальность)</a:t>
            </a:r>
          </a:p>
          <a:p>
            <a:pPr marL="342900" indent="-342900">
              <a:buFont typeface="Arial" panose="020B0604020202020204" pitchFamily="34" charset="0"/>
              <a:buChar char="•"/>
            </a:pPr>
            <a:r>
              <a:rPr lang="ru-RU" sz="1900" dirty="0" err="1"/>
              <a:t>Кроссфункциональность</a:t>
            </a:r>
            <a:endParaRPr lang="ru-RU" sz="1900" dirty="0"/>
          </a:p>
          <a:p>
            <a:pPr marL="342900" indent="-342900">
              <a:buFont typeface="Arial" panose="020B0604020202020204" pitchFamily="34" charset="0"/>
              <a:buChar char="•"/>
            </a:pPr>
            <a:r>
              <a:rPr lang="ru-RU" sz="1900" dirty="0"/>
              <a:t>Координация и взаимосвязь действий</a:t>
            </a:r>
          </a:p>
        </p:txBody>
      </p:sp>
    </p:spTree>
    <p:extLst>
      <p:ext uri="{BB962C8B-B14F-4D97-AF65-F5344CB8AC3E}">
        <p14:creationId xmlns:p14="http://schemas.microsoft.com/office/powerpoint/2010/main" val="395971601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Облако 71"/>
          <p:cNvSpPr/>
          <p:nvPr/>
        </p:nvSpPr>
        <p:spPr>
          <a:xfrm>
            <a:off x="229546" y="945009"/>
            <a:ext cx="8589094" cy="5256584"/>
          </a:xfrm>
          <a:prstGeom prst="cloud">
            <a:avLst/>
          </a:prstGeom>
        </p:spPr>
        <p:style>
          <a:lnRef idx="2">
            <a:schemeClr val="accent1"/>
          </a:lnRef>
          <a:fillRef idx="1">
            <a:schemeClr val="lt1"/>
          </a:fillRef>
          <a:effectRef idx="0">
            <a:schemeClr val="accent1"/>
          </a:effectRef>
          <a:fontRef idx="minor">
            <a:schemeClr val="dk1"/>
          </a:fontRef>
        </p:style>
        <p:txBody>
          <a:bodyPr anchor="ctr"/>
          <a:lstStyle/>
          <a:p>
            <a:pPr algn="ctr" fontAlgn="base">
              <a:spcBef>
                <a:spcPct val="0"/>
              </a:spcBef>
              <a:spcAft>
                <a:spcPct val="0"/>
              </a:spcAft>
              <a:defRPr/>
            </a:pPr>
            <a:endParaRPr lang="ru-RU" sz="1050" b="1" dirty="0">
              <a:solidFill>
                <a:prstClr val="black"/>
              </a:solidFill>
            </a:endParaRPr>
          </a:p>
        </p:txBody>
      </p:sp>
      <p:sp>
        <p:nvSpPr>
          <p:cNvPr id="14341" name="Заголовок 2"/>
          <p:cNvSpPr>
            <a:spLocks noGrp="1"/>
          </p:cNvSpPr>
          <p:nvPr>
            <p:ph type="title"/>
          </p:nvPr>
        </p:nvSpPr>
        <p:spPr/>
        <p:txBody>
          <a:bodyPr>
            <a:noAutofit/>
          </a:bodyPr>
          <a:lstStyle/>
          <a:p>
            <a:r>
              <a:rPr lang="ru-RU" altLang="ru-RU" dirty="0"/>
              <a:t>Проекты в деятельности организации</a:t>
            </a:r>
          </a:p>
        </p:txBody>
      </p:sp>
      <p:sp>
        <p:nvSpPr>
          <p:cNvPr id="5" name="Прямоугольник 4"/>
          <p:cNvSpPr/>
          <p:nvPr/>
        </p:nvSpPr>
        <p:spPr>
          <a:xfrm>
            <a:off x="3286116" y="2501731"/>
            <a:ext cx="2786082" cy="1500198"/>
          </a:xfrm>
          <a:prstGeom prst="rect">
            <a:avLst/>
          </a:prstGeom>
          <a:solidFill>
            <a:schemeClr val="bg1">
              <a:lumMod val="95000"/>
            </a:schemeClr>
          </a:solidFill>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b="1" dirty="0">
              <a:solidFill>
                <a:prstClr val="white"/>
              </a:solidFill>
            </a:endParaRPr>
          </a:p>
        </p:txBody>
      </p:sp>
      <p:sp>
        <p:nvSpPr>
          <p:cNvPr id="6" name="Стрелка влево 5"/>
          <p:cNvSpPr/>
          <p:nvPr/>
        </p:nvSpPr>
        <p:spPr>
          <a:xfrm>
            <a:off x="2571744" y="2787483"/>
            <a:ext cx="714371" cy="714442"/>
          </a:xfrm>
          <a:prstGeom prst="leftArrow">
            <a:avLst/>
          </a:prstGeom>
          <a:solidFill>
            <a:schemeClr val="bg1">
              <a:lumMod val="95000"/>
            </a:schemeClr>
          </a:solidFill>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b="1" dirty="0">
              <a:solidFill>
                <a:prstClr val="white"/>
              </a:solidFill>
            </a:endParaRPr>
          </a:p>
        </p:txBody>
      </p:sp>
      <p:sp>
        <p:nvSpPr>
          <p:cNvPr id="7" name="Стрелка влево 6"/>
          <p:cNvSpPr/>
          <p:nvPr/>
        </p:nvSpPr>
        <p:spPr>
          <a:xfrm rot="10800000">
            <a:off x="6072198" y="2787483"/>
            <a:ext cx="689225" cy="697231"/>
          </a:xfrm>
          <a:prstGeom prst="leftArrow">
            <a:avLst/>
          </a:prstGeom>
          <a:solidFill>
            <a:schemeClr val="bg1">
              <a:lumMod val="95000"/>
            </a:schemeClr>
          </a:solidFill>
          <a:ln>
            <a:prstDash val="solid"/>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ru-RU" b="1" dirty="0">
              <a:solidFill>
                <a:prstClr val="white"/>
              </a:solidFill>
            </a:endParaRPr>
          </a:p>
        </p:txBody>
      </p:sp>
      <p:sp>
        <p:nvSpPr>
          <p:cNvPr id="8" name="Облако 7"/>
          <p:cNvSpPr/>
          <p:nvPr/>
        </p:nvSpPr>
        <p:spPr>
          <a:xfrm>
            <a:off x="4929190" y="2582554"/>
            <a:ext cx="1071570" cy="554201"/>
          </a:xfrm>
          <a:prstGeom prst="cloud">
            <a:avLst/>
          </a:prstGeom>
          <a:solidFill>
            <a:schemeClr val="tx2">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050" b="1" dirty="0">
                <a:solidFill>
                  <a:prstClr val="black"/>
                </a:solidFill>
              </a:rPr>
              <a:t>Проект</a:t>
            </a:r>
          </a:p>
        </p:txBody>
      </p:sp>
      <p:sp>
        <p:nvSpPr>
          <p:cNvPr id="9" name="Облако 8"/>
          <p:cNvSpPr/>
          <p:nvPr/>
        </p:nvSpPr>
        <p:spPr>
          <a:xfrm>
            <a:off x="3419872" y="2947724"/>
            <a:ext cx="1071570" cy="554201"/>
          </a:xfrm>
          <a:prstGeom prst="cloud">
            <a:avLst/>
          </a:prstGeom>
          <a:solidFill>
            <a:schemeClr val="tx2">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050" b="1" dirty="0">
                <a:solidFill>
                  <a:prstClr val="black"/>
                </a:solidFill>
              </a:rPr>
              <a:t>Проект</a:t>
            </a:r>
          </a:p>
        </p:txBody>
      </p:sp>
      <p:sp>
        <p:nvSpPr>
          <p:cNvPr id="4" name="Облако 3"/>
          <p:cNvSpPr/>
          <p:nvPr/>
        </p:nvSpPr>
        <p:spPr>
          <a:xfrm>
            <a:off x="4357686" y="3287549"/>
            <a:ext cx="1071570" cy="554201"/>
          </a:xfrm>
          <a:prstGeom prst="cloud">
            <a:avLst/>
          </a:prstGeom>
          <a:solidFill>
            <a:schemeClr val="tx2">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050" b="1" dirty="0">
                <a:solidFill>
                  <a:prstClr val="black"/>
                </a:solidFill>
              </a:rPr>
              <a:t>Проект</a:t>
            </a:r>
          </a:p>
        </p:txBody>
      </p:sp>
      <p:sp>
        <p:nvSpPr>
          <p:cNvPr id="11" name="Прямоугольник с двумя вырезанными противолежащими углами 10"/>
          <p:cNvSpPr/>
          <p:nvPr/>
        </p:nvSpPr>
        <p:spPr>
          <a:xfrm>
            <a:off x="1428728" y="3358987"/>
            <a:ext cx="1214446" cy="571504"/>
          </a:xfrm>
          <a:prstGeom prst="snip2DiagRect">
            <a:avLst/>
          </a:prstGeom>
          <a:gradFill>
            <a:gsLst>
              <a:gs pos="0">
                <a:schemeClr val="bg1"/>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400" b="1" dirty="0">
                <a:solidFill>
                  <a:prstClr val="black"/>
                </a:solidFill>
              </a:rPr>
              <a:t>Услуга</a:t>
            </a:r>
          </a:p>
        </p:txBody>
      </p:sp>
      <p:sp>
        <p:nvSpPr>
          <p:cNvPr id="12" name="Прямоугольник с двумя вырезанными противолежащими углами 11"/>
          <p:cNvSpPr/>
          <p:nvPr/>
        </p:nvSpPr>
        <p:spPr>
          <a:xfrm>
            <a:off x="1428728" y="2358855"/>
            <a:ext cx="1214446" cy="571504"/>
          </a:xfrm>
          <a:prstGeom prst="snip2DiagRect">
            <a:avLst/>
          </a:prstGeom>
          <a:gradFill>
            <a:gsLst>
              <a:gs pos="0">
                <a:schemeClr val="bg1"/>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400" b="1" dirty="0">
                <a:solidFill>
                  <a:prstClr val="black"/>
                </a:solidFill>
              </a:rPr>
              <a:t>Услуга</a:t>
            </a:r>
          </a:p>
        </p:txBody>
      </p:sp>
      <p:sp>
        <p:nvSpPr>
          <p:cNvPr id="10" name="Прямоугольник с двумя вырезанными противолежащими углами 9"/>
          <p:cNvSpPr/>
          <p:nvPr/>
        </p:nvSpPr>
        <p:spPr>
          <a:xfrm>
            <a:off x="1214414" y="2858921"/>
            <a:ext cx="1214446" cy="571504"/>
          </a:xfrm>
          <a:prstGeom prst="snip2DiagRect">
            <a:avLst/>
          </a:prstGeom>
          <a:gradFill>
            <a:gsLst>
              <a:gs pos="0">
                <a:schemeClr val="bg1"/>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400" b="1" dirty="0">
                <a:solidFill>
                  <a:prstClr val="black"/>
                </a:solidFill>
              </a:rPr>
              <a:t>Товар</a:t>
            </a:r>
          </a:p>
        </p:txBody>
      </p:sp>
      <p:sp>
        <p:nvSpPr>
          <p:cNvPr id="13" name="Облако 12"/>
          <p:cNvSpPr/>
          <p:nvPr/>
        </p:nvSpPr>
        <p:spPr>
          <a:xfrm>
            <a:off x="6643702" y="2215979"/>
            <a:ext cx="1071570" cy="857256"/>
          </a:xfrm>
          <a:prstGeom prst="cloud">
            <a:avLst/>
          </a:prstGeom>
          <a:gradFill>
            <a:gsLst>
              <a:gs pos="0">
                <a:schemeClr val="bg1"/>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100" b="1" dirty="0">
                <a:solidFill>
                  <a:prstClr val="black"/>
                </a:solidFill>
              </a:rPr>
              <a:t>Проект</a:t>
            </a:r>
          </a:p>
        </p:txBody>
      </p:sp>
      <p:sp>
        <p:nvSpPr>
          <p:cNvPr id="15" name="Облако 14"/>
          <p:cNvSpPr/>
          <p:nvPr/>
        </p:nvSpPr>
        <p:spPr>
          <a:xfrm>
            <a:off x="6643702" y="3430425"/>
            <a:ext cx="1143008" cy="785818"/>
          </a:xfrm>
          <a:prstGeom prst="cloud">
            <a:avLst/>
          </a:prstGeom>
          <a:gradFill>
            <a:gsLst>
              <a:gs pos="0">
                <a:schemeClr val="bg1"/>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200" b="1" dirty="0">
                <a:solidFill>
                  <a:prstClr val="black"/>
                </a:solidFill>
              </a:rPr>
              <a:t>Проект</a:t>
            </a:r>
          </a:p>
        </p:txBody>
      </p:sp>
      <p:sp>
        <p:nvSpPr>
          <p:cNvPr id="14" name="Облако 13"/>
          <p:cNvSpPr/>
          <p:nvPr/>
        </p:nvSpPr>
        <p:spPr>
          <a:xfrm>
            <a:off x="6929454" y="2858921"/>
            <a:ext cx="1143008" cy="714380"/>
          </a:xfrm>
          <a:prstGeom prst="cloud">
            <a:avLst/>
          </a:prstGeom>
          <a:gradFill>
            <a:gsLst>
              <a:gs pos="0">
                <a:schemeClr val="bg1"/>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ru-RU" sz="1200" b="1" dirty="0">
                <a:solidFill>
                  <a:prstClr val="black"/>
                </a:solidFill>
              </a:rPr>
              <a:t>Проект</a:t>
            </a:r>
          </a:p>
        </p:txBody>
      </p:sp>
      <p:sp>
        <p:nvSpPr>
          <p:cNvPr id="41" name="TextBox 40"/>
          <p:cNvSpPr txBox="1">
            <a:spLocks noChangeArrowheads="1"/>
          </p:cNvSpPr>
          <p:nvPr/>
        </p:nvSpPr>
        <p:spPr bwMode="auto">
          <a:xfrm>
            <a:off x="3357563" y="2573338"/>
            <a:ext cx="1643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pPr>
            <a:r>
              <a:rPr lang="ru-RU" altLang="ru-RU" sz="900" b="1" dirty="0">
                <a:solidFill>
                  <a:prstClr val="black"/>
                </a:solidFill>
              </a:rPr>
              <a:t>Родительская организация</a:t>
            </a:r>
          </a:p>
        </p:txBody>
      </p:sp>
      <p:grpSp>
        <p:nvGrpSpPr>
          <p:cNvPr id="28" name="Группа 27"/>
          <p:cNvGrpSpPr>
            <a:grpSpLocks/>
          </p:cNvGrpSpPr>
          <p:nvPr/>
        </p:nvGrpSpPr>
        <p:grpSpPr bwMode="auto">
          <a:xfrm>
            <a:off x="7988300" y="2547938"/>
            <a:ext cx="1068388" cy="1408112"/>
            <a:chOff x="70130" y="2060848"/>
            <a:chExt cx="1068007" cy="1408113"/>
          </a:xfrm>
        </p:grpSpPr>
        <p:grpSp>
          <p:nvGrpSpPr>
            <p:cNvPr id="14398" name="Группа 25"/>
            <p:cNvGrpSpPr>
              <a:grpSpLocks/>
            </p:cNvGrpSpPr>
            <p:nvPr/>
          </p:nvGrpSpPr>
          <p:grpSpPr bwMode="auto">
            <a:xfrm>
              <a:off x="70130" y="2060848"/>
              <a:ext cx="1068007" cy="963217"/>
              <a:chOff x="70130" y="2060848"/>
              <a:chExt cx="1068007" cy="963217"/>
            </a:xfrm>
          </p:grpSpPr>
          <p:grpSp>
            <p:nvGrpSpPr>
              <p:cNvPr id="55" name="Группа 54"/>
              <p:cNvGrpSpPr/>
              <p:nvPr/>
            </p:nvGrpSpPr>
            <p:grpSpPr>
              <a:xfrm>
                <a:off x="539552" y="2060848"/>
                <a:ext cx="598585" cy="937179"/>
                <a:chOff x="2195736" y="2492896"/>
                <a:chExt cx="1425758" cy="2232248"/>
              </a:xfrm>
              <a:solidFill>
                <a:srgbClr val="92D050"/>
              </a:solidFill>
            </p:grpSpPr>
            <p:sp>
              <p:nvSpPr>
                <p:cNvPr id="56" name="Блок-схема: объединение 55"/>
                <p:cNvSpPr/>
                <p:nvPr/>
              </p:nvSpPr>
              <p:spPr>
                <a:xfrm>
                  <a:off x="2195736" y="3356992"/>
                  <a:ext cx="1425758" cy="1368152"/>
                </a:xfrm>
                <a:prstGeom prst="flowChartMerge">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sp>
              <p:nvSpPr>
                <p:cNvPr id="57" name="Блок-схема: узел 56"/>
                <p:cNvSpPr/>
                <p:nvPr/>
              </p:nvSpPr>
              <p:spPr>
                <a:xfrm>
                  <a:off x="2476567" y="2492896"/>
                  <a:ext cx="864096" cy="864096"/>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grpSp>
          <p:grpSp>
            <p:nvGrpSpPr>
              <p:cNvPr id="61" name="Группа 60"/>
              <p:cNvGrpSpPr/>
              <p:nvPr/>
            </p:nvGrpSpPr>
            <p:grpSpPr>
              <a:xfrm>
                <a:off x="70130" y="2086886"/>
                <a:ext cx="598585" cy="937179"/>
                <a:chOff x="3995936" y="2492896"/>
                <a:chExt cx="1425758" cy="2232248"/>
              </a:xfrm>
              <a:solidFill>
                <a:srgbClr val="92D050"/>
              </a:solidFill>
            </p:grpSpPr>
            <p:sp>
              <p:nvSpPr>
                <p:cNvPr id="62" name="Блок-схема: объединение 61"/>
                <p:cNvSpPr/>
                <p:nvPr/>
              </p:nvSpPr>
              <p:spPr>
                <a:xfrm flipV="1">
                  <a:off x="3995936" y="3356992"/>
                  <a:ext cx="1425758" cy="1368152"/>
                </a:xfrm>
                <a:prstGeom prst="flowChartMerge">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sp>
              <p:nvSpPr>
                <p:cNvPr id="63" name="Блок-схема: узел 62"/>
                <p:cNvSpPr/>
                <p:nvPr/>
              </p:nvSpPr>
              <p:spPr>
                <a:xfrm>
                  <a:off x="4276767" y="2492896"/>
                  <a:ext cx="864096" cy="864096"/>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grpSp>
        </p:grpSp>
        <p:grpSp>
          <p:nvGrpSpPr>
            <p:cNvPr id="58" name="Группа 57"/>
            <p:cNvGrpSpPr/>
            <p:nvPr/>
          </p:nvGrpSpPr>
          <p:grpSpPr>
            <a:xfrm>
              <a:off x="251520" y="2531782"/>
              <a:ext cx="598585" cy="937179"/>
              <a:chOff x="2195736" y="2492896"/>
              <a:chExt cx="1425758" cy="2232248"/>
            </a:xfrm>
            <a:solidFill>
              <a:srgbClr val="92D050"/>
            </a:solidFill>
          </p:grpSpPr>
          <p:sp>
            <p:nvSpPr>
              <p:cNvPr id="59" name="Блок-схема: объединение 58"/>
              <p:cNvSpPr/>
              <p:nvPr/>
            </p:nvSpPr>
            <p:spPr>
              <a:xfrm>
                <a:off x="2195736" y="3356992"/>
                <a:ext cx="1425758" cy="1368152"/>
              </a:xfrm>
              <a:prstGeom prst="flowChartMerge">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sp>
            <p:nvSpPr>
              <p:cNvPr id="60" name="Блок-схема: узел 59"/>
              <p:cNvSpPr/>
              <p:nvPr/>
            </p:nvSpPr>
            <p:spPr>
              <a:xfrm>
                <a:off x="2476567" y="2492896"/>
                <a:ext cx="864096" cy="864096"/>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grpSp>
      </p:grpSp>
      <p:grpSp>
        <p:nvGrpSpPr>
          <p:cNvPr id="27" name="Группа 26"/>
          <p:cNvGrpSpPr>
            <a:grpSpLocks/>
          </p:cNvGrpSpPr>
          <p:nvPr/>
        </p:nvGrpSpPr>
        <p:grpSpPr bwMode="auto">
          <a:xfrm>
            <a:off x="109538" y="2547938"/>
            <a:ext cx="1066800" cy="1293812"/>
            <a:chOff x="8011411" y="2143116"/>
            <a:chExt cx="1068007" cy="1294369"/>
          </a:xfrm>
        </p:grpSpPr>
        <p:grpSp>
          <p:nvGrpSpPr>
            <p:cNvPr id="14394" name="Группа 63"/>
            <p:cNvGrpSpPr>
              <a:grpSpLocks/>
            </p:cNvGrpSpPr>
            <p:nvPr/>
          </p:nvGrpSpPr>
          <p:grpSpPr bwMode="auto">
            <a:xfrm>
              <a:off x="8011411" y="2143116"/>
              <a:ext cx="1068007" cy="963217"/>
              <a:chOff x="70130" y="2060848"/>
              <a:chExt cx="1068007" cy="963217"/>
            </a:xfrm>
          </p:grpSpPr>
          <p:grpSp>
            <p:nvGrpSpPr>
              <p:cNvPr id="65" name="Группа 64"/>
              <p:cNvGrpSpPr/>
              <p:nvPr/>
            </p:nvGrpSpPr>
            <p:grpSpPr>
              <a:xfrm>
                <a:off x="539552" y="2060848"/>
                <a:ext cx="598585" cy="937179"/>
                <a:chOff x="2195736" y="2492896"/>
                <a:chExt cx="1425758" cy="2232248"/>
              </a:xfrm>
              <a:solidFill>
                <a:srgbClr val="92D050"/>
              </a:solidFill>
            </p:grpSpPr>
            <p:sp>
              <p:nvSpPr>
                <p:cNvPr id="69" name="Блок-схема: объединение 68"/>
                <p:cNvSpPr/>
                <p:nvPr/>
              </p:nvSpPr>
              <p:spPr>
                <a:xfrm>
                  <a:off x="2195736" y="3356992"/>
                  <a:ext cx="1425758" cy="1368152"/>
                </a:xfrm>
                <a:prstGeom prst="flowChartMerge">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sp>
              <p:nvSpPr>
                <p:cNvPr id="70" name="Блок-схема: узел 69"/>
                <p:cNvSpPr/>
                <p:nvPr/>
              </p:nvSpPr>
              <p:spPr>
                <a:xfrm>
                  <a:off x="2476567" y="2492896"/>
                  <a:ext cx="864096" cy="864096"/>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grpSp>
          <p:grpSp>
            <p:nvGrpSpPr>
              <p:cNvPr id="66" name="Группа 65"/>
              <p:cNvGrpSpPr/>
              <p:nvPr/>
            </p:nvGrpSpPr>
            <p:grpSpPr>
              <a:xfrm>
                <a:off x="70130" y="2086886"/>
                <a:ext cx="598585" cy="937179"/>
                <a:chOff x="3995936" y="2492896"/>
                <a:chExt cx="1425758" cy="2232248"/>
              </a:xfrm>
              <a:solidFill>
                <a:srgbClr val="92D050"/>
              </a:solidFill>
            </p:grpSpPr>
            <p:sp>
              <p:nvSpPr>
                <p:cNvPr id="67" name="Блок-схема: объединение 66"/>
                <p:cNvSpPr/>
                <p:nvPr/>
              </p:nvSpPr>
              <p:spPr>
                <a:xfrm flipV="1">
                  <a:off x="3995936" y="3356992"/>
                  <a:ext cx="1425758" cy="1368152"/>
                </a:xfrm>
                <a:prstGeom prst="flowChartMerge">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sp>
              <p:nvSpPr>
                <p:cNvPr id="68" name="Блок-схема: узел 67"/>
                <p:cNvSpPr/>
                <p:nvPr/>
              </p:nvSpPr>
              <p:spPr>
                <a:xfrm>
                  <a:off x="4276767" y="2492896"/>
                  <a:ext cx="864096" cy="864096"/>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grpSp>
        </p:grpSp>
        <p:grpSp>
          <p:nvGrpSpPr>
            <p:cNvPr id="89" name="Группа 88"/>
            <p:cNvGrpSpPr/>
            <p:nvPr/>
          </p:nvGrpSpPr>
          <p:grpSpPr>
            <a:xfrm>
              <a:off x="8287455" y="2500306"/>
              <a:ext cx="598585" cy="937179"/>
              <a:chOff x="3995936" y="2492896"/>
              <a:chExt cx="1425758" cy="2232248"/>
            </a:xfrm>
            <a:solidFill>
              <a:srgbClr val="92D050"/>
            </a:solidFill>
          </p:grpSpPr>
          <p:sp>
            <p:nvSpPr>
              <p:cNvPr id="90" name="Блок-схема: объединение 89"/>
              <p:cNvSpPr/>
              <p:nvPr/>
            </p:nvSpPr>
            <p:spPr>
              <a:xfrm flipV="1">
                <a:off x="3995936" y="3356992"/>
                <a:ext cx="1425758" cy="1368152"/>
              </a:xfrm>
              <a:prstGeom prst="flowChartMerge">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sp>
            <p:nvSpPr>
              <p:cNvPr id="91" name="Блок-схема: узел 90"/>
              <p:cNvSpPr/>
              <p:nvPr/>
            </p:nvSpPr>
            <p:spPr>
              <a:xfrm>
                <a:off x="4276767" y="2492896"/>
                <a:ext cx="864096" cy="864096"/>
              </a:xfrm>
              <a:prstGeom prst="flowChartConnector">
                <a:avLst/>
              </a:prstGeom>
            </p:spPr>
            <p:style>
              <a:lnRef idx="0">
                <a:schemeClr val="accent1"/>
              </a:lnRef>
              <a:fillRef idx="3">
                <a:schemeClr val="accent1"/>
              </a:fillRef>
              <a:effectRef idx="3">
                <a:schemeClr val="accent1"/>
              </a:effectRef>
              <a:fontRef idx="minor">
                <a:schemeClr val="lt1"/>
              </a:fontRef>
            </p:style>
            <p:txBody>
              <a:bodyPr anchor="ctr"/>
              <a:lstStyle/>
              <a:p>
                <a:pPr algn="ctr" fontAlgn="base">
                  <a:spcBef>
                    <a:spcPct val="0"/>
                  </a:spcBef>
                  <a:spcAft>
                    <a:spcPct val="0"/>
                  </a:spcAft>
                  <a:defRPr/>
                </a:pPr>
                <a:endParaRPr lang="ru-RU" dirty="0">
                  <a:solidFill>
                    <a:prstClr val="white"/>
                  </a:solidFill>
                </a:endParaRPr>
              </a:p>
            </p:txBody>
          </p:sp>
        </p:grpSp>
      </p:grpSp>
      <p:sp>
        <p:nvSpPr>
          <p:cNvPr id="92" name="TextBox 91"/>
          <p:cNvSpPr txBox="1">
            <a:spLocks noChangeArrowheads="1"/>
          </p:cNvSpPr>
          <p:nvPr/>
        </p:nvSpPr>
        <p:spPr bwMode="auto">
          <a:xfrm>
            <a:off x="118754" y="1835859"/>
            <a:ext cx="1857375" cy="584200"/>
          </a:xfrm>
          <a:prstGeom prst="rect">
            <a:avLst/>
          </a:prstGeom>
          <a:noFill/>
          <a:ln/>
          <a:extLst/>
        </p:spPr>
        <p:style>
          <a:lnRef idx="0">
            <a:schemeClr val="accent1"/>
          </a:lnRef>
          <a:fillRef idx="3">
            <a:schemeClr val="accent1"/>
          </a:fillRef>
          <a:effectRef idx="3">
            <a:schemeClr val="accent1"/>
          </a:effectRef>
          <a:fontRef idx="minor">
            <a:schemeClr val="lt1"/>
          </a:fontRef>
        </p:style>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pPr>
            <a:r>
              <a:rPr lang="ru-RU" altLang="ru-RU" sz="1600" b="1" dirty="0">
                <a:solidFill>
                  <a:schemeClr val="tx2">
                    <a:lumMod val="50000"/>
                  </a:schemeClr>
                </a:solidFill>
              </a:rPr>
              <a:t>Потребители</a:t>
            </a:r>
            <a:br>
              <a:rPr lang="ru-RU" altLang="ru-RU" sz="1600" b="1" dirty="0">
                <a:solidFill>
                  <a:schemeClr val="tx2">
                    <a:lumMod val="50000"/>
                  </a:schemeClr>
                </a:solidFill>
              </a:rPr>
            </a:br>
            <a:r>
              <a:rPr lang="ru-RU" altLang="ru-RU" sz="1600" b="1" dirty="0">
                <a:solidFill>
                  <a:schemeClr val="tx2">
                    <a:lumMod val="50000"/>
                  </a:schemeClr>
                </a:solidFill>
              </a:rPr>
              <a:t>(клиенты)</a:t>
            </a:r>
          </a:p>
        </p:txBody>
      </p:sp>
      <p:sp>
        <p:nvSpPr>
          <p:cNvPr id="93" name="TextBox 92"/>
          <p:cNvSpPr txBox="1">
            <a:spLocks noChangeArrowheads="1"/>
          </p:cNvSpPr>
          <p:nvPr/>
        </p:nvSpPr>
        <p:spPr bwMode="auto">
          <a:xfrm>
            <a:off x="7326114" y="2112668"/>
            <a:ext cx="1857375" cy="338137"/>
          </a:xfrm>
          <a:prstGeom prst="rect">
            <a:avLst/>
          </a:prstGeom>
          <a:noFill/>
          <a:ln/>
          <a:extLst/>
        </p:spPr>
        <p:style>
          <a:lnRef idx="0">
            <a:schemeClr val="accent1"/>
          </a:lnRef>
          <a:fillRef idx="3">
            <a:schemeClr val="accent1"/>
          </a:fillRef>
          <a:effectRef idx="3">
            <a:schemeClr val="accent1"/>
          </a:effectRef>
          <a:fontRef idx="minor">
            <a:schemeClr val="lt1"/>
          </a:fontRef>
        </p:style>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fontAlgn="base" hangingPunct="1">
              <a:spcBef>
                <a:spcPct val="0"/>
              </a:spcBef>
              <a:spcAft>
                <a:spcPct val="0"/>
              </a:spcAft>
            </a:pPr>
            <a:r>
              <a:rPr lang="ru-RU" altLang="ru-RU" sz="1600" b="1" dirty="0">
                <a:solidFill>
                  <a:schemeClr val="tx2">
                    <a:lumMod val="50000"/>
                  </a:schemeClr>
                </a:solidFill>
              </a:rPr>
              <a:t>Заказчики</a:t>
            </a:r>
          </a:p>
        </p:txBody>
      </p:sp>
      <p:sp>
        <p:nvSpPr>
          <p:cNvPr id="73" name="TextBox 72"/>
          <p:cNvSpPr txBox="1">
            <a:spLocks noChangeArrowheads="1"/>
          </p:cNvSpPr>
          <p:nvPr/>
        </p:nvSpPr>
        <p:spPr bwMode="auto">
          <a:xfrm>
            <a:off x="1357313" y="4829175"/>
            <a:ext cx="22748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pPr>
            <a:r>
              <a:rPr lang="ru-RU" altLang="ru-RU" sz="1400" b="1" dirty="0">
                <a:solidFill>
                  <a:prstClr val="black"/>
                </a:solidFill>
              </a:rPr>
              <a:t>Рынок товаров и услуг</a:t>
            </a:r>
          </a:p>
        </p:txBody>
      </p:sp>
      <p:cxnSp>
        <p:nvCxnSpPr>
          <p:cNvPr id="76" name="Прямая со стрелкой 75"/>
          <p:cNvCxnSpPr/>
          <p:nvPr/>
        </p:nvCxnSpPr>
        <p:spPr>
          <a:xfrm flipV="1">
            <a:off x="4679157" y="4182041"/>
            <a:ext cx="0" cy="647134"/>
          </a:xfrm>
          <a:prstGeom prst="straightConnector1">
            <a:avLst/>
          </a:prstGeom>
          <a:ln w="57150">
            <a:solidFill>
              <a:srgbClr val="FF0000"/>
            </a:solidFill>
            <a:tailEnd type="arrow" w="lg" len="lg"/>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77" name="Прямая со стрелкой 76"/>
          <p:cNvCxnSpPr/>
          <p:nvPr/>
        </p:nvCxnSpPr>
        <p:spPr>
          <a:xfrm flipH="1" flipV="1">
            <a:off x="5398719" y="4102528"/>
            <a:ext cx="366880" cy="569315"/>
          </a:xfrm>
          <a:prstGeom prst="straightConnector1">
            <a:avLst/>
          </a:prstGeom>
          <a:ln w="57150">
            <a:solidFill>
              <a:srgbClr val="FF0000"/>
            </a:solidFill>
            <a:tailEnd type="arrow" w="lg" len="lg"/>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81" name="Прямая со стрелкой 80"/>
          <p:cNvCxnSpPr/>
          <p:nvPr/>
        </p:nvCxnSpPr>
        <p:spPr>
          <a:xfrm flipV="1">
            <a:off x="3570107" y="4144805"/>
            <a:ext cx="283611" cy="629652"/>
          </a:xfrm>
          <a:prstGeom prst="straightConnector1">
            <a:avLst/>
          </a:prstGeom>
          <a:ln w="57150">
            <a:solidFill>
              <a:srgbClr val="FF0000"/>
            </a:solidFill>
            <a:tailEnd type="arrow" w="lg" len="lg"/>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94" name="Прямая со стрелкой 93"/>
          <p:cNvCxnSpPr/>
          <p:nvPr/>
        </p:nvCxnSpPr>
        <p:spPr>
          <a:xfrm>
            <a:off x="4679157" y="1611312"/>
            <a:ext cx="0" cy="747543"/>
          </a:xfrm>
          <a:prstGeom prst="straightConnector1">
            <a:avLst/>
          </a:prstGeom>
          <a:ln w="57150">
            <a:solidFill>
              <a:srgbClr val="FF0000"/>
            </a:solidFill>
            <a:tailEnd type="arrow" w="lg" len="lg"/>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95" name="Прямая со стрелкой 94"/>
          <p:cNvCxnSpPr/>
          <p:nvPr/>
        </p:nvCxnSpPr>
        <p:spPr>
          <a:xfrm flipH="1">
            <a:off x="5704416" y="1674485"/>
            <a:ext cx="91720" cy="656783"/>
          </a:xfrm>
          <a:prstGeom prst="straightConnector1">
            <a:avLst/>
          </a:prstGeom>
          <a:ln w="57150">
            <a:solidFill>
              <a:srgbClr val="FF0000"/>
            </a:solidFill>
            <a:tailEnd type="arrow" w="lg" len="lg"/>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cxnSp>
        <p:nvCxnSpPr>
          <p:cNvPr id="96" name="Прямая со стрелкой 95"/>
          <p:cNvCxnSpPr/>
          <p:nvPr/>
        </p:nvCxnSpPr>
        <p:spPr>
          <a:xfrm>
            <a:off x="3534299" y="1773282"/>
            <a:ext cx="283611" cy="629652"/>
          </a:xfrm>
          <a:prstGeom prst="straightConnector1">
            <a:avLst/>
          </a:prstGeom>
          <a:ln w="57150">
            <a:solidFill>
              <a:srgbClr val="FF0000"/>
            </a:solidFill>
            <a:tailEnd type="arrow" w="lg" len="lg"/>
          </a:ln>
          <a:scene3d>
            <a:camera prst="orthographicFront"/>
            <a:lightRig rig="threePt" dir="t"/>
          </a:scene3d>
          <a:sp3d>
            <a:bevelT prst="relaxedInset"/>
          </a:sp3d>
        </p:spPr>
        <p:style>
          <a:lnRef idx="1">
            <a:schemeClr val="accent1"/>
          </a:lnRef>
          <a:fillRef idx="0">
            <a:schemeClr val="accent1"/>
          </a:fillRef>
          <a:effectRef idx="0">
            <a:schemeClr val="accent1"/>
          </a:effectRef>
          <a:fontRef idx="minor">
            <a:schemeClr val="tx1"/>
          </a:fontRef>
        </p:style>
      </p:cxnSp>
      <p:sp>
        <p:nvSpPr>
          <p:cNvPr id="40" name="Развернутая стрелка 39"/>
          <p:cNvSpPr/>
          <p:nvPr/>
        </p:nvSpPr>
        <p:spPr bwMode="auto">
          <a:xfrm flipV="1">
            <a:off x="566738" y="4005263"/>
            <a:ext cx="2925762" cy="400050"/>
          </a:xfrm>
          <a:prstGeom prst="uturnArrow">
            <a:avLst>
              <a:gd name="adj1" fmla="val 24154"/>
              <a:gd name="adj2" fmla="val 25000"/>
              <a:gd name="adj3" fmla="val 25000"/>
              <a:gd name="adj4" fmla="val 26184"/>
              <a:gd name="adj5" fmla="val 100000"/>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spAutoFit/>
          </a:bodyPr>
          <a:lstStyle/>
          <a:p>
            <a:pPr algn="ctr" fontAlgn="base">
              <a:spcBef>
                <a:spcPct val="0"/>
              </a:spcBef>
              <a:spcAft>
                <a:spcPct val="0"/>
              </a:spcAft>
              <a:defRPr/>
            </a:pPr>
            <a:endParaRPr lang="ru-RU" sz="1200">
              <a:solidFill>
                <a:prstClr val="black"/>
              </a:solidFill>
              <a:latin typeface="Century Gothic" pitchFamily="34" charset="0"/>
              <a:cs typeface="Arial" pitchFamily="34" charset="0"/>
            </a:endParaRPr>
          </a:p>
        </p:txBody>
      </p:sp>
      <p:sp>
        <p:nvSpPr>
          <p:cNvPr id="71" name="Развернутая стрелка 70"/>
          <p:cNvSpPr/>
          <p:nvPr/>
        </p:nvSpPr>
        <p:spPr bwMode="auto">
          <a:xfrm flipH="1" flipV="1">
            <a:off x="5867400" y="4005263"/>
            <a:ext cx="2746375" cy="400050"/>
          </a:xfrm>
          <a:prstGeom prst="uturnArrow">
            <a:avLst>
              <a:gd name="adj1" fmla="val 24154"/>
              <a:gd name="adj2" fmla="val 25000"/>
              <a:gd name="adj3" fmla="val 25000"/>
              <a:gd name="adj4" fmla="val 26184"/>
              <a:gd name="adj5" fmla="val 100000"/>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a:spAutoFit/>
          </a:bodyPr>
          <a:lstStyle/>
          <a:p>
            <a:pPr algn="ctr" fontAlgn="base">
              <a:spcBef>
                <a:spcPct val="0"/>
              </a:spcBef>
              <a:spcAft>
                <a:spcPct val="0"/>
              </a:spcAft>
              <a:defRPr/>
            </a:pPr>
            <a:endParaRPr lang="ru-RU" sz="1200">
              <a:solidFill>
                <a:prstClr val="black"/>
              </a:solidFill>
              <a:latin typeface="Century Gothic" pitchFamily="34" charset="0"/>
              <a:cs typeface="Arial" pitchFamily="34" charset="0"/>
            </a:endParaRPr>
          </a:p>
        </p:txBody>
      </p:sp>
      <p:sp>
        <p:nvSpPr>
          <p:cNvPr id="16" name="TextBox 15"/>
          <p:cNvSpPr txBox="1"/>
          <p:nvPr/>
        </p:nvSpPr>
        <p:spPr>
          <a:xfrm>
            <a:off x="1087183" y="3757605"/>
            <a:ext cx="374134" cy="707886"/>
          </a:xfrm>
          <a:prstGeom prst="rect">
            <a:avLst/>
          </a:prstGeom>
          <a:noFill/>
        </p:spPr>
        <p:txBody>
          <a:bodyPr wrap="square" rtlCol="0">
            <a:spAutoFit/>
          </a:bodyPr>
          <a:lstStyle/>
          <a:p>
            <a:r>
              <a:rPr lang="ru-RU" sz="4000" dirty="0">
                <a:solidFill>
                  <a:schemeClr val="tx2">
                    <a:lumMod val="50000"/>
                  </a:schemeClr>
                </a:solidFill>
              </a:rPr>
              <a:t>₽</a:t>
            </a:r>
          </a:p>
        </p:txBody>
      </p:sp>
      <p:sp>
        <p:nvSpPr>
          <p:cNvPr id="74" name="TextBox 73"/>
          <p:cNvSpPr txBox="1"/>
          <p:nvPr/>
        </p:nvSpPr>
        <p:spPr>
          <a:xfrm>
            <a:off x="7778893" y="3736108"/>
            <a:ext cx="374134" cy="707886"/>
          </a:xfrm>
          <a:prstGeom prst="rect">
            <a:avLst/>
          </a:prstGeom>
          <a:noFill/>
        </p:spPr>
        <p:txBody>
          <a:bodyPr wrap="square" rtlCol="0">
            <a:spAutoFit/>
          </a:bodyPr>
          <a:lstStyle/>
          <a:p>
            <a:r>
              <a:rPr lang="ru-RU" sz="4000" dirty="0">
                <a:solidFill>
                  <a:schemeClr val="tx2">
                    <a:lumMod val="50000"/>
                  </a:schemeClr>
                </a:solidFill>
              </a:rPr>
              <a:t>₽</a:t>
            </a:r>
          </a:p>
        </p:txBody>
      </p:sp>
    </p:spTree>
    <p:extLst>
      <p:ext uri="{BB962C8B-B14F-4D97-AF65-F5344CB8AC3E}">
        <p14:creationId xmlns:p14="http://schemas.microsoft.com/office/powerpoint/2010/main" val="111066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92"/>
                                        </p:tgtEl>
                                        <p:attrNameLst>
                                          <p:attrName>style.visibility</p:attrName>
                                        </p:attrNameLst>
                                      </p:cBhvr>
                                      <p:to>
                                        <p:strVal val="visible"/>
                                      </p:to>
                                    </p:set>
                                    <p:anim calcmode="lin" valueType="num">
                                      <p:cBhvr>
                                        <p:cTn id="44" dur="500" fill="hold"/>
                                        <p:tgtEl>
                                          <p:spTgt spid="92"/>
                                        </p:tgtEl>
                                        <p:attrNameLst>
                                          <p:attrName>ppt_w</p:attrName>
                                        </p:attrNameLst>
                                      </p:cBhvr>
                                      <p:tavLst>
                                        <p:tav tm="0">
                                          <p:val>
                                            <p:fltVal val="0"/>
                                          </p:val>
                                        </p:tav>
                                        <p:tav tm="100000">
                                          <p:val>
                                            <p:strVal val="#ppt_w"/>
                                          </p:val>
                                        </p:tav>
                                      </p:tavLst>
                                    </p:anim>
                                    <p:anim calcmode="lin" valueType="num">
                                      <p:cBhvr>
                                        <p:cTn id="45" dur="500" fill="hold"/>
                                        <p:tgtEl>
                                          <p:spTgt spid="92"/>
                                        </p:tgtEl>
                                        <p:attrNameLst>
                                          <p:attrName>ppt_h</p:attrName>
                                        </p:attrNameLst>
                                      </p:cBhvr>
                                      <p:tavLst>
                                        <p:tav tm="0">
                                          <p:val>
                                            <p:fltVal val="0"/>
                                          </p:val>
                                        </p:tav>
                                        <p:tav tm="100000">
                                          <p:val>
                                            <p:strVal val="#ppt_h"/>
                                          </p:val>
                                        </p:tav>
                                      </p:tavLst>
                                    </p:anim>
                                    <p:animEffect transition="in" filter="fade">
                                      <p:cBhvr>
                                        <p:cTn id="46" dur="500"/>
                                        <p:tgtEl>
                                          <p:spTgt spid="9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Effect transition="in" filter="fade">
                                      <p:cBhvr>
                                        <p:cTn id="61" dur="500"/>
                                        <p:tgtEl>
                                          <p:spTgt spid="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93"/>
                                        </p:tgtEl>
                                        <p:attrNameLst>
                                          <p:attrName>style.visibility</p:attrName>
                                        </p:attrNameLst>
                                      </p:cBhvr>
                                      <p:to>
                                        <p:strVal val="visible"/>
                                      </p:to>
                                    </p:set>
                                    <p:anim calcmode="lin" valueType="num">
                                      <p:cBhvr>
                                        <p:cTn id="79" dur="500" fill="hold"/>
                                        <p:tgtEl>
                                          <p:spTgt spid="93"/>
                                        </p:tgtEl>
                                        <p:attrNameLst>
                                          <p:attrName>ppt_w</p:attrName>
                                        </p:attrNameLst>
                                      </p:cBhvr>
                                      <p:tavLst>
                                        <p:tav tm="0">
                                          <p:val>
                                            <p:fltVal val="0"/>
                                          </p:val>
                                        </p:tav>
                                        <p:tav tm="100000">
                                          <p:val>
                                            <p:strVal val="#ppt_w"/>
                                          </p:val>
                                        </p:tav>
                                      </p:tavLst>
                                    </p:anim>
                                    <p:anim calcmode="lin" valueType="num">
                                      <p:cBhvr>
                                        <p:cTn id="80" dur="500" fill="hold"/>
                                        <p:tgtEl>
                                          <p:spTgt spid="93"/>
                                        </p:tgtEl>
                                        <p:attrNameLst>
                                          <p:attrName>ppt_h</p:attrName>
                                        </p:attrNameLst>
                                      </p:cBhvr>
                                      <p:tavLst>
                                        <p:tav tm="0">
                                          <p:val>
                                            <p:fltVal val="0"/>
                                          </p:val>
                                        </p:tav>
                                        <p:tav tm="100000">
                                          <p:val>
                                            <p:strVal val="#ppt_h"/>
                                          </p:val>
                                        </p:tav>
                                      </p:tavLst>
                                    </p:anim>
                                    <p:animEffect transition="in" filter="fade">
                                      <p:cBhvr>
                                        <p:cTn id="81" dur="500"/>
                                        <p:tgtEl>
                                          <p:spTgt spid="93"/>
                                        </p:tgtEl>
                                      </p:cBhvr>
                                    </p:animEffect>
                                  </p:childTnLst>
                                </p:cTn>
                              </p:par>
                              <p:par>
                                <p:cTn id="82" presetID="53" presetClass="entr" presetSubtype="16"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500"/>
                                        <p:tgtEl>
                                          <p:spTgt spid="7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fade">
                                      <p:cBhvr>
                                        <p:cTn id="99" dur="500"/>
                                        <p:tgtEl>
                                          <p:spTgt spid="72"/>
                                        </p:tgtEl>
                                      </p:cBhvr>
                                    </p:animEffect>
                                  </p:childTnLst>
                                </p:cTn>
                              </p:par>
                            </p:childTnLst>
                          </p:cTn>
                        </p:par>
                        <p:par>
                          <p:cTn id="100" fill="hold">
                            <p:stCondLst>
                              <p:cond delay="500"/>
                            </p:stCondLst>
                            <p:childTnLst>
                              <p:par>
                                <p:cTn id="101" presetID="10" presetClass="entr" presetSubtype="0" fill="hold" grpId="0" nodeType="after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500"/>
                                        <p:tgtEl>
                                          <p:spTgt spid="73"/>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81"/>
                                        </p:tgtEl>
                                        <p:attrNameLst>
                                          <p:attrName>style.visibility</p:attrName>
                                        </p:attrNameLst>
                                      </p:cBhvr>
                                      <p:to>
                                        <p:strVal val="visible"/>
                                      </p:to>
                                    </p:set>
                                    <p:animEffect transition="in" filter="fade">
                                      <p:cBhvr>
                                        <p:cTn id="108" dur="500"/>
                                        <p:tgtEl>
                                          <p:spTgt spid="81"/>
                                        </p:tgtEl>
                                      </p:cBhvr>
                                    </p:animEffect>
                                  </p:childTnLst>
                                </p:cTn>
                              </p:par>
                            </p:childTnLst>
                          </p:cTn>
                        </p:par>
                        <p:par>
                          <p:cTn id="109" fill="hold">
                            <p:stCondLst>
                              <p:cond delay="500"/>
                            </p:stCondLst>
                            <p:childTnLst>
                              <p:par>
                                <p:cTn id="110" presetID="10" presetClass="entr" presetSubtype="0" fill="hold"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fade">
                                      <p:cBhvr>
                                        <p:cTn id="112" dur="500"/>
                                        <p:tgtEl>
                                          <p:spTgt spid="94"/>
                                        </p:tgtEl>
                                      </p:cBhvr>
                                    </p:animEffect>
                                  </p:childTnLst>
                                </p:cTn>
                              </p:par>
                            </p:childTnLst>
                          </p:cTn>
                        </p:par>
                        <p:par>
                          <p:cTn id="113" fill="hold">
                            <p:stCondLst>
                              <p:cond delay="1000"/>
                            </p:stCondLst>
                            <p:childTnLst>
                              <p:par>
                                <p:cTn id="114" presetID="10" presetClass="entr" presetSubtype="0" fill="hold" nodeType="afterEffect">
                                  <p:stCondLst>
                                    <p:cond delay="0"/>
                                  </p:stCondLst>
                                  <p:childTnLst>
                                    <p:set>
                                      <p:cBhvr>
                                        <p:cTn id="115" dur="1" fill="hold">
                                          <p:stCondLst>
                                            <p:cond delay="0"/>
                                          </p:stCondLst>
                                        </p:cTn>
                                        <p:tgtEl>
                                          <p:spTgt spid="77"/>
                                        </p:tgtEl>
                                        <p:attrNameLst>
                                          <p:attrName>style.visibility</p:attrName>
                                        </p:attrNameLst>
                                      </p:cBhvr>
                                      <p:to>
                                        <p:strVal val="visible"/>
                                      </p:to>
                                    </p:set>
                                    <p:animEffect transition="in" filter="fade">
                                      <p:cBhvr>
                                        <p:cTn id="116" dur="500"/>
                                        <p:tgtEl>
                                          <p:spTgt spid="77"/>
                                        </p:tgtEl>
                                      </p:cBhvr>
                                    </p:animEffect>
                                  </p:childTnLst>
                                </p:cTn>
                              </p:par>
                            </p:childTnLst>
                          </p:cTn>
                        </p:par>
                        <p:par>
                          <p:cTn id="117" fill="hold">
                            <p:stCondLst>
                              <p:cond delay="1500"/>
                            </p:stCondLst>
                            <p:childTnLst>
                              <p:par>
                                <p:cTn id="118" presetID="10" presetClass="entr" presetSubtype="0" fill="hold"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fade">
                                      <p:cBhvr>
                                        <p:cTn id="120" dur="500"/>
                                        <p:tgtEl>
                                          <p:spTgt spid="96"/>
                                        </p:tgtEl>
                                      </p:cBhvr>
                                    </p:animEffect>
                                  </p:childTnLst>
                                </p:cTn>
                              </p:par>
                            </p:childTnLst>
                          </p:cTn>
                        </p:par>
                        <p:par>
                          <p:cTn id="121" fill="hold">
                            <p:stCondLst>
                              <p:cond delay="2000"/>
                            </p:stCondLst>
                            <p:childTnLst>
                              <p:par>
                                <p:cTn id="122" presetID="10" presetClass="entr" presetSubtype="0" fill="hold" nodeType="after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500"/>
                                        <p:tgtEl>
                                          <p:spTgt spid="76"/>
                                        </p:tgtEl>
                                      </p:cBhvr>
                                    </p:animEffect>
                                  </p:childTnLst>
                                </p:cTn>
                              </p:par>
                            </p:childTnLst>
                          </p:cTn>
                        </p:par>
                        <p:par>
                          <p:cTn id="125" fill="hold">
                            <p:stCondLst>
                              <p:cond delay="2500"/>
                            </p:stCondLst>
                            <p:childTnLst>
                              <p:par>
                                <p:cTn id="126" presetID="10" presetClass="entr" presetSubtype="0" fill="hold" nodeType="afterEffect">
                                  <p:stCondLst>
                                    <p:cond delay="0"/>
                                  </p:stCondLst>
                                  <p:childTnLst>
                                    <p:set>
                                      <p:cBhvr>
                                        <p:cTn id="127" dur="1" fill="hold">
                                          <p:stCondLst>
                                            <p:cond delay="0"/>
                                          </p:stCondLst>
                                        </p:cTn>
                                        <p:tgtEl>
                                          <p:spTgt spid="95"/>
                                        </p:tgtEl>
                                        <p:attrNameLst>
                                          <p:attrName>style.visibility</p:attrName>
                                        </p:attrNameLst>
                                      </p:cBhvr>
                                      <p:to>
                                        <p:strVal val="visible"/>
                                      </p:to>
                                    </p:set>
                                    <p:animEffect transition="in" filter="fade">
                                      <p:cBhvr>
                                        <p:cTn id="128" dur="500"/>
                                        <p:tgtEl>
                                          <p:spTgt spid="9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fade">
                                      <p:cBhvr>
                                        <p:cTn id="133" dur="500"/>
                                        <p:tgtEl>
                                          <p:spTgt spid="9"/>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8"/>
                                        </p:tgtEl>
                                        <p:attrNameLst>
                                          <p:attrName>style.visibility</p:attrName>
                                        </p:attrNameLst>
                                      </p:cBhvr>
                                      <p:to>
                                        <p:strVal val="visible"/>
                                      </p:to>
                                    </p:set>
                                    <p:animEffect transition="in" filter="fade">
                                      <p:cBhvr>
                                        <p:cTn id="137" dur="500"/>
                                        <p:tgtEl>
                                          <p:spTgt spid="8"/>
                                        </p:tgtEl>
                                      </p:cBhvr>
                                    </p:animEffect>
                                  </p:childTnLst>
                                </p:cTn>
                              </p:par>
                            </p:childTnLst>
                          </p:cTn>
                        </p:par>
                        <p:par>
                          <p:cTn id="138" fill="hold">
                            <p:stCondLst>
                              <p:cond delay="1000"/>
                            </p:stCondLst>
                            <p:childTnLst>
                              <p:par>
                                <p:cTn id="139" presetID="10" presetClass="entr" presetSubtype="0" fill="hold" grpId="0" nodeType="afterEffect">
                                  <p:stCondLst>
                                    <p:cond delay="0"/>
                                  </p:stCondLst>
                                  <p:childTnLst>
                                    <p:set>
                                      <p:cBhvr>
                                        <p:cTn id="140" dur="1" fill="hold">
                                          <p:stCondLst>
                                            <p:cond delay="0"/>
                                          </p:stCondLst>
                                        </p:cTn>
                                        <p:tgtEl>
                                          <p:spTgt spid="4"/>
                                        </p:tgtEl>
                                        <p:attrNameLst>
                                          <p:attrName>style.visibility</p:attrName>
                                        </p:attrNameLst>
                                      </p:cBhvr>
                                      <p:to>
                                        <p:strVal val="visible"/>
                                      </p:to>
                                    </p:set>
                                    <p:animEffect transition="in" filter="fade">
                                      <p:cBhvr>
                                        <p:cTn id="1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5" grpId="0" animBg="1"/>
      <p:bldP spid="6" grpId="0" animBg="1"/>
      <p:bldP spid="7" grpId="0" animBg="1"/>
      <p:bldP spid="8" grpId="0" animBg="1"/>
      <p:bldP spid="9" grpId="0" animBg="1"/>
      <p:bldP spid="4" grpId="0" animBg="1"/>
      <p:bldP spid="11" grpId="0" animBg="1"/>
      <p:bldP spid="12" grpId="0" animBg="1"/>
      <p:bldP spid="10" grpId="0" animBg="1"/>
      <p:bldP spid="13" grpId="0" animBg="1"/>
      <p:bldP spid="15" grpId="0" animBg="1"/>
      <p:bldP spid="14" grpId="0" animBg="1"/>
      <p:bldP spid="41" grpId="0"/>
      <p:bldP spid="92" grpId="0"/>
      <p:bldP spid="93" grpId="0"/>
      <p:bldP spid="73" grpId="0"/>
      <p:bldP spid="40" grpId="0" animBg="1"/>
      <p:bldP spid="71" grpId="0" animBg="1"/>
      <p:bldP spid="16"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
          <p:cNvSpPr txBox="1">
            <a:spLocks noChangeArrowheads="1"/>
          </p:cNvSpPr>
          <p:nvPr/>
        </p:nvSpPr>
        <p:spPr bwMode="auto">
          <a:xfrm>
            <a:off x="468313" y="1267843"/>
            <a:ext cx="8280400" cy="50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0"/>
              </a:spcBef>
              <a:buFontTx/>
              <a:buNone/>
            </a:pPr>
            <a:r>
              <a:rPr lang="ru-RU" altLang="ru-RU" sz="1600" b="1" dirty="0">
                <a:solidFill>
                  <a:schemeClr val="tx2">
                    <a:lumMod val="75000"/>
                  </a:schemeClr>
                </a:solidFill>
              </a:rPr>
              <a:t>По месту в структуре бизнес-процессов компании</a:t>
            </a:r>
          </a:p>
          <a:p>
            <a:pPr lvl="1" eaLnBrk="1" hangingPunct="1">
              <a:spcBef>
                <a:spcPct val="0"/>
              </a:spcBef>
              <a:buFont typeface="Wingdings" panose="05000000000000000000" pitchFamily="2" charset="2"/>
              <a:buChar char="ü"/>
            </a:pPr>
            <a:r>
              <a:rPr lang="ru-RU" altLang="ru-RU" dirty="0"/>
              <a:t>основной бизнес процесс (бизнес-проекты)</a:t>
            </a:r>
          </a:p>
          <a:p>
            <a:pPr lvl="1" eaLnBrk="1" hangingPunct="1">
              <a:spcBef>
                <a:spcPct val="0"/>
              </a:spcBef>
              <a:buFont typeface="Wingdings" panose="05000000000000000000" pitchFamily="2" charset="2"/>
              <a:buChar char="ü"/>
            </a:pPr>
            <a:r>
              <a:rPr lang="ru-RU" altLang="ru-RU" dirty="0"/>
              <a:t>проекты развития</a:t>
            </a:r>
          </a:p>
          <a:p>
            <a:pPr eaLnBrk="1" hangingPunct="1">
              <a:spcBef>
                <a:spcPct val="0"/>
              </a:spcBef>
              <a:buFontTx/>
              <a:buNone/>
            </a:pPr>
            <a:r>
              <a:rPr lang="ru-RU" altLang="ru-RU" sz="1600" b="1" dirty="0">
                <a:solidFill>
                  <a:schemeClr val="tx2">
                    <a:lumMod val="75000"/>
                  </a:schemeClr>
                </a:solidFill>
              </a:rPr>
              <a:t>По характеру целей проекта</a:t>
            </a:r>
          </a:p>
          <a:p>
            <a:pPr lvl="1" eaLnBrk="1" hangingPunct="1">
              <a:spcBef>
                <a:spcPct val="0"/>
              </a:spcBef>
              <a:buFont typeface="Wingdings" panose="05000000000000000000" pitchFamily="2" charset="2"/>
              <a:buChar char="ü"/>
            </a:pPr>
            <a:r>
              <a:rPr lang="ru-RU" altLang="ru-RU" dirty="0"/>
              <a:t>организационные</a:t>
            </a:r>
          </a:p>
          <a:p>
            <a:pPr lvl="1" eaLnBrk="1" hangingPunct="1">
              <a:spcBef>
                <a:spcPct val="0"/>
              </a:spcBef>
              <a:buFont typeface="Wingdings" panose="05000000000000000000" pitchFamily="2" charset="2"/>
              <a:buChar char="ü"/>
            </a:pPr>
            <a:r>
              <a:rPr lang="ru-RU" altLang="ru-RU" dirty="0"/>
              <a:t>инвестиционные</a:t>
            </a:r>
            <a:endParaRPr lang="ru-RU" altLang="ru-RU" b="1" dirty="0"/>
          </a:p>
          <a:p>
            <a:pPr lvl="1" eaLnBrk="1" hangingPunct="1">
              <a:spcBef>
                <a:spcPct val="0"/>
              </a:spcBef>
              <a:buFont typeface="Wingdings" panose="05000000000000000000" pitchFamily="2" charset="2"/>
              <a:buChar char="ü"/>
            </a:pPr>
            <a:r>
              <a:rPr lang="ru-RU" altLang="ru-RU" dirty="0"/>
              <a:t>контрактные</a:t>
            </a:r>
          </a:p>
          <a:p>
            <a:pPr eaLnBrk="1" hangingPunct="1">
              <a:spcBef>
                <a:spcPct val="0"/>
              </a:spcBef>
              <a:buFontTx/>
              <a:buNone/>
            </a:pPr>
            <a:r>
              <a:rPr lang="ru-RU" altLang="ru-RU" sz="1600" b="1" dirty="0">
                <a:solidFill>
                  <a:schemeClr val="tx2">
                    <a:lumMod val="75000"/>
                  </a:schemeClr>
                </a:solidFill>
              </a:rPr>
              <a:t>По размеру бюджета проекта</a:t>
            </a:r>
            <a:r>
              <a:rPr lang="ru-RU" altLang="ru-RU" sz="1600" dirty="0">
                <a:solidFill>
                  <a:schemeClr val="tx2">
                    <a:lumMod val="75000"/>
                  </a:schemeClr>
                </a:solidFill>
              </a:rPr>
              <a:t> </a:t>
            </a:r>
          </a:p>
          <a:p>
            <a:pPr lvl="1" eaLnBrk="1" hangingPunct="1">
              <a:spcBef>
                <a:spcPct val="0"/>
              </a:spcBef>
              <a:buFont typeface="Wingdings" panose="05000000000000000000" pitchFamily="2" charset="2"/>
              <a:buChar char="ü"/>
            </a:pPr>
            <a:r>
              <a:rPr lang="ru-RU" altLang="ru-RU" dirty="0"/>
              <a:t>низкобюджетные – менее ₽ 5млн.</a:t>
            </a:r>
          </a:p>
          <a:p>
            <a:pPr lvl="1" eaLnBrk="1" hangingPunct="1">
              <a:spcBef>
                <a:spcPct val="0"/>
              </a:spcBef>
              <a:buFont typeface="Wingdings" panose="05000000000000000000" pitchFamily="2" charset="2"/>
              <a:buChar char="ü"/>
            </a:pPr>
            <a:r>
              <a:rPr lang="ru-RU" altLang="ru-RU" dirty="0" err="1"/>
              <a:t>среднебюджетные</a:t>
            </a:r>
            <a:r>
              <a:rPr lang="ru-RU" altLang="ru-RU" dirty="0"/>
              <a:t> – от ₽ 5млн. до ₽ 15млн. </a:t>
            </a:r>
          </a:p>
          <a:p>
            <a:pPr lvl="1" eaLnBrk="1" hangingPunct="1">
              <a:spcBef>
                <a:spcPct val="0"/>
              </a:spcBef>
              <a:buFont typeface="Wingdings" panose="05000000000000000000" pitchFamily="2" charset="2"/>
              <a:buChar char="ü"/>
            </a:pPr>
            <a:r>
              <a:rPr lang="ru-RU" altLang="ru-RU" dirty="0"/>
              <a:t>высокобюджетные – свыше ₽ 15млн. </a:t>
            </a:r>
          </a:p>
          <a:p>
            <a:pPr eaLnBrk="1" hangingPunct="1">
              <a:spcBef>
                <a:spcPct val="0"/>
              </a:spcBef>
              <a:buFontTx/>
              <a:buNone/>
            </a:pPr>
            <a:r>
              <a:rPr lang="ru-RU" altLang="ru-RU" sz="1600" b="1" dirty="0">
                <a:solidFill>
                  <a:schemeClr val="tx2">
                    <a:lumMod val="75000"/>
                  </a:schemeClr>
                </a:solidFill>
              </a:rPr>
              <a:t>По длительности реализации</a:t>
            </a:r>
          </a:p>
          <a:p>
            <a:pPr lvl="1" eaLnBrk="1" hangingPunct="1">
              <a:spcBef>
                <a:spcPct val="0"/>
              </a:spcBef>
              <a:buFont typeface="Wingdings" panose="05000000000000000000" pitchFamily="2" charset="2"/>
              <a:buChar char="ü"/>
            </a:pPr>
            <a:r>
              <a:rPr lang="ru-RU" altLang="ru-RU" dirty="0"/>
              <a:t>краткосрочные – менее 1 года</a:t>
            </a:r>
          </a:p>
          <a:p>
            <a:pPr lvl="1" eaLnBrk="1" hangingPunct="1">
              <a:spcBef>
                <a:spcPct val="0"/>
              </a:spcBef>
              <a:buFont typeface="Wingdings" panose="05000000000000000000" pitchFamily="2" charset="2"/>
              <a:buChar char="ü"/>
            </a:pPr>
            <a:r>
              <a:rPr lang="ru-RU" altLang="ru-RU" dirty="0"/>
              <a:t>среднесрочные 1-3 года</a:t>
            </a:r>
          </a:p>
          <a:p>
            <a:pPr lvl="1" eaLnBrk="1" hangingPunct="1">
              <a:spcBef>
                <a:spcPct val="0"/>
              </a:spcBef>
              <a:buFont typeface="Wingdings" panose="05000000000000000000" pitchFamily="2" charset="2"/>
              <a:buChar char="ü"/>
            </a:pPr>
            <a:r>
              <a:rPr lang="ru-RU" altLang="ru-RU" dirty="0"/>
              <a:t>долгосрочные – свыше 3 лет</a:t>
            </a:r>
          </a:p>
          <a:p>
            <a:pPr eaLnBrk="1" hangingPunct="1">
              <a:spcBef>
                <a:spcPct val="0"/>
              </a:spcBef>
              <a:buFontTx/>
              <a:buNone/>
            </a:pPr>
            <a:r>
              <a:rPr lang="ru-RU" altLang="ru-RU" sz="1600" b="1" dirty="0">
                <a:solidFill>
                  <a:schemeClr val="tx2">
                    <a:lumMod val="75000"/>
                  </a:schemeClr>
                </a:solidFill>
              </a:rPr>
              <a:t>По источникам финансирования проекта</a:t>
            </a:r>
            <a:r>
              <a:rPr lang="ru-RU" altLang="ru-RU" sz="1600" dirty="0">
                <a:solidFill>
                  <a:schemeClr val="tx2">
                    <a:lumMod val="75000"/>
                  </a:schemeClr>
                </a:solidFill>
              </a:rPr>
              <a:t> </a:t>
            </a:r>
          </a:p>
          <a:p>
            <a:pPr lvl="1" eaLnBrk="1" hangingPunct="1">
              <a:spcBef>
                <a:spcPct val="0"/>
              </a:spcBef>
              <a:buFont typeface="Wingdings" panose="05000000000000000000" pitchFamily="2" charset="2"/>
              <a:buChar char="ü"/>
            </a:pPr>
            <a:r>
              <a:rPr lang="ru-RU" altLang="ru-RU" dirty="0"/>
              <a:t>за счет собственных средств</a:t>
            </a:r>
          </a:p>
          <a:p>
            <a:pPr lvl="1" eaLnBrk="1" hangingPunct="1">
              <a:spcBef>
                <a:spcPct val="0"/>
              </a:spcBef>
              <a:buFont typeface="Wingdings" panose="05000000000000000000" pitchFamily="2" charset="2"/>
              <a:buChar char="ü"/>
            </a:pPr>
            <a:r>
              <a:rPr lang="ru-RU" altLang="ru-RU" dirty="0"/>
              <a:t>за счет привлеченных средств</a:t>
            </a:r>
          </a:p>
          <a:p>
            <a:pPr lvl="1" eaLnBrk="1" hangingPunct="1">
              <a:spcBef>
                <a:spcPct val="0"/>
              </a:spcBef>
              <a:buFont typeface="Wingdings" panose="05000000000000000000" pitchFamily="2" charset="2"/>
              <a:buChar char="ü"/>
            </a:pPr>
            <a:r>
              <a:rPr lang="ru-RU" altLang="ru-RU" dirty="0"/>
              <a:t>комбинированное финансирование</a:t>
            </a:r>
          </a:p>
          <a:p>
            <a:pPr eaLnBrk="1" hangingPunct="1">
              <a:spcBef>
                <a:spcPct val="0"/>
              </a:spcBef>
              <a:buFontTx/>
              <a:buNone/>
            </a:pPr>
            <a:endParaRPr lang="ru-RU" altLang="ru-RU" dirty="0"/>
          </a:p>
        </p:txBody>
      </p:sp>
      <p:sp>
        <p:nvSpPr>
          <p:cNvPr id="22531" name="Заголовок 1"/>
          <p:cNvSpPr>
            <a:spLocks noGrp="1"/>
          </p:cNvSpPr>
          <p:nvPr>
            <p:ph type="title"/>
          </p:nvPr>
        </p:nvSpPr>
        <p:spPr/>
        <p:txBody>
          <a:bodyPr/>
          <a:lstStyle/>
          <a:p>
            <a:r>
              <a:rPr lang="ru-RU" altLang="ru-RU"/>
              <a:t>Классификация проектов (вариант)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0">
                                            <p:txEl>
                                              <p:pRg st="1" end="1"/>
                                            </p:txEl>
                                          </p:spTgt>
                                        </p:tgtEl>
                                        <p:attrNameLst>
                                          <p:attrName>style.visibility</p:attrName>
                                        </p:attrNameLst>
                                      </p:cBhvr>
                                      <p:to>
                                        <p:strVal val="visible"/>
                                      </p:to>
                                    </p:set>
                                    <p:anim calcmode="lin" valueType="num">
                                      <p:cBhvr additive="base">
                                        <p:cTn id="11" dur="500" fill="hold"/>
                                        <p:tgtEl>
                                          <p:spTgt spid="2253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3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530">
                                            <p:txEl>
                                              <p:pRg st="2" end="2"/>
                                            </p:txEl>
                                          </p:spTgt>
                                        </p:tgtEl>
                                        <p:attrNameLst>
                                          <p:attrName>style.visibility</p:attrName>
                                        </p:attrNameLst>
                                      </p:cBhvr>
                                      <p:to>
                                        <p:strVal val="visible"/>
                                      </p:to>
                                    </p:set>
                                    <p:anim calcmode="lin" valueType="num">
                                      <p:cBhvr additive="base">
                                        <p:cTn id="15"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2530">
                                            <p:txEl>
                                              <p:pRg st="3" end="3"/>
                                            </p:txEl>
                                          </p:spTgt>
                                        </p:tgtEl>
                                        <p:attrNameLst>
                                          <p:attrName>style.visibility</p:attrName>
                                        </p:attrNameLst>
                                      </p:cBhvr>
                                      <p:to>
                                        <p:strVal val="visible"/>
                                      </p:to>
                                    </p:set>
                                    <p:anim calcmode="lin" valueType="num">
                                      <p:cBhvr additive="base">
                                        <p:cTn id="21" dur="5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2530">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2530">
                                            <p:txEl>
                                              <p:pRg st="4" end="4"/>
                                            </p:txEl>
                                          </p:spTgt>
                                        </p:tgtEl>
                                        <p:attrNameLst>
                                          <p:attrName>style.visibility</p:attrName>
                                        </p:attrNameLst>
                                      </p:cBhvr>
                                      <p:to>
                                        <p:strVal val="visible"/>
                                      </p:to>
                                    </p:set>
                                    <p:anim calcmode="lin" valueType="num">
                                      <p:cBhvr additive="base">
                                        <p:cTn id="25" dur="5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0">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2530">
                                            <p:txEl>
                                              <p:pRg st="5" end="5"/>
                                            </p:txEl>
                                          </p:spTgt>
                                        </p:tgtEl>
                                        <p:attrNameLst>
                                          <p:attrName>style.visibility</p:attrName>
                                        </p:attrNameLst>
                                      </p:cBhvr>
                                      <p:to>
                                        <p:strVal val="visible"/>
                                      </p:to>
                                    </p:set>
                                    <p:anim calcmode="lin" valueType="num">
                                      <p:cBhvr additive="base">
                                        <p:cTn id="29" dur="500" fill="hold"/>
                                        <p:tgtEl>
                                          <p:spTgt spid="22530">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2530">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2530">
                                            <p:txEl>
                                              <p:pRg st="6" end="6"/>
                                            </p:txEl>
                                          </p:spTgt>
                                        </p:tgtEl>
                                        <p:attrNameLst>
                                          <p:attrName>style.visibility</p:attrName>
                                        </p:attrNameLst>
                                      </p:cBhvr>
                                      <p:to>
                                        <p:strVal val="visible"/>
                                      </p:to>
                                    </p:set>
                                    <p:anim calcmode="lin" valueType="num">
                                      <p:cBhvr additive="base">
                                        <p:cTn id="33" dur="5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253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2530">
                                            <p:txEl>
                                              <p:pRg st="7" end="7"/>
                                            </p:txEl>
                                          </p:spTgt>
                                        </p:tgtEl>
                                        <p:attrNameLst>
                                          <p:attrName>style.visibility</p:attrName>
                                        </p:attrNameLst>
                                      </p:cBhvr>
                                      <p:to>
                                        <p:strVal val="visible"/>
                                      </p:to>
                                    </p:set>
                                    <p:anim calcmode="lin" valueType="num">
                                      <p:cBhvr additive="base">
                                        <p:cTn id="39" dur="500" fill="hold"/>
                                        <p:tgtEl>
                                          <p:spTgt spid="22530">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2530">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2530">
                                            <p:txEl>
                                              <p:pRg st="8" end="8"/>
                                            </p:txEl>
                                          </p:spTgt>
                                        </p:tgtEl>
                                        <p:attrNameLst>
                                          <p:attrName>style.visibility</p:attrName>
                                        </p:attrNameLst>
                                      </p:cBhvr>
                                      <p:to>
                                        <p:strVal val="visible"/>
                                      </p:to>
                                    </p:set>
                                    <p:anim calcmode="lin" valueType="num">
                                      <p:cBhvr additive="base">
                                        <p:cTn id="43" dur="500" fill="hold"/>
                                        <p:tgtEl>
                                          <p:spTgt spid="2253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530">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2530">
                                            <p:txEl>
                                              <p:pRg st="9" end="9"/>
                                            </p:txEl>
                                          </p:spTgt>
                                        </p:tgtEl>
                                        <p:attrNameLst>
                                          <p:attrName>style.visibility</p:attrName>
                                        </p:attrNameLst>
                                      </p:cBhvr>
                                      <p:to>
                                        <p:strVal val="visible"/>
                                      </p:to>
                                    </p:set>
                                    <p:anim calcmode="lin" valueType="num">
                                      <p:cBhvr additive="base">
                                        <p:cTn id="47" dur="500" fill="hold"/>
                                        <p:tgtEl>
                                          <p:spTgt spid="22530">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2530">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2530">
                                            <p:txEl>
                                              <p:pRg st="10" end="10"/>
                                            </p:txEl>
                                          </p:spTgt>
                                        </p:tgtEl>
                                        <p:attrNameLst>
                                          <p:attrName>style.visibility</p:attrName>
                                        </p:attrNameLst>
                                      </p:cBhvr>
                                      <p:to>
                                        <p:strVal val="visible"/>
                                      </p:to>
                                    </p:set>
                                    <p:anim calcmode="lin" valueType="num">
                                      <p:cBhvr additive="base">
                                        <p:cTn id="51" dur="500" fill="hold"/>
                                        <p:tgtEl>
                                          <p:spTgt spid="22530">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2530">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2530">
                                            <p:txEl>
                                              <p:pRg st="11" end="11"/>
                                            </p:txEl>
                                          </p:spTgt>
                                        </p:tgtEl>
                                        <p:attrNameLst>
                                          <p:attrName>style.visibility</p:attrName>
                                        </p:attrNameLst>
                                      </p:cBhvr>
                                      <p:to>
                                        <p:strVal val="visible"/>
                                      </p:to>
                                    </p:set>
                                    <p:anim calcmode="lin" valueType="num">
                                      <p:cBhvr additive="base">
                                        <p:cTn id="57" dur="500" fill="hold"/>
                                        <p:tgtEl>
                                          <p:spTgt spid="22530">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2530">
                                            <p:txEl>
                                              <p:pRg st="11" end="11"/>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2530">
                                            <p:txEl>
                                              <p:pRg st="12" end="12"/>
                                            </p:txEl>
                                          </p:spTgt>
                                        </p:tgtEl>
                                        <p:attrNameLst>
                                          <p:attrName>style.visibility</p:attrName>
                                        </p:attrNameLst>
                                      </p:cBhvr>
                                      <p:to>
                                        <p:strVal val="visible"/>
                                      </p:to>
                                    </p:set>
                                    <p:anim calcmode="lin" valueType="num">
                                      <p:cBhvr additive="base">
                                        <p:cTn id="61" dur="500" fill="hold"/>
                                        <p:tgtEl>
                                          <p:spTgt spid="22530">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2530">
                                            <p:txEl>
                                              <p:pRg st="12" end="12"/>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2530">
                                            <p:txEl>
                                              <p:pRg st="13" end="13"/>
                                            </p:txEl>
                                          </p:spTgt>
                                        </p:tgtEl>
                                        <p:attrNameLst>
                                          <p:attrName>style.visibility</p:attrName>
                                        </p:attrNameLst>
                                      </p:cBhvr>
                                      <p:to>
                                        <p:strVal val="visible"/>
                                      </p:to>
                                    </p:set>
                                    <p:anim calcmode="lin" valueType="num">
                                      <p:cBhvr additive="base">
                                        <p:cTn id="65" dur="500" fill="hold"/>
                                        <p:tgtEl>
                                          <p:spTgt spid="22530">
                                            <p:txEl>
                                              <p:pRg st="13" end="13"/>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2530">
                                            <p:txEl>
                                              <p:pRg st="13" end="13"/>
                                            </p:txEl>
                                          </p:spTgt>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22530">
                                            <p:txEl>
                                              <p:pRg st="14" end="14"/>
                                            </p:txEl>
                                          </p:spTgt>
                                        </p:tgtEl>
                                        <p:attrNameLst>
                                          <p:attrName>style.visibility</p:attrName>
                                        </p:attrNameLst>
                                      </p:cBhvr>
                                      <p:to>
                                        <p:strVal val="visible"/>
                                      </p:to>
                                    </p:set>
                                    <p:anim calcmode="lin" valueType="num">
                                      <p:cBhvr additive="base">
                                        <p:cTn id="69" dur="500" fill="hold"/>
                                        <p:tgtEl>
                                          <p:spTgt spid="22530">
                                            <p:txEl>
                                              <p:pRg st="14" end="14"/>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22530">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2530">
                                            <p:txEl>
                                              <p:pRg st="15" end="15"/>
                                            </p:txEl>
                                          </p:spTgt>
                                        </p:tgtEl>
                                        <p:attrNameLst>
                                          <p:attrName>style.visibility</p:attrName>
                                        </p:attrNameLst>
                                      </p:cBhvr>
                                      <p:to>
                                        <p:strVal val="visible"/>
                                      </p:to>
                                    </p:set>
                                    <p:anim calcmode="lin" valueType="num">
                                      <p:cBhvr additive="base">
                                        <p:cTn id="75" dur="500" fill="hold"/>
                                        <p:tgtEl>
                                          <p:spTgt spid="22530">
                                            <p:txEl>
                                              <p:pRg st="15" end="1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2530">
                                            <p:txEl>
                                              <p:pRg st="15" end="15"/>
                                            </p:txEl>
                                          </p:spTgt>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2530">
                                            <p:txEl>
                                              <p:pRg st="16" end="16"/>
                                            </p:txEl>
                                          </p:spTgt>
                                        </p:tgtEl>
                                        <p:attrNameLst>
                                          <p:attrName>style.visibility</p:attrName>
                                        </p:attrNameLst>
                                      </p:cBhvr>
                                      <p:to>
                                        <p:strVal val="visible"/>
                                      </p:to>
                                    </p:set>
                                    <p:anim calcmode="lin" valueType="num">
                                      <p:cBhvr additive="base">
                                        <p:cTn id="79" dur="500" fill="hold"/>
                                        <p:tgtEl>
                                          <p:spTgt spid="22530">
                                            <p:txEl>
                                              <p:pRg st="16" end="16"/>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2530">
                                            <p:txEl>
                                              <p:pRg st="16" end="16"/>
                                            </p:txEl>
                                          </p:spTgt>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2530">
                                            <p:txEl>
                                              <p:pRg st="17" end="17"/>
                                            </p:txEl>
                                          </p:spTgt>
                                        </p:tgtEl>
                                        <p:attrNameLst>
                                          <p:attrName>style.visibility</p:attrName>
                                        </p:attrNameLst>
                                      </p:cBhvr>
                                      <p:to>
                                        <p:strVal val="visible"/>
                                      </p:to>
                                    </p:set>
                                    <p:anim calcmode="lin" valueType="num">
                                      <p:cBhvr additive="base">
                                        <p:cTn id="83" dur="500" fill="hold"/>
                                        <p:tgtEl>
                                          <p:spTgt spid="22530">
                                            <p:txEl>
                                              <p:pRg st="17" end="17"/>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22530">
                                            <p:txEl>
                                              <p:pRg st="17" end="17"/>
                                            </p:txEl>
                                          </p:spTgt>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2530">
                                            <p:txEl>
                                              <p:pRg st="18" end="18"/>
                                            </p:txEl>
                                          </p:spTgt>
                                        </p:tgtEl>
                                        <p:attrNameLst>
                                          <p:attrName>style.visibility</p:attrName>
                                        </p:attrNameLst>
                                      </p:cBhvr>
                                      <p:to>
                                        <p:strVal val="visible"/>
                                      </p:to>
                                    </p:set>
                                    <p:anim calcmode="lin" valueType="num">
                                      <p:cBhvr additive="base">
                                        <p:cTn id="87" dur="500" fill="hold"/>
                                        <p:tgtEl>
                                          <p:spTgt spid="22530">
                                            <p:txEl>
                                              <p:pRg st="18" end="18"/>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22530">
                                            <p:txEl>
                                              <p:pRg st="18" end="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420888"/>
            <a:ext cx="8229600" cy="1143000"/>
          </a:xfrm>
        </p:spPr>
        <p:txBody>
          <a:bodyPr>
            <a:normAutofit fontScale="90000"/>
          </a:bodyPr>
          <a:lstStyle/>
          <a:p>
            <a:pPr>
              <a:defRPr/>
            </a:pPr>
            <a:r>
              <a:rPr lang="ru-RU" dirty="0"/>
              <a:t>Современные тенденции </a:t>
            </a:r>
            <a:br>
              <a:rPr lang="ru-RU" dirty="0"/>
            </a:br>
            <a:r>
              <a:rPr lang="ru-RU" dirty="0"/>
              <a:t>в управлении проектами</a:t>
            </a:r>
          </a:p>
        </p:txBody>
      </p:sp>
    </p:spTree>
    <p:extLst>
      <p:ext uri="{BB962C8B-B14F-4D97-AF65-F5344CB8AC3E}">
        <p14:creationId xmlns:p14="http://schemas.microsoft.com/office/powerpoint/2010/main" val="117147219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44008" y="1632737"/>
            <a:ext cx="864096" cy="707886"/>
          </a:xfrm>
          <a:prstGeom prst="rect">
            <a:avLst/>
          </a:prstGeom>
          <a:noFill/>
        </p:spPr>
        <p:txBody>
          <a:bodyPr wrap="square" rtlCol="0">
            <a:spAutoFit/>
          </a:bodyPr>
          <a:lstStyle/>
          <a:p>
            <a:r>
              <a:rPr lang="en-US"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v</a:t>
            </a:r>
            <a:r>
              <a:rPr lang="en-US" sz="40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Lucida Handwriting" panose="03010101010101010101" pitchFamily="66" charset="0"/>
              </a:rPr>
              <a:t>s.</a:t>
            </a:r>
            <a:endParaRPr lang="ru-RU" sz="4000" dirty="0"/>
          </a:p>
        </p:txBody>
      </p:sp>
      <p:sp>
        <p:nvSpPr>
          <p:cNvPr id="2" name="Заголовок 1"/>
          <p:cNvSpPr>
            <a:spLocks noGrp="1"/>
          </p:cNvSpPr>
          <p:nvPr>
            <p:ph type="title"/>
          </p:nvPr>
        </p:nvSpPr>
        <p:spPr/>
        <p:txBody>
          <a:bodyPr>
            <a:normAutofit fontScale="90000"/>
          </a:bodyPr>
          <a:lstStyle/>
          <a:p>
            <a:r>
              <a:rPr lang="ru-RU" dirty="0"/>
              <a:t>Современные тенденции в управлении проектами</a:t>
            </a:r>
          </a:p>
        </p:txBody>
      </p:sp>
      <p:pic>
        <p:nvPicPr>
          <p:cNvPr id="4" name="Объект 3"/>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755576" y="2225605"/>
            <a:ext cx="7454202" cy="4192988"/>
          </a:xfrm>
          <a:prstGeom prst="rect">
            <a:avLst/>
          </a:prstGeom>
          <a:solidFill>
            <a:schemeClr val="accent1">
              <a:lumMod val="25000"/>
            </a:schemeClr>
          </a:solidFill>
          <a:effectLst>
            <a:softEdge rad="508000"/>
          </a:effectLst>
        </p:spPr>
      </p:pic>
      <p:sp>
        <p:nvSpPr>
          <p:cNvPr id="5" name="Прямоугольник 4"/>
          <p:cNvSpPr/>
          <p:nvPr/>
        </p:nvSpPr>
        <p:spPr>
          <a:xfrm>
            <a:off x="1045857" y="1628800"/>
            <a:ext cx="6526147" cy="707886"/>
          </a:xfrm>
          <a:prstGeom prst="rect">
            <a:avLst/>
          </a:prstGeom>
          <a:noFill/>
        </p:spPr>
        <p:txBody>
          <a:bodyPr wrap="none" lIns="91440" tIns="45720" rIns="91440" bIns="45720">
            <a:spAutoFit/>
          </a:bodyPr>
          <a:lstStyle/>
          <a:p>
            <a:pPr algn="ctr"/>
            <a:r>
              <a:rPr lang="en-US"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WATERFALL</a:t>
            </a:r>
            <a:r>
              <a:rPr lang="ru-RU"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       </a:t>
            </a:r>
            <a:r>
              <a:rPr lang="en-US"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 </a:t>
            </a:r>
            <a:r>
              <a:rPr lang="en-US" sz="40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Lucida Handwriting" panose="03010101010101010101" pitchFamily="66" charset="0"/>
              </a:rPr>
              <a:t>AGILE</a:t>
            </a:r>
            <a:endParaRPr lang="ru-RU" sz="40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
        <p:nvSpPr>
          <p:cNvPr id="3" name="Плюс 2"/>
          <p:cNvSpPr/>
          <p:nvPr/>
        </p:nvSpPr>
        <p:spPr>
          <a:xfrm>
            <a:off x="4788024" y="1690555"/>
            <a:ext cx="576064" cy="615298"/>
          </a:xfrm>
          <a:prstGeom prst="mathPlus">
            <a:avLst/>
          </a:prstGeom>
          <a:solidFill>
            <a:schemeClr val="tx2">
              <a:lumMod val="5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54004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Ключевые отличия методологий</a:t>
            </a:r>
          </a:p>
        </p:txBody>
      </p:sp>
      <p:sp>
        <p:nvSpPr>
          <p:cNvPr id="7" name="Скругленный прямоугольник 6"/>
          <p:cNvSpPr/>
          <p:nvPr/>
        </p:nvSpPr>
        <p:spPr>
          <a:xfrm>
            <a:off x="1346523" y="2420888"/>
            <a:ext cx="2507481" cy="720080"/>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p>
        </p:txBody>
      </p:sp>
      <p:sp>
        <p:nvSpPr>
          <p:cNvPr id="9" name="Скругленный прямоугольник 8"/>
          <p:cNvSpPr/>
          <p:nvPr/>
        </p:nvSpPr>
        <p:spPr>
          <a:xfrm>
            <a:off x="1346523" y="3308250"/>
            <a:ext cx="2507481" cy="720080"/>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p>
        </p:txBody>
      </p:sp>
      <p:sp>
        <p:nvSpPr>
          <p:cNvPr id="10" name="Скругленный прямоугольник 9"/>
          <p:cNvSpPr/>
          <p:nvPr/>
        </p:nvSpPr>
        <p:spPr>
          <a:xfrm>
            <a:off x="1333947" y="4195612"/>
            <a:ext cx="2507481" cy="720080"/>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1331640" y="5082974"/>
            <a:ext cx="2507481" cy="720080"/>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p>
        </p:txBody>
      </p:sp>
      <p:sp>
        <p:nvSpPr>
          <p:cNvPr id="12" name="Скругленный прямоугольник 11"/>
          <p:cNvSpPr/>
          <p:nvPr/>
        </p:nvSpPr>
        <p:spPr>
          <a:xfrm>
            <a:off x="5131271" y="5082974"/>
            <a:ext cx="2507481" cy="72008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14" name="Скругленный прямоугольник 13"/>
          <p:cNvSpPr/>
          <p:nvPr/>
        </p:nvSpPr>
        <p:spPr>
          <a:xfrm>
            <a:off x="5131271" y="4195612"/>
            <a:ext cx="2507481" cy="72008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15" name="Скругленный прямоугольник 14"/>
          <p:cNvSpPr/>
          <p:nvPr/>
        </p:nvSpPr>
        <p:spPr>
          <a:xfrm>
            <a:off x="5131271" y="3308250"/>
            <a:ext cx="2507481" cy="72008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16" name="Скругленный прямоугольник 15"/>
          <p:cNvSpPr/>
          <p:nvPr/>
        </p:nvSpPr>
        <p:spPr>
          <a:xfrm>
            <a:off x="5131271" y="2420888"/>
            <a:ext cx="2507481" cy="720080"/>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17" name="TextBox 16"/>
          <p:cNvSpPr txBox="1"/>
          <p:nvPr/>
        </p:nvSpPr>
        <p:spPr>
          <a:xfrm>
            <a:off x="1555389" y="2550095"/>
            <a:ext cx="2153557" cy="461665"/>
          </a:xfrm>
          <a:prstGeom prst="rect">
            <a:avLst/>
          </a:prstGeom>
          <a:noFill/>
        </p:spPr>
        <p:txBody>
          <a:bodyPr wrap="square" rtlCol="0">
            <a:spAutoFit/>
          </a:bodyPr>
          <a:lstStyle/>
          <a:p>
            <a:pPr algn="ctr"/>
            <a:r>
              <a:rPr lang="ru-RU" sz="1200" b="1" dirty="0">
                <a:solidFill>
                  <a:schemeClr val="tx2">
                    <a:lumMod val="50000"/>
                  </a:schemeClr>
                </a:solidFill>
              </a:rPr>
              <a:t>ПРОЦЕССЫ И ИНСТРУМЕНТЫ</a:t>
            </a:r>
          </a:p>
        </p:txBody>
      </p:sp>
      <p:sp>
        <p:nvSpPr>
          <p:cNvPr id="18" name="TextBox 17"/>
          <p:cNvSpPr txBox="1"/>
          <p:nvPr/>
        </p:nvSpPr>
        <p:spPr>
          <a:xfrm>
            <a:off x="1508601" y="3437457"/>
            <a:ext cx="2153557" cy="461665"/>
          </a:xfrm>
          <a:prstGeom prst="rect">
            <a:avLst/>
          </a:prstGeom>
          <a:noFill/>
        </p:spPr>
        <p:txBody>
          <a:bodyPr wrap="square" rtlCol="0">
            <a:spAutoFit/>
          </a:bodyPr>
          <a:lstStyle/>
          <a:p>
            <a:pPr algn="ctr"/>
            <a:r>
              <a:rPr lang="ru-RU" sz="1200" b="1" dirty="0">
                <a:solidFill>
                  <a:schemeClr val="tx2">
                    <a:lumMod val="50000"/>
                  </a:schemeClr>
                </a:solidFill>
              </a:rPr>
              <a:t>ПОЭТАПНАЯ ДОКУМЕНТАЦИЯ</a:t>
            </a:r>
          </a:p>
        </p:txBody>
      </p:sp>
      <p:sp>
        <p:nvSpPr>
          <p:cNvPr id="19" name="TextBox 18"/>
          <p:cNvSpPr txBox="1"/>
          <p:nvPr/>
        </p:nvSpPr>
        <p:spPr>
          <a:xfrm>
            <a:off x="1555388" y="4343268"/>
            <a:ext cx="2153557" cy="461665"/>
          </a:xfrm>
          <a:prstGeom prst="rect">
            <a:avLst/>
          </a:prstGeom>
          <a:noFill/>
        </p:spPr>
        <p:txBody>
          <a:bodyPr wrap="square" rtlCol="0">
            <a:spAutoFit/>
          </a:bodyPr>
          <a:lstStyle/>
          <a:p>
            <a:pPr algn="ctr"/>
            <a:r>
              <a:rPr lang="ru-RU" sz="1200" b="1" dirty="0">
                <a:solidFill>
                  <a:schemeClr val="tx2">
                    <a:lumMod val="50000"/>
                  </a:schemeClr>
                </a:solidFill>
              </a:rPr>
              <a:t>ЖЁСТКИЕ КОНТРАКТНЫЕ ОГРАНИЧЕНИЯ</a:t>
            </a:r>
          </a:p>
        </p:txBody>
      </p:sp>
      <p:sp>
        <p:nvSpPr>
          <p:cNvPr id="20" name="TextBox 19"/>
          <p:cNvSpPr txBox="1"/>
          <p:nvPr/>
        </p:nvSpPr>
        <p:spPr>
          <a:xfrm>
            <a:off x="1508600" y="5304514"/>
            <a:ext cx="2153557" cy="276999"/>
          </a:xfrm>
          <a:prstGeom prst="rect">
            <a:avLst/>
          </a:prstGeom>
          <a:noFill/>
        </p:spPr>
        <p:txBody>
          <a:bodyPr wrap="square" rtlCol="0">
            <a:spAutoFit/>
          </a:bodyPr>
          <a:lstStyle/>
          <a:p>
            <a:pPr algn="ctr"/>
            <a:r>
              <a:rPr lang="ru-RU" sz="1200" b="1" dirty="0">
                <a:solidFill>
                  <a:schemeClr val="tx2">
                    <a:lumMod val="50000"/>
                  </a:schemeClr>
                </a:solidFill>
              </a:rPr>
              <a:t>СЛЕДОВАНИЕ ПЛАНУ</a:t>
            </a:r>
          </a:p>
        </p:txBody>
      </p:sp>
      <p:sp>
        <p:nvSpPr>
          <p:cNvPr id="21" name="TextBox 20"/>
          <p:cNvSpPr txBox="1"/>
          <p:nvPr/>
        </p:nvSpPr>
        <p:spPr>
          <a:xfrm>
            <a:off x="5251080" y="2550095"/>
            <a:ext cx="2330519" cy="461665"/>
          </a:xfrm>
          <a:prstGeom prst="rect">
            <a:avLst/>
          </a:prstGeom>
          <a:noFill/>
        </p:spPr>
        <p:txBody>
          <a:bodyPr wrap="square" rtlCol="0">
            <a:spAutoFit/>
          </a:bodyPr>
          <a:lstStyle/>
          <a:p>
            <a:pPr algn="ctr"/>
            <a:r>
              <a:rPr lang="ru-RU" sz="1200" b="1" dirty="0">
                <a:solidFill>
                  <a:schemeClr val="accent6">
                    <a:lumMod val="20000"/>
                    <a:lumOff val="80000"/>
                  </a:schemeClr>
                </a:solidFill>
              </a:rPr>
              <a:t>ЛЮДИ И ИХ ВЗАИМОДЕЙСТВИЕ</a:t>
            </a:r>
          </a:p>
        </p:txBody>
      </p:sp>
      <p:sp>
        <p:nvSpPr>
          <p:cNvPr id="22" name="TextBox 21"/>
          <p:cNvSpPr txBox="1"/>
          <p:nvPr/>
        </p:nvSpPr>
        <p:spPr>
          <a:xfrm>
            <a:off x="5308232" y="3529789"/>
            <a:ext cx="2153557" cy="276999"/>
          </a:xfrm>
          <a:prstGeom prst="rect">
            <a:avLst/>
          </a:prstGeom>
          <a:noFill/>
        </p:spPr>
        <p:txBody>
          <a:bodyPr wrap="square" rtlCol="0">
            <a:spAutoFit/>
          </a:bodyPr>
          <a:lstStyle/>
          <a:p>
            <a:pPr algn="ctr"/>
            <a:r>
              <a:rPr lang="ru-RU" sz="1200" b="1" dirty="0">
                <a:solidFill>
                  <a:schemeClr val="accent6">
                    <a:lumMod val="20000"/>
                    <a:lumOff val="80000"/>
                  </a:schemeClr>
                </a:solidFill>
              </a:rPr>
              <a:t>ГОТОВЫЙ ПРОДУКТ</a:t>
            </a:r>
          </a:p>
        </p:txBody>
      </p:sp>
      <p:sp>
        <p:nvSpPr>
          <p:cNvPr id="23" name="TextBox 22"/>
          <p:cNvSpPr txBox="1"/>
          <p:nvPr/>
        </p:nvSpPr>
        <p:spPr>
          <a:xfrm>
            <a:off x="5355020" y="4343269"/>
            <a:ext cx="2153557" cy="461665"/>
          </a:xfrm>
          <a:prstGeom prst="rect">
            <a:avLst/>
          </a:prstGeom>
          <a:noFill/>
        </p:spPr>
        <p:txBody>
          <a:bodyPr wrap="square" rtlCol="0">
            <a:spAutoFit/>
          </a:bodyPr>
          <a:lstStyle/>
          <a:p>
            <a:pPr algn="ctr"/>
            <a:r>
              <a:rPr lang="ru-RU" sz="1200" b="1" dirty="0">
                <a:solidFill>
                  <a:schemeClr val="accent6">
                    <a:lumMod val="20000"/>
                    <a:lumOff val="80000"/>
                  </a:schemeClr>
                </a:solidFill>
              </a:rPr>
              <a:t>ПОСТОЯННЫЙ КОНТАКТ С ЗАКАЗЧИКОМ</a:t>
            </a:r>
          </a:p>
        </p:txBody>
      </p:sp>
      <p:sp>
        <p:nvSpPr>
          <p:cNvPr id="24" name="TextBox 23"/>
          <p:cNvSpPr txBox="1"/>
          <p:nvPr/>
        </p:nvSpPr>
        <p:spPr>
          <a:xfrm>
            <a:off x="5308231" y="5212180"/>
            <a:ext cx="2153557" cy="461665"/>
          </a:xfrm>
          <a:prstGeom prst="rect">
            <a:avLst/>
          </a:prstGeom>
          <a:noFill/>
        </p:spPr>
        <p:txBody>
          <a:bodyPr wrap="square" rtlCol="0">
            <a:spAutoFit/>
          </a:bodyPr>
          <a:lstStyle/>
          <a:p>
            <a:pPr algn="ctr"/>
            <a:r>
              <a:rPr lang="ru-RU" sz="1200" b="1" dirty="0">
                <a:solidFill>
                  <a:schemeClr val="accent6">
                    <a:lumMod val="20000"/>
                    <a:lumOff val="80000"/>
                  </a:schemeClr>
                </a:solidFill>
              </a:rPr>
              <a:t>ГОТОВНОСТЬ К ИЗМЕНЕНИЯМ</a:t>
            </a:r>
          </a:p>
        </p:txBody>
      </p:sp>
      <p:sp>
        <p:nvSpPr>
          <p:cNvPr id="25" name="Прямоугольник 24"/>
          <p:cNvSpPr/>
          <p:nvPr/>
        </p:nvSpPr>
        <p:spPr>
          <a:xfrm>
            <a:off x="827584" y="1414438"/>
            <a:ext cx="6526147" cy="707886"/>
          </a:xfrm>
          <a:prstGeom prst="rect">
            <a:avLst/>
          </a:prstGeom>
          <a:noFill/>
        </p:spPr>
        <p:txBody>
          <a:bodyPr wrap="none" lIns="91440" tIns="45720" rIns="91440" bIns="45720">
            <a:spAutoFit/>
          </a:bodyPr>
          <a:lstStyle/>
          <a:p>
            <a:pPr algn="ctr"/>
            <a:r>
              <a:rPr lang="en-US"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WATERFALL</a:t>
            </a:r>
            <a:r>
              <a:rPr lang="ru-RU"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       </a:t>
            </a:r>
            <a:r>
              <a:rPr lang="en-US" sz="4000" b="1" dirty="0">
                <a:ln w="9525">
                  <a:solidFill>
                    <a:schemeClr val="bg1"/>
                  </a:solidFill>
                  <a:prstDash val="solid"/>
                </a:ln>
                <a:solidFill>
                  <a:schemeClr val="tx2">
                    <a:lumMod val="50000"/>
                  </a:schemeClr>
                </a:solidFill>
                <a:effectLst>
                  <a:outerShdw blurRad="12700" dist="38100" dir="2700000" algn="tl" rotWithShape="0">
                    <a:schemeClr val="bg1">
                      <a:lumMod val="50000"/>
                    </a:schemeClr>
                  </a:outerShdw>
                </a:effectLst>
                <a:latin typeface="Lucida Handwriting" panose="03010101010101010101" pitchFamily="66" charset="0"/>
              </a:rPr>
              <a:t> </a:t>
            </a:r>
            <a:r>
              <a:rPr lang="en-US" sz="40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Lucida Handwriting" panose="03010101010101010101" pitchFamily="66" charset="0"/>
              </a:rPr>
              <a:t>AGILE</a:t>
            </a:r>
            <a:endParaRPr lang="ru-RU" sz="40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378805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9"/>
          <p:cNvSpPr>
            <a:spLocks noChangeArrowheads="1"/>
          </p:cNvSpPr>
          <p:nvPr/>
        </p:nvSpPr>
        <p:spPr bwMode="auto">
          <a:xfrm>
            <a:off x="395288" y="1412875"/>
            <a:ext cx="8569325"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marL="342900" indent="-342900" algn="just">
              <a:spcBef>
                <a:spcPct val="0"/>
              </a:spcBef>
              <a:buFont typeface="Wingdings" panose="05000000000000000000" pitchFamily="2" charset="2"/>
              <a:buChar char="ü"/>
            </a:pPr>
            <a:r>
              <a:rPr lang="ru-RU" altLang="ru-RU" sz="2000" dirty="0"/>
              <a:t>Изучить основные принципы, процедуры и методы  управления проектами согласно международных стандартов, современных тенденций и лучших мировых практик. </a:t>
            </a:r>
          </a:p>
          <a:p>
            <a:pPr marL="342900" indent="-342900" algn="just">
              <a:spcBef>
                <a:spcPct val="0"/>
              </a:spcBef>
              <a:buFont typeface="Wingdings" panose="05000000000000000000" pitchFamily="2" charset="2"/>
              <a:buChar char="ü"/>
            </a:pPr>
            <a:endParaRPr lang="ru-RU" altLang="ru-RU" sz="2000" dirty="0"/>
          </a:p>
          <a:p>
            <a:pPr marL="342900" indent="-342900" algn="just">
              <a:spcBef>
                <a:spcPct val="0"/>
              </a:spcBef>
              <a:buFont typeface="Wingdings" panose="05000000000000000000" pitchFamily="2" charset="2"/>
              <a:buChar char="ü"/>
            </a:pPr>
            <a:r>
              <a:rPr lang="ru-RU" altLang="ru-RU" sz="2000" dirty="0"/>
              <a:t>Понять ответственность и полномочия менеджера проекта, проблемы, с которыми он сталкивается и средства их предотвращения.  </a:t>
            </a:r>
          </a:p>
          <a:p>
            <a:pPr marL="342900" indent="-342900" algn="just">
              <a:spcBef>
                <a:spcPct val="0"/>
              </a:spcBef>
              <a:buFont typeface="Wingdings" panose="05000000000000000000" pitchFamily="2" charset="2"/>
              <a:buChar char="ü"/>
            </a:pPr>
            <a:endParaRPr lang="ru-RU" altLang="ru-RU" sz="2000" dirty="0"/>
          </a:p>
          <a:p>
            <a:pPr marL="342900" indent="-342900" algn="just">
              <a:spcBef>
                <a:spcPct val="0"/>
              </a:spcBef>
              <a:buFont typeface="Wingdings" panose="05000000000000000000" pitchFamily="2" charset="2"/>
              <a:buChar char="ü"/>
            </a:pPr>
            <a:r>
              <a:rPr lang="ru-RU" altLang="ru-RU" sz="2000" dirty="0"/>
              <a:t>Разобрать на примерах и научиться применять методы и инструменты управления проектами на практике.</a:t>
            </a:r>
          </a:p>
          <a:p>
            <a:pPr marL="342900" indent="-342900" algn="just">
              <a:spcBef>
                <a:spcPct val="0"/>
              </a:spcBef>
              <a:buFont typeface="Wingdings" panose="05000000000000000000" pitchFamily="2" charset="2"/>
              <a:buChar char="ü"/>
            </a:pPr>
            <a:endParaRPr lang="ru-RU" altLang="ru-RU" sz="2000" dirty="0"/>
          </a:p>
          <a:p>
            <a:pPr marL="342900" indent="-342900" algn="just">
              <a:spcBef>
                <a:spcPct val="0"/>
              </a:spcBef>
              <a:buFont typeface="Wingdings" panose="05000000000000000000" pitchFamily="2" charset="2"/>
              <a:buChar char="ü"/>
            </a:pPr>
            <a:r>
              <a:rPr lang="ru-RU" altLang="ru-RU" sz="2000" dirty="0"/>
              <a:t> ……</a:t>
            </a:r>
          </a:p>
        </p:txBody>
      </p:sp>
      <p:sp>
        <p:nvSpPr>
          <p:cNvPr id="11267" name="Заголовок 1"/>
          <p:cNvSpPr>
            <a:spLocks noGrp="1"/>
          </p:cNvSpPr>
          <p:nvPr>
            <p:ph type="title"/>
          </p:nvPr>
        </p:nvSpPr>
        <p:spPr/>
        <p:txBody>
          <a:bodyPr/>
          <a:lstStyle/>
          <a:p>
            <a:r>
              <a:rPr lang="ru-RU" altLang="ru-RU" dirty="0"/>
              <a:t>Знакомство. Наши задачи.</a:t>
            </a:r>
          </a:p>
        </p:txBody>
      </p:sp>
      <p:pic>
        <p:nvPicPr>
          <p:cNvPr id="11268" name="Picture 7" descr="C:\Users\narapov\Desktop\РКП 1РМА 204 Практикум 4\Для презы\рубик.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8304" y="4725144"/>
            <a:ext cx="1512392" cy="151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http://tubesock.ca/wp-content/uploads/2015/10/backgro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362360"/>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4"/>
          <a:stretch>
            <a:fillRect/>
          </a:stretch>
        </p:blipFill>
        <p:spPr>
          <a:xfrm>
            <a:off x="4283968" y="4221088"/>
            <a:ext cx="1360773" cy="720080"/>
          </a:xfrm>
          <a:prstGeom prst="rect">
            <a:avLst/>
          </a:prstGeom>
        </p:spPr>
      </p:pic>
      <p:sp>
        <p:nvSpPr>
          <p:cNvPr id="14338" name="Text Box 7"/>
          <p:cNvSpPr txBox="1">
            <a:spLocks noChangeArrowheads="1"/>
          </p:cNvSpPr>
          <p:nvPr/>
        </p:nvSpPr>
        <p:spPr bwMode="auto">
          <a:xfrm>
            <a:off x="455613" y="1044600"/>
            <a:ext cx="6924699"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en-US" altLang="ru-RU" sz="2000" b="1" dirty="0">
                <a:solidFill>
                  <a:srgbClr val="FF0000"/>
                </a:solidFill>
              </a:rPr>
              <a:t>Agile Manifesto</a:t>
            </a:r>
            <a:endParaRPr lang="ru-RU" altLang="ru-RU" sz="2000" dirty="0"/>
          </a:p>
          <a:p>
            <a:pPr>
              <a:spcBef>
                <a:spcPct val="0"/>
              </a:spcBef>
              <a:buFontTx/>
              <a:buNone/>
            </a:pPr>
            <a:endParaRPr lang="en-US" altLang="ru-RU" sz="1400" b="1" dirty="0"/>
          </a:p>
          <a:p>
            <a:r>
              <a:rPr lang="ru-RU" sz="1400" b="1" dirty="0"/>
              <a:t> Люди и взаимодействие</a:t>
            </a:r>
            <a:r>
              <a:rPr lang="ru-RU" sz="1400" dirty="0"/>
              <a:t>               важнее процессов и инструментов;</a:t>
            </a:r>
          </a:p>
          <a:p>
            <a:r>
              <a:rPr lang="ru-RU" sz="1400" b="1" dirty="0"/>
              <a:t> Работающий продукт</a:t>
            </a:r>
            <a:r>
              <a:rPr lang="ru-RU" sz="1400" dirty="0"/>
              <a:t>                    важнее исчерпывающей документации;</a:t>
            </a:r>
          </a:p>
          <a:p>
            <a:r>
              <a:rPr lang="ru-RU" sz="1400" b="1" dirty="0"/>
              <a:t> Сотрудничество с заказчиком</a:t>
            </a:r>
            <a:r>
              <a:rPr lang="ru-RU" sz="1400" dirty="0"/>
              <a:t>     важнее согласования условий контракта;</a:t>
            </a:r>
          </a:p>
          <a:p>
            <a:r>
              <a:rPr lang="ru-RU" sz="1400" b="1" dirty="0"/>
              <a:t> Готовность к изменениям</a:t>
            </a:r>
            <a:r>
              <a:rPr lang="ru-RU" sz="1400" dirty="0"/>
              <a:t>            важнее следования первоначальному плану.</a:t>
            </a:r>
          </a:p>
          <a:p>
            <a:pPr>
              <a:buNone/>
            </a:pPr>
            <a:endParaRPr lang="ru-RU" sz="500" dirty="0"/>
          </a:p>
          <a:p>
            <a:pPr>
              <a:buNone/>
            </a:pPr>
            <a:r>
              <a:rPr lang="ru-RU" sz="1400" dirty="0"/>
              <a:t>Таким образом, не отрицая важности того, что справа, всё-таки больше ценится то, что слева.</a:t>
            </a:r>
          </a:p>
          <a:p>
            <a:pPr>
              <a:spcBef>
                <a:spcPct val="0"/>
              </a:spcBef>
              <a:buFontTx/>
              <a:buNone/>
            </a:pPr>
            <a:endParaRPr lang="en-US" altLang="ru-RU" sz="1400" b="1" dirty="0">
              <a:solidFill>
                <a:srgbClr val="FF0000"/>
              </a:solidFill>
            </a:endParaRPr>
          </a:p>
          <a:p>
            <a:pPr>
              <a:spcBef>
                <a:spcPct val="0"/>
              </a:spcBef>
              <a:buFontTx/>
              <a:buNone/>
            </a:pPr>
            <a:endParaRPr lang="ru-RU" altLang="ru-RU" sz="1400" b="1" dirty="0">
              <a:solidFill>
                <a:srgbClr val="FF0000"/>
              </a:solidFill>
            </a:endParaRPr>
          </a:p>
          <a:p>
            <a:pPr>
              <a:spcBef>
                <a:spcPct val="0"/>
              </a:spcBef>
              <a:buFontTx/>
              <a:buNone/>
            </a:pPr>
            <a:endParaRPr lang="ru-RU" altLang="ru-RU" sz="1400" b="1" dirty="0">
              <a:solidFill>
                <a:srgbClr val="FF0000"/>
              </a:solidFill>
            </a:endParaRPr>
          </a:p>
          <a:p>
            <a:pPr>
              <a:spcBef>
                <a:spcPct val="0"/>
              </a:spcBef>
              <a:buFontTx/>
              <a:buNone/>
            </a:pPr>
            <a:endParaRPr lang="ru-RU" altLang="ru-RU" sz="1400" b="1" dirty="0">
              <a:solidFill>
                <a:srgbClr val="FF0000"/>
              </a:solidFill>
            </a:endParaRPr>
          </a:p>
          <a:p>
            <a:pPr>
              <a:spcBef>
                <a:spcPct val="0"/>
              </a:spcBef>
              <a:buFontTx/>
              <a:buNone/>
            </a:pPr>
            <a:endParaRPr lang="en-US" altLang="ru-RU" sz="1400" b="1" dirty="0">
              <a:solidFill>
                <a:srgbClr val="FF0000"/>
              </a:solidFill>
            </a:endParaRPr>
          </a:p>
          <a:p>
            <a:pPr>
              <a:spcBef>
                <a:spcPct val="0"/>
              </a:spcBef>
              <a:buFontTx/>
              <a:buNone/>
            </a:pPr>
            <a:r>
              <a:rPr lang="en-US" altLang="ru-RU" sz="1400" b="1" dirty="0">
                <a:solidFill>
                  <a:srgbClr val="FF0000"/>
                </a:solidFill>
              </a:rPr>
              <a:t>International Consortium for Agile (</a:t>
            </a:r>
            <a:r>
              <a:rPr lang="ru-RU" altLang="ru-RU" sz="1400" b="1" dirty="0">
                <a:solidFill>
                  <a:srgbClr val="FF0000"/>
                </a:solidFill>
              </a:rPr>
              <a:t>I</a:t>
            </a:r>
            <a:r>
              <a:rPr lang="en-US" altLang="ru-RU" sz="1400" b="1" dirty="0" err="1">
                <a:solidFill>
                  <a:srgbClr val="FF0000"/>
                </a:solidFill>
              </a:rPr>
              <a:t>CAgile</a:t>
            </a:r>
            <a:r>
              <a:rPr lang="ru-RU" altLang="ru-RU" sz="1400" b="1" dirty="0">
                <a:solidFill>
                  <a:srgbClr val="FF0000"/>
                </a:solidFill>
              </a:rPr>
              <a:t>)</a:t>
            </a:r>
          </a:p>
          <a:p>
            <a:pPr>
              <a:spcBef>
                <a:spcPct val="0"/>
              </a:spcBef>
              <a:buFontTx/>
              <a:buNone/>
            </a:pPr>
            <a:r>
              <a:rPr lang="ru-RU" altLang="ru-RU" sz="1400" b="1" dirty="0"/>
              <a:t>Международный консорциум </a:t>
            </a:r>
            <a:r>
              <a:rPr lang="en-US" altLang="ru-RU" sz="1400" b="1" dirty="0"/>
              <a:t>Agile</a:t>
            </a:r>
            <a:r>
              <a:rPr lang="ru-RU" altLang="ru-RU" sz="1400" b="1" dirty="0"/>
              <a:t> </a:t>
            </a:r>
          </a:p>
          <a:p>
            <a:pPr>
              <a:spcBef>
                <a:spcPct val="0"/>
              </a:spcBef>
              <a:buFontTx/>
              <a:buNone/>
            </a:pPr>
            <a:r>
              <a:rPr lang="en-US" altLang="ru-RU" sz="1400" dirty="0" err="1"/>
              <a:t>ICAgile</a:t>
            </a:r>
            <a:r>
              <a:rPr lang="en-US" altLang="ru-RU" sz="1400" dirty="0"/>
              <a:t> Certified Professional</a:t>
            </a:r>
            <a:r>
              <a:rPr lang="ru-RU" altLang="ru-RU" sz="1400" dirty="0"/>
              <a:t> - </a:t>
            </a:r>
            <a:r>
              <a:rPr lang="en-US" altLang="ru-RU" sz="1400" dirty="0"/>
              <a:t>ICP</a:t>
            </a:r>
            <a:endParaRPr lang="ru-RU" altLang="ru-RU" sz="1400" dirty="0"/>
          </a:p>
          <a:p>
            <a:pPr>
              <a:spcBef>
                <a:spcPct val="0"/>
              </a:spcBef>
              <a:buFontTx/>
              <a:buNone/>
            </a:pPr>
            <a:endParaRPr lang="ru-RU" altLang="ru-RU" sz="1400" dirty="0"/>
          </a:p>
          <a:p>
            <a:pPr>
              <a:spcBef>
                <a:spcPct val="0"/>
              </a:spcBef>
              <a:buFontTx/>
              <a:buNone/>
            </a:pPr>
            <a:endParaRPr lang="ru-RU" altLang="ru-RU" sz="1400" dirty="0"/>
          </a:p>
          <a:p>
            <a:pPr>
              <a:spcBef>
                <a:spcPct val="0"/>
              </a:spcBef>
              <a:buFontTx/>
              <a:buNone/>
            </a:pPr>
            <a:r>
              <a:rPr lang="en-US" altLang="ru-RU" sz="1400" b="1" dirty="0">
                <a:solidFill>
                  <a:srgbClr val="FF0000"/>
                </a:solidFill>
              </a:rPr>
              <a:t>Project Management Institute (</a:t>
            </a:r>
            <a:r>
              <a:rPr lang="ru-RU" altLang="ru-RU" sz="1400" b="1" dirty="0">
                <a:solidFill>
                  <a:srgbClr val="FF0000"/>
                </a:solidFill>
              </a:rPr>
              <a:t>PMI) </a:t>
            </a:r>
            <a:endParaRPr lang="en-US" altLang="ru-RU" sz="1400" b="1" dirty="0">
              <a:solidFill>
                <a:srgbClr val="FF0000"/>
              </a:solidFill>
            </a:endParaRPr>
          </a:p>
          <a:p>
            <a:pPr>
              <a:spcBef>
                <a:spcPct val="0"/>
              </a:spcBef>
              <a:buFontTx/>
              <a:buNone/>
            </a:pPr>
            <a:r>
              <a:rPr lang="ru-RU" altLang="ru-RU" sz="1400" b="1" dirty="0"/>
              <a:t>Институт управления проектами, США</a:t>
            </a:r>
          </a:p>
          <a:p>
            <a:pPr>
              <a:spcBef>
                <a:spcPct val="0"/>
              </a:spcBef>
              <a:buNone/>
            </a:pPr>
            <a:r>
              <a:rPr lang="en-US" sz="1400" dirty="0"/>
              <a:t>PMI Agile Certified Practitioner</a:t>
            </a:r>
            <a:r>
              <a:rPr lang="en-US" altLang="ru-RU" sz="1400" dirty="0"/>
              <a:t> – </a:t>
            </a:r>
            <a:r>
              <a:rPr lang="en-US" sz="1400" dirty="0"/>
              <a:t>PMI-ACP</a:t>
            </a:r>
            <a:endParaRPr lang="ru-RU" altLang="ru-RU" sz="1400" dirty="0"/>
          </a:p>
          <a:p>
            <a:pPr>
              <a:spcBef>
                <a:spcPct val="0"/>
              </a:spcBef>
              <a:buFontTx/>
              <a:buNone/>
            </a:pPr>
            <a:endParaRPr lang="ru-RU" altLang="ru-RU" sz="1400" dirty="0"/>
          </a:p>
        </p:txBody>
      </p:sp>
      <p:sp>
        <p:nvSpPr>
          <p:cNvPr id="14339" name="Заголовок 2"/>
          <p:cNvSpPr>
            <a:spLocks noGrp="1"/>
          </p:cNvSpPr>
          <p:nvPr>
            <p:ph type="title"/>
          </p:nvPr>
        </p:nvSpPr>
        <p:spPr/>
        <p:txBody>
          <a:bodyPr/>
          <a:lstStyle/>
          <a:p>
            <a:r>
              <a:rPr lang="ru-RU" altLang="ru-RU" sz="2200" dirty="0"/>
              <a:t>Международные ассоциации и стандарты</a:t>
            </a:r>
          </a:p>
        </p:txBody>
      </p:sp>
      <p:pic>
        <p:nvPicPr>
          <p:cNvPr id="8" name="Picture 6" descr="C:\Users\narapov\Desktop\РКП 1РМА 204 Практикум 4\Для презы\PM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68" y="5227915"/>
            <a:ext cx="1338973" cy="70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Диаграмма 8"/>
          <p:cNvGraphicFramePr/>
          <p:nvPr>
            <p:extLst/>
          </p:nvPr>
        </p:nvGraphicFramePr>
        <p:xfrm>
          <a:off x="5868144" y="3062685"/>
          <a:ext cx="3378659" cy="32004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520177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500"/>
                                        <p:tgtEl>
                                          <p:spTgt spid="1433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338">
                                            <p:txEl>
                                              <p:pRg st="2" end="2"/>
                                            </p:txEl>
                                          </p:spTgt>
                                        </p:tgtEl>
                                        <p:attrNameLst>
                                          <p:attrName>style.visibility</p:attrName>
                                        </p:attrNameLst>
                                      </p:cBhvr>
                                      <p:to>
                                        <p:strVal val="visible"/>
                                      </p:to>
                                    </p:set>
                                    <p:animEffect transition="in" filter="fade">
                                      <p:cBhvr>
                                        <p:cTn id="10" dur="500"/>
                                        <p:tgtEl>
                                          <p:spTgt spid="14338">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4338">
                                            <p:txEl>
                                              <p:pRg st="3" end="3"/>
                                            </p:txEl>
                                          </p:spTgt>
                                        </p:tgtEl>
                                        <p:attrNameLst>
                                          <p:attrName>style.visibility</p:attrName>
                                        </p:attrNameLst>
                                      </p:cBhvr>
                                      <p:to>
                                        <p:strVal val="visible"/>
                                      </p:to>
                                    </p:set>
                                    <p:animEffect transition="in" filter="fade">
                                      <p:cBhvr>
                                        <p:cTn id="13" dur="500"/>
                                        <p:tgtEl>
                                          <p:spTgt spid="14338">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338">
                                            <p:txEl>
                                              <p:pRg st="4" end="4"/>
                                            </p:txEl>
                                          </p:spTgt>
                                        </p:tgtEl>
                                        <p:attrNameLst>
                                          <p:attrName>style.visibility</p:attrName>
                                        </p:attrNameLst>
                                      </p:cBhvr>
                                      <p:to>
                                        <p:strVal val="visible"/>
                                      </p:to>
                                    </p:set>
                                    <p:animEffect transition="in" filter="fade">
                                      <p:cBhvr>
                                        <p:cTn id="16" dur="500"/>
                                        <p:tgtEl>
                                          <p:spTgt spid="14338">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4338">
                                            <p:txEl>
                                              <p:pRg st="5" end="5"/>
                                            </p:txEl>
                                          </p:spTgt>
                                        </p:tgtEl>
                                        <p:attrNameLst>
                                          <p:attrName>style.visibility</p:attrName>
                                        </p:attrNameLst>
                                      </p:cBhvr>
                                      <p:to>
                                        <p:strVal val="visible"/>
                                      </p:to>
                                    </p:set>
                                    <p:animEffect transition="in" filter="fade">
                                      <p:cBhvr>
                                        <p:cTn id="19" dur="500"/>
                                        <p:tgtEl>
                                          <p:spTgt spid="14338">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4338">
                                            <p:txEl>
                                              <p:pRg st="7" end="7"/>
                                            </p:txEl>
                                          </p:spTgt>
                                        </p:tgtEl>
                                        <p:attrNameLst>
                                          <p:attrName>style.visibility</p:attrName>
                                        </p:attrNameLst>
                                      </p:cBhvr>
                                      <p:to>
                                        <p:strVal val="visible"/>
                                      </p:to>
                                    </p:set>
                                    <p:animEffect transition="in" filter="fade">
                                      <p:cBhvr>
                                        <p:cTn id="22" dur="500"/>
                                        <p:tgtEl>
                                          <p:spTgt spid="14338">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338">
                                            <p:txEl>
                                              <p:pRg st="13" end="13"/>
                                            </p:txEl>
                                          </p:spTgt>
                                        </p:tgtEl>
                                        <p:attrNameLst>
                                          <p:attrName>style.visibility</p:attrName>
                                        </p:attrNameLst>
                                      </p:cBhvr>
                                      <p:to>
                                        <p:strVal val="visible"/>
                                      </p:to>
                                    </p:set>
                                    <p:animEffect transition="in" filter="fade">
                                      <p:cBhvr>
                                        <p:cTn id="27" dur="500"/>
                                        <p:tgtEl>
                                          <p:spTgt spid="14338">
                                            <p:txEl>
                                              <p:pRg st="13" end="1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4338">
                                            <p:txEl>
                                              <p:pRg st="14" end="14"/>
                                            </p:txEl>
                                          </p:spTgt>
                                        </p:tgtEl>
                                        <p:attrNameLst>
                                          <p:attrName>style.visibility</p:attrName>
                                        </p:attrNameLst>
                                      </p:cBhvr>
                                      <p:to>
                                        <p:strVal val="visible"/>
                                      </p:to>
                                    </p:set>
                                    <p:animEffect transition="in" filter="fade">
                                      <p:cBhvr>
                                        <p:cTn id="30" dur="500"/>
                                        <p:tgtEl>
                                          <p:spTgt spid="14338">
                                            <p:txEl>
                                              <p:pRg st="14" end="14"/>
                                            </p:txEl>
                                          </p:spTgt>
                                        </p:tgtEl>
                                      </p:cBhvr>
                                    </p:animEffec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0" presetClass="entr" presetSubtype="0" fill="hold" nodeType="withEffect">
                                  <p:stCondLst>
                                    <p:cond delay="0"/>
                                  </p:stCondLst>
                                  <p:childTnLst>
                                    <p:set>
                                      <p:cBhvr>
                                        <p:cTn id="34" dur="1" fill="hold">
                                          <p:stCondLst>
                                            <p:cond delay="0"/>
                                          </p:stCondLst>
                                        </p:cTn>
                                        <p:tgtEl>
                                          <p:spTgt spid="14338">
                                            <p:txEl>
                                              <p:pRg st="15" end="15"/>
                                            </p:txEl>
                                          </p:spTgt>
                                        </p:tgtEl>
                                        <p:attrNameLst>
                                          <p:attrName>style.visibility</p:attrName>
                                        </p:attrNameLst>
                                      </p:cBhvr>
                                      <p:to>
                                        <p:strVal val="visible"/>
                                      </p:to>
                                    </p:set>
                                    <p:animEffect transition="in" filter="fade">
                                      <p:cBhvr>
                                        <p:cTn id="35" dur="500"/>
                                        <p:tgtEl>
                                          <p:spTgt spid="14338">
                                            <p:txEl>
                                              <p:pRg st="15" end="1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4338">
                                            <p:txEl>
                                              <p:pRg st="18" end="18"/>
                                            </p:txEl>
                                          </p:spTgt>
                                        </p:tgtEl>
                                        <p:attrNameLst>
                                          <p:attrName>style.visibility</p:attrName>
                                        </p:attrNameLst>
                                      </p:cBhvr>
                                      <p:to>
                                        <p:strVal val="visible"/>
                                      </p:to>
                                    </p:set>
                                    <p:animEffect transition="in" filter="fade">
                                      <p:cBhvr>
                                        <p:cTn id="40" dur="500"/>
                                        <p:tgtEl>
                                          <p:spTgt spid="14338">
                                            <p:txEl>
                                              <p:pRg st="18" end="18"/>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4338">
                                            <p:txEl>
                                              <p:pRg st="19" end="19"/>
                                            </p:txEl>
                                          </p:spTgt>
                                        </p:tgtEl>
                                        <p:attrNameLst>
                                          <p:attrName>style.visibility</p:attrName>
                                        </p:attrNameLst>
                                      </p:cBhvr>
                                      <p:to>
                                        <p:strVal val="visible"/>
                                      </p:to>
                                    </p:set>
                                    <p:animEffect transition="in" filter="fade">
                                      <p:cBhvr>
                                        <p:cTn id="43" dur="500"/>
                                        <p:tgtEl>
                                          <p:spTgt spid="14338">
                                            <p:txEl>
                                              <p:pRg st="19" end="19"/>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14338">
                                            <p:txEl>
                                              <p:pRg st="20" end="20"/>
                                            </p:txEl>
                                          </p:spTgt>
                                        </p:tgtEl>
                                        <p:attrNameLst>
                                          <p:attrName>style.visibility</p:attrName>
                                        </p:attrNameLst>
                                      </p:cBhvr>
                                      <p:to>
                                        <p:strVal val="visible"/>
                                      </p:to>
                                    </p:set>
                                    <p:animEffect transition="in" filter="fade">
                                      <p:cBhvr>
                                        <p:cTn id="46" dur="500"/>
                                        <p:tgtEl>
                                          <p:spTgt spid="14338">
                                            <p:txEl>
                                              <p:pRg st="20" end="20"/>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t>Сильные стороны</a:t>
            </a:r>
            <a:endParaRPr lang="ru-RU" b="0" dirty="0"/>
          </a:p>
        </p:txBody>
      </p:sp>
      <p:graphicFrame>
        <p:nvGraphicFramePr>
          <p:cNvPr id="4" name="Объект 3"/>
          <p:cNvGraphicFramePr>
            <a:graphicFrameLocks noGrp="1"/>
          </p:cNvGraphicFramePr>
          <p:nvPr>
            <p:ph idx="1"/>
            <p:extLst/>
          </p:nvPr>
        </p:nvGraphicFramePr>
        <p:xfrm>
          <a:off x="683568" y="1196752"/>
          <a:ext cx="7992888" cy="4837788"/>
        </p:xfrm>
        <a:graphic>
          <a:graphicData uri="http://schemas.openxmlformats.org/drawingml/2006/table">
            <a:tbl>
              <a:tblPr firstRow="1" firstCol="1" bandRow="1">
                <a:tableStyleId>{5C22544A-7EE6-4342-B048-85BDC9FD1C3A}</a:tableStyleId>
              </a:tblPr>
              <a:tblGrid>
                <a:gridCol w="3888432">
                  <a:extLst>
                    <a:ext uri="{9D8B030D-6E8A-4147-A177-3AD203B41FA5}">
                      <a16:colId xmlns:a16="http://schemas.microsoft.com/office/drawing/2014/main" val="20000"/>
                    </a:ext>
                  </a:extLst>
                </a:gridCol>
                <a:gridCol w="4104456">
                  <a:extLst>
                    <a:ext uri="{9D8B030D-6E8A-4147-A177-3AD203B41FA5}">
                      <a16:colId xmlns:a16="http://schemas.microsoft.com/office/drawing/2014/main" val="20001"/>
                    </a:ext>
                  </a:extLst>
                </a:gridCol>
              </a:tblGrid>
              <a:tr h="504056">
                <a:tc>
                  <a:txBody>
                    <a:bodyPr/>
                    <a:lstStyle/>
                    <a:p>
                      <a:pPr algn="ctr" fontAlgn="base">
                        <a:lnSpc>
                          <a:spcPts val="1800"/>
                        </a:lnSpc>
                        <a:spcAft>
                          <a:spcPts val="1125"/>
                        </a:spcAft>
                      </a:pPr>
                      <a:r>
                        <a:rPr lang="en-US" sz="2000" dirty="0">
                          <a:solidFill>
                            <a:srgbClr val="224D82"/>
                          </a:solidFill>
                          <a:effectLst/>
                        </a:rPr>
                        <a:t>WATERFALL</a:t>
                      </a:r>
                      <a:endParaRPr lang="ru-RU" sz="200" dirty="0">
                        <a:solidFill>
                          <a:srgbClr val="224D82"/>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tc>
                  <a:txBody>
                    <a:bodyPr/>
                    <a:lstStyle/>
                    <a:p>
                      <a:pPr algn="ctr" fontAlgn="base">
                        <a:lnSpc>
                          <a:spcPts val="1800"/>
                        </a:lnSpc>
                        <a:spcAft>
                          <a:spcPts val="1125"/>
                        </a:spcAft>
                      </a:pPr>
                      <a:r>
                        <a:rPr lang="en-US" sz="2000" dirty="0">
                          <a:solidFill>
                            <a:srgbClr val="C00000"/>
                          </a:solidFill>
                          <a:effectLst/>
                        </a:rPr>
                        <a:t>AGILE</a:t>
                      </a:r>
                      <a:endParaRPr lang="ru-RU" sz="200" dirty="0">
                        <a:solidFill>
                          <a:srgbClr val="C00000"/>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extLst>
                  <a:ext uri="{0D108BD9-81ED-4DB2-BD59-A6C34878D82A}">
                    <a16:rowId xmlns:a16="http://schemas.microsoft.com/office/drawing/2014/main" val="10000"/>
                  </a:ext>
                </a:extLst>
              </a:tr>
              <a:tr h="4333732">
                <a:tc>
                  <a:txBody>
                    <a:bodyPr/>
                    <a:lstStyle/>
                    <a:p>
                      <a:pPr marL="342900" lvl="0" indent="-342900" fontAlgn="base">
                        <a:lnSpc>
                          <a:spcPts val="1800"/>
                        </a:lnSpc>
                        <a:spcAft>
                          <a:spcPts val="0"/>
                        </a:spcAft>
                        <a:buFont typeface="Wingdings" panose="05000000000000000000" pitchFamily="2" charset="2"/>
                        <a:buChar char=""/>
                      </a:pPr>
                      <a:r>
                        <a:rPr lang="ru-RU" sz="1600" b="0" dirty="0">
                          <a:solidFill>
                            <a:schemeClr val="tx1"/>
                          </a:solidFill>
                          <a:effectLst/>
                        </a:rPr>
                        <a:t>Легка для понимания и использования;</a:t>
                      </a:r>
                    </a:p>
                    <a:p>
                      <a:pPr marL="342900" lvl="0" indent="-342900" fontAlgn="base">
                        <a:lnSpc>
                          <a:spcPts val="1800"/>
                        </a:lnSpc>
                        <a:spcAft>
                          <a:spcPts val="0"/>
                        </a:spcAft>
                        <a:buFont typeface="Wingdings" panose="05000000000000000000" pitchFamily="2" charset="2"/>
                        <a:buChar char=""/>
                      </a:pPr>
                      <a:endParaRPr lang="ru-RU" sz="16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600" b="0" dirty="0">
                          <a:solidFill>
                            <a:schemeClr val="tx1"/>
                          </a:solidFill>
                          <a:effectLst/>
                        </a:rPr>
                        <a:t>Детально структурирована, что облегчает её применение (в том числе, малоопытными командами)</a:t>
                      </a:r>
                    </a:p>
                    <a:p>
                      <a:pPr marL="342900" lvl="0" indent="-342900" fontAlgn="base">
                        <a:lnSpc>
                          <a:spcPts val="1800"/>
                        </a:lnSpc>
                        <a:spcAft>
                          <a:spcPts val="0"/>
                        </a:spcAft>
                        <a:buFont typeface="Wingdings" panose="05000000000000000000" pitchFamily="2" charset="2"/>
                        <a:buChar char=""/>
                      </a:pPr>
                      <a:endParaRPr lang="ru-RU" sz="16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600" b="0" dirty="0">
                          <a:solidFill>
                            <a:schemeClr val="tx1"/>
                          </a:solidFill>
                          <a:effectLst/>
                        </a:rPr>
                        <a:t>Задает стабильные требования к проекту/продукту с самого старта;</a:t>
                      </a:r>
                    </a:p>
                    <a:p>
                      <a:pPr marL="342900" lvl="0" indent="-342900" fontAlgn="base">
                        <a:lnSpc>
                          <a:spcPts val="1800"/>
                        </a:lnSpc>
                        <a:spcAft>
                          <a:spcPts val="0"/>
                        </a:spcAft>
                        <a:buFont typeface="Wingdings" panose="05000000000000000000" pitchFamily="2" charset="2"/>
                        <a:buChar char=""/>
                      </a:pPr>
                      <a:endParaRPr lang="ru-RU" sz="16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600" b="0" dirty="0">
                          <a:solidFill>
                            <a:schemeClr val="tx1"/>
                          </a:solidFill>
                          <a:effectLst/>
                        </a:rPr>
                        <a:t>Проекты легко контролируются, отслеживаются ресурсы, риски, время;</a:t>
                      </a:r>
                    </a:p>
                    <a:p>
                      <a:pPr marL="342900" lvl="0" indent="-342900" fontAlgn="base">
                        <a:lnSpc>
                          <a:spcPts val="1800"/>
                        </a:lnSpc>
                        <a:spcAft>
                          <a:spcPts val="0"/>
                        </a:spcAft>
                        <a:buFont typeface="Wingdings" panose="05000000000000000000" pitchFamily="2" charset="2"/>
                        <a:buChar char=""/>
                      </a:pPr>
                      <a:endParaRPr lang="ru-RU" sz="16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600" b="0" dirty="0">
                          <a:solidFill>
                            <a:schemeClr val="tx1"/>
                          </a:solidFill>
                          <a:effectLst/>
                        </a:rPr>
                        <a:t>Пошаговое, поэтапное движение к цели, что повышает качество каждого последующего этапа/фазы проекта.</a:t>
                      </a:r>
                      <a:endParaRPr lang="ru-RU" sz="1600" b="0" dirty="0">
                        <a:solidFill>
                          <a:schemeClr val="tx1"/>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tc>
                  <a:txBody>
                    <a:bodyPr/>
                    <a:lstStyle/>
                    <a:p>
                      <a:pPr marL="342900" lvl="0" indent="-342900" fontAlgn="base">
                        <a:lnSpc>
                          <a:spcPts val="1800"/>
                        </a:lnSpc>
                        <a:spcAft>
                          <a:spcPts val="0"/>
                        </a:spcAft>
                        <a:buFont typeface="Wingdings" panose="05000000000000000000" pitchFamily="2" charset="2"/>
                        <a:buChar char=""/>
                      </a:pPr>
                      <a:r>
                        <a:rPr lang="ru-RU" sz="1600" b="0" dirty="0">
                          <a:effectLst/>
                        </a:rPr>
                        <a:t>Итеративная разработка, помогающая наладить работу, как процесс;</a:t>
                      </a:r>
                    </a:p>
                    <a:p>
                      <a:pPr marL="342900" lvl="0" indent="-342900" fontAlgn="base">
                        <a:lnSpc>
                          <a:spcPts val="1800"/>
                        </a:lnSpc>
                        <a:spcAft>
                          <a:spcPts val="0"/>
                        </a:spcAft>
                        <a:buFont typeface="Wingdings" panose="05000000000000000000" pitchFamily="2" charset="2"/>
                        <a:buChar char=""/>
                      </a:pPr>
                      <a:endParaRPr lang="ru-RU" sz="1600" b="0" dirty="0">
                        <a:effectLst/>
                      </a:endParaRPr>
                    </a:p>
                    <a:p>
                      <a:pPr marL="342900" lvl="0" indent="-342900" fontAlgn="base">
                        <a:lnSpc>
                          <a:spcPts val="1800"/>
                        </a:lnSpc>
                        <a:spcAft>
                          <a:spcPts val="0"/>
                        </a:spcAft>
                        <a:buFont typeface="Wingdings" panose="05000000000000000000" pitchFamily="2" charset="2"/>
                        <a:buChar char=""/>
                      </a:pPr>
                      <a:r>
                        <a:rPr lang="ru-RU" sz="1600" b="0" dirty="0">
                          <a:effectLst/>
                        </a:rPr>
                        <a:t>Использование краткосрочных временных рамок (</a:t>
                      </a:r>
                      <a:r>
                        <a:rPr lang="ru-RU" sz="1600" b="0" dirty="0" err="1">
                          <a:effectLst/>
                        </a:rPr>
                        <a:t>time</a:t>
                      </a:r>
                      <a:r>
                        <a:rPr lang="ru-RU" sz="1600" b="0" dirty="0">
                          <a:effectLst/>
                        </a:rPr>
                        <a:t> </a:t>
                      </a:r>
                      <a:r>
                        <a:rPr lang="ru-RU" sz="1600" b="0" dirty="0" err="1">
                          <a:effectLst/>
                        </a:rPr>
                        <a:t>boxes</a:t>
                      </a:r>
                      <a:r>
                        <a:rPr lang="ru-RU" sz="1600" b="0" dirty="0">
                          <a:effectLst/>
                        </a:rPr>
                        <a:t>);</a:t>
                      </a:r>
                    </a:p>
                    <a:p>
                      <a:pPr marL="342900" lvl="0" indent="-342900" fontAlgn="base">
                        <a:lnSpc>
                          <a:spcPts val="1800"/>
                        </a:lnSpc>
                        <a:spcAft>
                          <a:spcPts val="0"/>
                        </a:spcAft>
                        <a:buFont typeface="Wingdings" panose="05000000000000000000" pitchFamily="2" charset="2"/>
                        <a:buChar char=""/>
                      </a:pPr>
                      <a:endParaRPr lang="ru-RU" sz="1600" b="0" dirty="0">
                        <a:effectLst/>
                      </a:endParaRPr>
                    </a:p>
                    <a:p>
                      <a:pPr marL="342900" lvl="0" indent="-342900" fontAlgn="base">
                        <a:lnSpc>
                          <a:spcPts val="1800"/>
                        </a:lnSpc>
                        <a:spcAft>
                          <a:spcPts val="0"/>
                        </a:spcAft>
                        <a:buFont typeface="Wingdings" panose="05000000000000000000" pitchFamily="2" charset="2"/>
                        <a:buChar char=""/>
                      </a:pPr>
                      <a:r>
                        <a:rPr lang="ru-RU" sz="1600" b="0" dirty="0">
                          <a:effectLst/>
                        </a:rPr>
                        <a:t>Конечный пользователь вовлечен в процесс с самого начала, постоянная обратная связь;</a:t>
                      </a:r>
                    </a:p>
                    <a:p>
                      <a:pPr marL="342900" lvl="0" indent="-342900" fontAlgn="base">
                        <a:lnSpc>
                          <a:spcPts val="1800"/>
                        </a:lnSpc>
                        <a:spcAft>
                          <a:spcPts val="0"/>
                        </a:spcAft>
                        <a:buFont typeface="Wingdings" panose="05000000000000000000" pitchFamily="2" charset="2"/>
                        <a:buChar char=""/>
                      </a:pPr>
                      <a:endParaRPr lang="ru-RU" sz="1600" b="0" dirty="0">
                        <a:effectLst/>
                      </a:endParaRPr>
                    </a:p>
                    <a:p>
                      <a:pPr marL="342900" lvl="0" indent="-342900" fontAlgn="base">
                        <a:lnSpc>
                          <a:spcPts val="1800"/>
                        </a:lnSpc>
                        <a:spcAft>
                          <a:spcPts val="0"/>
                        </a:spcAft>
                        <a:buFont typeface="Wingdings" panose="05000000000000000000" pitchFamily="2" charset="2"/>
                        <a:buChar char=""/>
                      </a:pPr>
                      <a:r>
                        <a:rPr lang="ru-RU" sz="1600" b="0" dirty="0">
                          <a:effectLst/>
                        </a:rPr>
                        <a:t>Быстрое получение первой/пробной версии продукта для тестирования;</a:t>
                      </a:r>
                    </a:p>
                    <a:p>
                      <a:pPr marL="342900" lvl="0" indent="-342900" fontAlgn="base">
                        <a:lnSpc>
                          <a:spcPts val="1800"/>
                        </a:lnSpc>
                        <a:spcAft>
                          <a:spcPts val="0"/>
                        </a:spcAft>
                        <a:buFont typeface="Wingdings" panose="05000000000000000000" pitchFamily="2" charset="2"/>
                        <a:buChar char=""/>
                      </a:pPr>
                      <a:endParaRPr lang="ru-RU" sz="1600" b="0" dirty="0">
                        <a:effectLst/>
                      </a:endParaRPr>
                    </a:p>
                    <a:p>
                      <a:pPr marL="342900" lvl="0" indent="-342900" fontAlgn="base">
                        <a:lnSpc>
                          <a:spcPts val="1800"/>
                        </a:lnSpc>
                        <a:spcAft>
                          <a:spcPts val="0"/>
                        </a:spcAft>
                        <a:buFont typeface="Wingdings" panose="05000000000000000000" pitchFamily="2" charset="2"/>
                        <a:buChar char=""/>
                      </a:pPr>
                      <a:r>
                        <a:rPr lang="ru-RU" sz="1600" b="0" dirty="0">
                          <a:effectLst/>
                        </a:rPr>
                        <a:t>Готовность к корректировкам и изменениям в процессе разработки, даже на поздних стадиях проекта.</a:t>
                      </a:r>
                    </a:p>
                    <a:p>
                      <a:pPr marL="342900" lvl="0" indent="-342900" fontAlgn="base">
                        <a:lnSpc>
                          <a:spcPts val="1800"/>
                        </a:lnSpc>
                        <a:spcAft>
                          <a:spcPts val="0"/>
                        </a:spcAft>
                        <a:buFont typeface="Wingdings" panose="05000000000000000000" pitchFamily="2" charset="2"/>
                        <a:buChar char=""/>
                      </a:pPr>
                      <a:endParaRPr lang="en-US" sz="1600" b="0" dirty="0">
                        <a:effectLst/>
                        <a:latin typeface="Verdana" panose="020B0604030504040204" pitchFamily="34" charset="0"/>
                        <a:ea typeface="Century Gothic" panose="020B0502020202020204" pitchFamily="34" charset="0"/>
                        <a:cs typeface="Tahoma" panose="020B0604030504040204" pitchFamily="34" charset="0"/>
                      </a:endParaRPr>
                    </a:p>
                    <a:p>
                      <a:pPr marL="342900" lvl="0" indent="-342900" fontAlgn="base">
                        <a:lnSpc>
                          <a:spcPts val="1800"/>
                        </a:lnSpc>
                        <a:spcAft>
                          <a:spcPts val="0"/>
                        </a:spcAft>
                        <a:buFont typeface="Wingdings" panose="05000000000000000000" pitchFamily="2" charset="2"/>
                        <a:buChar char=""/>
                      </a:pPr>
                      <a:endParaRPr lang="ru-RU" sz="1600" b="0" dirty="0">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63403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a:t>Слабые стороны</a:t>
            </a:r>
          </a:p>
        </p:txBody>
      </p:sp>
      <p:graphicFrame>
        <p:nvGraphicFramePr>
          <p:cNvPr id="4" name="Объект 3"/>
          <p:cNvGraphicFramePr>
            <a:graphicFrameLocks noGrp="1"/>
          </p:cNvGraphicFramePr>
          <p:nvPr>
            <p:ph idx="1"/>
            <p:extLst/>
          </p:nvPr>
        </p:nvGraphicFramePr>
        <p:xfrm>
          <a:off x="611560" y="1196752"/>
          <a:ext cx="8280920" cy="5117526"/>
        </p:xfrm>
        <a:graphic>
          <a:graphicData uri="http://schemas.openxmlformats.org/drawingml/2006/table">
            <a:tbl>
              <a:tblPr firstRow="1" firstCol="1" bandRow="1">
                <a:tableStyleId>{5C22544A-7EE6-4342-B048-85BDC9FD1C3A}</a:tableStyleId>
              </a:tblPr>
              <a:tblGrid>
                <a:gridCol w="3918650">
                  <a:extLst>
                    <a:ext uri="{9D8B030D-6E8A-4147-A177-3AD203B41FA5}">
                      <a16:colId xmlns:a16="http://schemas.microsoft.com/office/drawing/2014/main" val="20000"/>
                    </a:ext>
                  </a:extLst>
                </a:gridCol>
                <a:gridCol w="4362270">
                  <a:extLst>
                    <a:ext uri="{9D8B030D-6E8A-4147-A177-3AD203B41FA5}">
                      <a16:colId xmlns:a16="http://schemas.microsoft.com/office/drawing/2014/main" val="20001"/>
                    </a:ext>
                  </a:extLst>
                </a:gridCol>
              </a:tblGrid>
              <a:tr h="450276">
                <a:tc>
                  <a:txBody>
                    <a:bodyPr/>
                    <a:lstStyle/>
                    <a:p>
                      <a:pPr algn="ctr" fontAlgn="base">
                        <a:lnSpc>
                          <a:spcPts val="1800"/>
                        </a:lnSpc>
                        <a:spcAft>
                          <a:spcPts val="1125"/>
                        </a:spcAft>
                      </a:pPr>
                      <a:r>
                        <a:rPr lang="en-US" sz="2000" dirty="0">
                          <a:solidFill>
                            <a:srgbClr val="224D82"/>
                          </a:solidFill>
                          <a:effectLst/>
                        </a:rPr>
                        <a:t>WATERFALL</a:t>
                      </a:r>
                      <a:endParaRPr lang="ru-RU" sz="200" dirty="0">
                        <a:solidFill>
                          <a:srgbClr val="224D82"/>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tc>
                  <a:txBody>
                    <a:bodyPr/>
                    <a:lstStyle/>
                    <a:p>
                      <a:pPr algn="ctr" fontAlgn="base">
                        <a:lnSpc>
                          <a:spcPts val="1800"/>
                        </a:lnSpc>
                        <a:spcAft>
                          <a:spcPts val="1125"/>
                        </a:spcAft>
                      </a:pPr>
                      <a:r>
                        <a:rPr lang="en-US" sz="2000" dirty="0">
                          <a:solidFill>
                            <a:srgbClr val="C00000"/>
                          </a:solidFill>
                          <a:effectLst/>
                        </a:rPr>
                        <a:t>AGILE</a:t>
                      </a:r>
                      <a:endParaRPr lang="ru-RU" sz="200" dirty="0">
                        <a:solidFill>
                          <a:srgbClr val="C00000"/>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extLst>
                  <a:ext uri="{0D108BD9-81ED-4DB2-BD59-A6C34878D82A}">
                    <a16:rowId xmlns:a16="http://schemas.microsoft.com/office/drawing/2014/main" val="10000"/>
                  </a:ext>
                </a:extLst>
              </a:tr>
              <a:tr h="4446268">
                <a:tc>
                  <a:txBody>
                    <a:bodyPr/>
                    <a:lstStyle/>
                    <a:p>
                      <a:pPr marL="342900" lvl="0" indent="-342900" fontAlgn="base">
                        <a:lnSpc>
                          <a:spcPts val="1800"/>
                        </a:lnSpc>
                        <a:spcAft>
                          <a:spcPts val="0"/>
                        </a:spcAft>
                        <a:buFont typeface="Wingdings" panose="05000000000000000000" pitchFamily="2" charset="2"/>
                        <a:buChar char=""/>
                      </a:pPr>
                      <a:r>
                        <a:rPr lang="ru-RU" sz="1400" b="0" dirty="0">
                          <a:solidFill>
                            <a:schemeClr val="tx1"/>
                          </a:solidFill>
                          <a:effectLst/>
                        </a:rPr>
                        <a:t>Подавляющее большинство требований должно быть определено и детально описано до начала реализации;</a:t>
                      </a:r>
                    </a:p>
                    <a:p>
                      <a:pPr marL="342900" lvl="0" indent="-3429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400" b="0" dirty="0">
                          <a:solidFill>
                            <a:schemeClr val="tx1"/>
                          </a:solidFill>
                          <a:effectLst/>
                        </a:rPr>
                        <a:t>Чувствительность к изменениям;</a:t>
                      </a:r>
                    </a:p>
                    <a:p>
                      <a:pPr marL="342900" lvl="0" indent="-3429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400" b="0" dirty="0">
                          <a:solidFill>
                            <a:schemeClr val="tx1"/>
                          </a:solidFill>
                          <a:effectLst/>
                        </a:rPr>
                        <a:t>Ограниченность возможностей для конечного пользователя повлиять на</a:t>
                      </a:r>
                      <a:r>
                        <a:rPr lang="ru-RU" sz="1400" b="0" baseline="0" dirty="0">
                          <a:solidFill>
                            <a:schemeClr val="tx1"/>
                          </a:solidFill>
                          <a:effectLst/>
                        </a:rPr>
                        <a:t> конфигурацию</a:t>
                      </a:r>
                      <a:r>
                        <a:rPr lang="ru-RU" sz="1400" b="0" dirty="0">
                          <a:solidFill>
                            <a:schemeClr val="tx1"/>
                          </a:solidFill>
                          <a:effectLst/>
                        </a:rPr>
                        <a:t> и требования к продукту в оперативном режиме;</a:t>
                      </a:r>
                    </a:p>
                    <a:p>
                      <a:pPr marL="342900" lvl="0" indent="-3429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400" b="0" dirty="0">
                          <a:solidFill>
                            <a:schemeClr val="tx1"/>
                          </a:solidFill>
                          <a:effectLst/>
                        </a:rPr>
                        <a:t>Зачастую проблемы выявляются только на этапе тестирования;</a:t>
                      </a:r>
                    </a:p>
                    <a:p>
                      <a:pPr marL="342900" lvl="0" indent="-3429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342900" fontAlgn="base">
                        <a:lnSpc>
                          <a:spcPts val="1800"/>
                        </a:lnSpc>
                        <a:spcAft>
                          <a:spcPts val="0"/>
                        </a:spcAft>
                        <a:buFont typeface="Wingdings" panose="05000000000000000000" pitchFamily="2" charset="2"/>
                        <a:buChar char=""/>
                      </a:pPr>
                      <a:r>
                        <a:rPr lang="ru-RU" sz="1400" b="0" dirty="0">
                          <a:solidFill>
                            <a:schemeClr val="tx1"/>
                          </a:solidFill>
                          <a:effectLst/>
                        </a:rPr>
                        <a:t>Необходимость в большом количестве  различной документации, которая не всегда может быть понятна конечному пользователю или заказчику.</a:t>
                      </a:r>
                    </a:p>
                    <a:p>
                      <a:pPr marL="342900" lvl="0" indent="-342900" fontAlgn="base">
                        <a:lnSpc>
                          <a:spcPts val="1800"/>
                        </a:lnSpc>
                        <a:spcAft>
                          <a:spcPts val="0"/>
                        </a:spcAft>
                        <a:buFont typeface="Wingdings" panose="05000000000000000000" pitchFamily="2" charset="2"/>
                        <a:buChar char=""/>
                      </a:pPr>
                      <a:endParaRPr lang="ru-RU" sz="1400" b="0" dirty="0">
                        <a:solidFill>
                          <a:schemeClr val="tx1"/>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tc>
                  <a:txBody>
                    <a:bodyPr/>
                    <a:lstStyle/>
                    <a:p>
                      <a:pPr marL="88900" lvl="0" indent="0" fontAlgn="base">
                        <a:lnSpc>
                          <a:spcPts val="1800"/>
                        </a:lnSpc>
                        <a:spcAft>
                          <a:spcPts val="0"/>
                        </a:spcAft>
                        <a:buFont typeface="Wingdings" panose="05000000000000000000" pitchFamily="2" charset="2"/>
                        <a:buNone/>
                      </a:pPr>
                      <a:endParaRPr lang="ru-RU" sz="1400" b="0" dirty="0">
                        <a:solidFill>
                          <a:schemeClr val="tx1"/>
                        </a:solidFill>
                        <a:effectLst/>
                      </a:endParaRPr>
                    </a:p>
                    <a:p>
                      <a:pPr marL="342900" lvl="0" indent="-254000" fontAlgn="base">
                        <a:lnSpc>
                          <a:spcPts val="1800"/>
                        </a:lnSpc>
                        <a:spcAft>
                          <a:spcPts val="0"/>
                        </a:spcAft>
                        <a:buFont typeface="Wingdings" panose="05000000000000000000" pitchFamily="2" charset="2"/>
                        <a:buChar char=""/>
                      </a:pPr>
                      <a:r>
                        <a:rPr lang="ru-RU" sz="1400" b="0" dirty="0">
                          <a:solidFill>
                            <a:schemeClr val="tx1"/>
                          </a:solidFill>
                          <a:effectLst/>
                        </a:rPr>
                        <a:t>Риск никогда не завершить проект из-за</a:t>
                      </a:r>
                      <a:r>
                        <a:rPr lang="ru-RU" sz="1400" b="0" baseline="0" dirty="0">
                          <a:solidFill>
                            <a:schemeClr val="tx1"/>
                          </a:solidFill>
                          <a:effectLst/>
                        </a:rPr>
                        <a:t> всё новых и новых пожеланий, требований со стороны заказчика</a:t>
                      </a:r>
                      <a:r>
                        <a:rPr lang="ru-RU" sz="1400" b="0" dirty="0">
                          <a:solidFill>
                            <a:schemeClr val="tx1"/>
                          </a:solidFill>
                          <a:effectLst/>
                        </a:rPr>
                        <a:t>;</a:t>
                      </a:r>
                    </a:p>
                    <a:p>
                      <a:pPr marL="342900" lvl="0" indent="-2540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254000" fontAlgn="base">
                        <a:lnSpc>
                          <a:spcPts val="1800"/>
                        </a:lnSpc>
                        <a:spcAft>
                          <a:spcPts val="0"/>
                        </a:spcAft>
                        <a:buFont typeface="Wingdings" panose="05000000000000000000" pitchFamily="2" charset="2"/>
                        <a:buChar char=""/>
                      </a:pPr>
                      <a:r>
                        <a:rPr lang="ru-RU" sz="1400" b="0" dirty="0">
                          <a:solidFill>
                            <a:schemeClr val="tx1"/>
                          </a:solidFill>
                          <a:effectLst/>
                        </a:rPr>
                        <a:t>Могут возникнуть проблемы с расширяемостью продукта;</a:t>
                      </a:r>
                    </a:p>
                    <a:p>
                      <a:pPr marL="342900" lvl="0" indent="-2540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254000" fontAlgn="base">
                        <a:lnSpc>
                          <a:spcPts val="1800"/>
                        </a:lnSpc>
                        <a:spcAft>
                          <a:spcPts val="0"/>
                        </a:spcAft>
                        <a:buFont typeface="Wingdings" panose="05000000000000000000" pitchFamily="2" charset="2"/>
                        <a:buChar char=""/>
                      </a:pPr>
                      <a:r>
                        <a:rPr lang="ru-RU" sz="1400" b="0" dirty="0">
                          <a:solidFill>
                            <a:schemeClr val="tx1"/>
                          </a:solidFill>
                          <a:effectLst/>
                        </a:rPr>
                        <a:t>Обязательные требования к содержанию, предметной части проекта, размерам и подготовленности проектной команды;</a:t>
                      </a:r>
                    </a:p>
                    <a:p>
                      <a:pPr marL="342900" lvl="0" indent="-2540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254000" fontAlgn="base">
                        <a:lnSpc>
                          <a:spcPts val="1800"/>
                        </a:lnSpc>
                        <a:spcAft>
                          <a:spcPts val="0"/>
                        </a:spcAft>
                        <a:buFont typeface="Wingdings" panose="05000000000000000000" pitchFamily="2" charset="2"/>
                        <a:buChar char=""/>
                      </a:pPr>
                      <a:r>
                        <a:rPr lang="ru-RU" sz="1400" b="0" dirty="0">
                          <a:solidFill>
                            <a:schemeClr val="tx1"/>
                          </a:solidFill>
                          <a:effectLst/>
                        </a:rPr>
                        <a:t>Необходимое</a:t>
                      </a:r>
                      <a:r>
                        <a:rPr lang="ru-RU" sz="1400" b="0" baseline="0" dirty="0">
                          <a:solidFill>
                            <a:schemeClr val="tx1"/>
                          </a:solidFill>
                          <a:effectLst/>
                        </a:rPr>
                        <a:t> условие - </a:t>
                      </a:r>
                      <a:r>
                        <a:rPr lang="ru-RU" sz="1400" b="0" dirty="0">
                          <a:solidFill>
                            <a:schemeClr val="tx1"/>
                          </a:solidFill>
                          <a:effectLst/>
                        </a:rPr>
                        <a:t>постоянный и достаточно активный контакт с конечным пользователем, качественная и стабильная обратная связь;</a:t>
                      </a:r>
                    </a:p>
                    <a:p>
                      <a:pPr marL="342900" lvl="0" indent="-254000" fontAlgn="base">
                        <a:lnSpc>
                          <a:spcPts val="1800"/>
                        </a:lnSpc>
                        <a:spcAft>
                          <a:spcPts val="0"/>
                        </a:spcAft>
                        <a:buFont typeface="Wingdings" panose="05000000000000000000" pitchFamily="2" charset="2"/>
                        <a:buChar char=""/>
                      </a:pPr>
                      <a:endParaRPr lang="ru-RU" sz="1400" b="0" dirty="0">
                        <a:solidFill>
                          <a:schemeClr val="tx1"/>
                        </a:solidFill>
                        <a:effectLst/>
                      </a:endParaRPr>
                    </a:p>
                    <a:p>
                      <a:pPr marL="342900" lvl="0" indent="-254000" fontAlgn="base">
                        <a:lnSpc>
                          <a:spcPts val="1800"/>
                        </a:lnSpc>
                        <a:spcAft>
                          <a:spcPts val="0"/>
                        </a:spcAft>
                        <a:buFont typeface="Wingdings" panose="05000000000000000000" pitchFamily="2" charset="2"/>
                        <a:buChar char=""/>
                      </a:pPr>
                      <a:r>
                        <a:rPr lang="ru-RU" sz="1400" b="0" dirty="0">
                          <a:solidFill>
                            <a:schemeClr val="tx1"/>
                          </a:solidFill>
                          <a:effectLst/>
                        </a:rPr>
                        <a:t>Невозможность применения в некоторых проектах.</a:t>
                      </a:r>
                    </a:p>
                    <a:p>
                      <a:pPr marL="342900" lvl="0" indent="-254000" fontAlgn="base">
                        <a:lnSpc>
                          <a:spcPts val="1800"/>
                        </a:lnSpc>
                        <a:spcAft>
                          <a:spcPts val="0"/>
                        </a:spcAft>
                        <a:buFont typeface="Wingdings" panose="05000000000000000000" pitchFamily="2" charset="2"/>
                        <a:buChar char=""/>
                      </a:pPr>
                      <a:endParaRPr lang="ru-RU" sz="1400" b="0" dirty="0">
                        <a:solidFill>
                          <a:schemeClr val="tx1"/>
                        </a:solidFill>
                        <a:effectLst/>
                        <a:latin typeface="Verdana" panose="020B0604030504040204" pitchFamily="34" charset="0"/>
                        <a:ea typeface="Century Gothic" panose="020B0502020202020204" pitchFamily="34" charset="0"/>
                        <a:cs typeface="Tahoma" panose="020B0604030504040204" pitchFamily="34" charset="0"/>
                      </a:endParaRPr>
                    </a:p>
                  </a:txBody>
                  <a:tcPr marL="47625" marR="47625" marT="47625" marB="47625" anchor="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58436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7"/>
          <p:cNvSpPr txBox="1">
            <a:spLocks noChangeArrowheads="1"/>
          </p:cNvSpPr>
          <p:nvPr/>
        </p:nvSpPr>
        <p:spPr bwMode="auto">
          <a:xfrm>
            <a:off x="539552" y="980728"/>
            <a:ext cx="8245475"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just">
              <a:spcBef>
                <a:spcPct val="0"/>
              </a:spcBef>
              <a:buFontTx/>
              <a:buNone/>
            </a:pPr>
            <a:r>
              <a:rPr lang="ru-RU" altLang="ru-RU" sz="2000" b="1" dirty="0">
                <a:solidFill>
                  <a:schemeClr val="tx2">
                    <a:lumMod val="75000"/>
                  </a:schemeClr>
                </a:solidFill>
              </a:rPr>
              <a:t>Жизненный цикл проекта</a:t>
            </a:r>
            <a:r>
              <a:rPr lang="ru-RU" altLang="ru-RU" sz="2000" dirty="0"/>
              <a:t> – </a:t>
            </a:r>
            <a:r>
              <a:rPr lang="ru-RU" altLang="ru-RU" dirty="0"/>
              <a:t>набор последовательных фаз проекта, название и число которых определяется исходя из технологии производства работ и потребностей контроля со стороны организации или организаций, вовлеченных в проект. </a:t>
            </a:r>
            <a:endParaRPr lang="ru-RU" altLang="ru-RU" sz="2000" dirty="0"/>
          </a:p>
          <a:p>
            <a:pPr algn="just">
              <a:spcBef>
                <a:spcPct val="0"/>
              </a:spcBef>
              <a:buFontTx/>
              <a:buNone/>
            </a:pPr>
            <a:endParaRPr lang="ru-RU" altLang="ru-RU" sz="2000" dirty="0"/>
          </a:p>
          <a:p>
            <a:pPr algn="just">
              <a:spcBef>
                <a:spcPct val="0"/>
              </a:spcBef>
              <a:buFontTx/>
              <a:buNone/>
            </a:pPr>
            <a:r>
              <a:rPr lang="ru-RU" altLang="ru-RU" sz="2000" b="1" dirty="0">
                <a:solidFill>
                  <a:schemeClr val="tx2">
                    <a:lumMod val="75000"/>
                  </a:schemeClr>
                </a:solidFill>
              </a:rPr>
              <a:t>Фаза проекта </a:t>
            </a:r>
            <a:r>
              <a:rPr lang="ru-RU" altLang="ru-RU" sz="2000" dirty="0"/>
              <a:t>– </a:t>
            </a:r>
            <a:r>
              <a:rPr lang="ru-RU" altLang="ru-RU" dirty="0"/>
              <a:t>набор логически взаимосвязанных работ проекта, в процессе завершения которых достигается один из основных результатов проекта.</a:t>
            </a:r>
            <a:endParaRPr lang="ru-RU" altLang="ru-RU" sz="2000" dirty="0"/>
          </a:p>
        </p:txBody>
      </p:sp>
      <p:sp>
        <p:nvSpPr>
          <p:cNvPr id="23573" name="Заголовок 23"/>
          <p:cNvSpPr>
            <a:spLocks noGrp="1"/>
          </p:cNvSpPr>
          <p:nvPr>
            <p:ph type="title" idx="4294967295"/>
          </p:nvPr>
        </p:nvSpPr>
        <p:spPr>
          <a:xfrm>
            <a:off x="539750" y="182563"/>
            <a:ext cx="6543675" cy="761130"/>
          </a:xfrm>
        </p:spPr>
        <p:txBody>
          <a:bodyPr/>
          <a:lstStyle/>
          <a:p>
            <a:r>
              <a:rPr lang="ru-RU" altLang="ru-RU" dirty="0"/>
              <a:t>Жизненный цикл проекта </a:t>
            </a:r>
            <a:br>
              <a:rPr lang="en-US" altLang="ru-RU" dirty="0"/>
            </a:br>
            <a:r>
              <a:rPr lang="en-US" altLang="ru-RU" b="0" dirty="0"/>
              <a:t>(Waterfall)</a:t>
            </a:r>
            <a:endParaRPr lang="ru-RU" altLang="ru-RU" b="0" dirty="0"/>
          </a:p>
        </p:txBody>
      </p:sp>
      <p:sp>
        <p:nvSpPr>
          <p:cNvPr id="44036" name="AutoShape 8"/>
          <p:cNvSpPr>
            <a:spLocks noChangeArrowheads="1"/>
          </p:cNvSpPr>
          <p:nvPr/>
        </p:nvSpPr>
        <p:spPr bwMode="auto">
          <a:xfrm>
            <a:off x="784059" y="3761821"/>
            <a:ext cx="185102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23556" name="Text Box 9"/>
          <p:cNvSpPr txBox="1">
            <a:spLocks noChangeArrowheads="1"/>
          </p:cNvSpPr>
          <p:nvPr/>
        </p:nvSpPr>
        <p:spPr bwMode="auto">
          <a:xfrm>
            <a:off x="1265071" y="4233176"/>
            <a:ext cx="13700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Концепция</a:t>
            </a:r>
          </a:p>
        </p:txBody>
      </p:sp>
      <p:sp>
        <p:nvSpPr>
          <p:cNvPr id="44038" name="AutoShape 10"/>
          <p:cNvSpPr>
            <a:spLocks noChangeArrowheads="1"/>
          </p:cNvSpPr>
          <p:nvPr/>
        </p:nvSpPr>
        <p:spPr bwMode="auto">
          <a:xfrm>
            <a:off x="2414422" y="3761821"/>
            <a:ext cx="185102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23558" name="Text Box 11"/>
          <p:cNvSpPr txBox="1">
            <a:spLocks noChangeArrowheads="1"/>
          </p:cNvSpPr>
          <p:nvPr/>
        </p:nvSpPr>
        <p:spPr bwMode="auto">
          <a:xfrm>
            <a:off x="2891068" y="4233176"/>
            <a:ext cx="13700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Разработка</a:t>
            </a:r>
          </a:p>
        </p:txBody>
      </p:sp>
      <p:sp>
        <p:nvSpPr>
          <p:cNvPr id="44040" name="AutoShape 12"/>
          <p:cNvSpPr>
            <a:spLocks noChangeArrowheads="1"/>
          </p:cNvSpPr>
          <p:nvPr/>
        </p:nvSpPr>
        <p:spPr bwMode="auto">
          <a:xfrm>
            <a:off x="4024147" y="3761821"/>
            <a:ext cx="185102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23560" name="Text Box 13"/>
          <p:cNvSpPr txBox="1">
            <a:spLocks noChangeArrowheads="1"/>
          </p:cNvSpPr>
          <p:nvPr/>
        </p:nvSpPr>
        <p:spPr bwMode="auto">
          <a:xfrm>
            <a:off x="4475244" y="4233176"/>
            <a:ext cx="13700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Реализация</a:t>
            </a:r>
          </a:p>
        </p:txBody>
      </p:sp>
      <p:sp>
        <p:nvSpPr>
          <p:cNvPr id="44042" name="AutoShape 14"/>
          <p:cNvSpPr>
            <a:spLocks noChangeArrowheads="1"/>
          </p:cNvSpPr>
          <p:nvPr/>
        </p:nvSpPr>
        <p:spPr bwMode="auto">
          <a:xfrm>
            <a:off x="5633872" y="3761821"/>
            <a:ext cx="185102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23562" name="Text Box 15"/>
          <p:cNvSpPr txBox="1">
            <a:spLocks noChangeArrowheads="1"/>
          </p:cNvSpPr>
          <p:nvPr/>
        </p:nvSpPr>
        <p:spPr bwMode="auto">
          <a:xfrm>
            <a:off x="6089484" y="4233176"/>
            <a:ext cx="13700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Завершение</a:t>
            </a:r>
          </a:p>
        </p:txBody>
      </p:sp>
      <p:sp>
        <p:nvSpPr>
          <p:cNvPr id="2" name="Ромб 1"/>
          <p:cNvSpPr/>
          <p:nvPr/>
        </p:nvSpPr>
        <p:spPr>
          <a:xfrm>
            <a:off x="643565" y="5237725"/>
            <a:ext cx="236538" cy="324321"/>
          </a:xfrm>
          <a:prstGeom prst="diamond">
            <a:avLst/>
          </a:prstGeom>
          <a:solidFill>
            <a:schemeClr val="tx2">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27" name="Ромб 26"/>
          <p:cNvSpPr/>
          <p:nvPr/>
        </p:nvSpPr>
        <p:spPr>
          <a:xfrm>
            <a:off x="2207253" y="5237725"/>
            <a:ext cx="236538" cy="324321"/>
          </a:xfrm>
          <a:prstGeom prst="diamond">
            <a:avLst/>
          </a:prstGeom>
          <a:solidFill>
            <a:schemeClr val="tx2">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28" name="Ромб 27"/>
          <p:cNvSpPr/>
          <p:nvPr/>
        </p:nvSpPr>
        <p:spPr>
          <a:xfrm>
            <a:off x="7069120" y="5255423"/>
            <a:ext cx="236538" cy="324321"/>
          </a:xfrm>
          <a:prstGeom prst="diamond">
            <a:avLst/>
          </a:prstGeom>
          <a:solidFill>
            <a:schemeClr val="tx2">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29" name="Ромб 28"/>
          <p:cNvSpPr/>
          <p:nvPr/>
        </p:nvSpPr>
        <p:spPr>
          <a:xfrm>
            <a:off x="5403684" y="5237724"/>
            <a:ext cx="236538" cy="324321"/>
          </a:xfrm>
          <a:prstGeom prst="diamond">
            <a:avLst/>
          </a:prstGeom>
          <a:solidFill>
            <a:schemeClr val="tx2">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30" name="Ромб 29"/>
          <p:cNvSpPr/>
          <p:nvPr/>
        </p:nvSpPr>
        <p:spPr>
          <a:xfrm>
            <a:off x="3787609" y="5237725"/>
            <a:ext cx="236538" cy="324321"/>
          </a:xfrm>
          <a:prstGeom prst="diamond">
            <a:avLst/>
          </a:prstGeom>
          <a:solidFill>
            <a:schemeClr val="tx2">
              <a:lumMod val="7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3" name="TextBox 2"/>
          <p:cNvSpPr txBox="1"/>
          <p:nvPr/>
        </p:nvSpPr>
        <p:spPr>
          <a:xfrm>
            <a:off x="208696" y="5586733"/>
            <a:ext cx="1106275" cy="523220"/>
          </a:xfrm>
          <a:prstGeom prst="rect">
            <a:avLst/>
          </a:prstGeom>
          <a:noFill/>
        </p:spPr>
        <p:txBody>
          <a:bodyPr wrap="square" rtlCol="0">
            <a:spAutoFit/>
          </a:bodyPr>
          <a:lstStyle/>
          <a:p>
            <a:pPr algn="ctr"/>
            <a:r>
              <a:rPr lang="ru-RU" sz="1400" dirty="0"/>
              <a:t>Проект </a:t>
            </a:r>
          </a:p>
          <a:p>
            <a:pPr algn="ctr"/>
            <a:r>
              <a:rPr lang="ru-RU" sz="1400" dirty="0"/>
              <a:t>стартовал</a:t>
            </a:r>
          </a:p>
        </p:txBody>
      </p:sp>
      <p:sp>
        <p:nvSpPr>
          <p:cNvPr id="31" name="TextBox 30"/>
          <p:cNvSpPr txBox="1"/>
          <p:nvPr/>
        </p:nvSpPr>
        <p:spPr>
          <a:xfrm>
            <a:off x="1668521" y="5586733"/>
            <a:ext cx="1253902" cy="523220"/>
          </a:xfrm>
          <a:prstGeom prst="rect">
            <a:avLst/>
          </a:prstGeom>
          <a:noFill/>
        </p:spPr>
        <p:txBody>
          <a:bodyPr wrap="square" rtlCol="0">
            <a:spAutoFit/>
          </a:bodyPr>
          <a:lstStyle/>
          <a:p>
            <a:pPr algn="ctr"/>
            <a:r>
              <a:rPr lang="ru-RU" sz="1400" dirty="0"/>
              <a:t>Концепция разработана</a:t>
            </a:r>
          </a:p>
        </p:txBody>
      </p:sp>
      <p:sp>
        <p:nvSpPr>
          <p:cNvPr id="32" name="TextBox 31"/>
          <p:cNvSpPr txBox="1"/>
          <p:nvPr/>
        </p:nvSpPr>
        <p:spPr>
          <a:xfrm>
            <a:off x="3036672" y="5586733"/>
            <a:ext cx="1912987" cy="523220"/>
          </a:xfrm>
          <a:prstGeom prst="rect">
            <a:avLst/>
          </a:prstGeom>
          <a:noFill/>
        </p:spPr>
        <p:txBody>
          <a:bodyPr wrap="square" rtlCol="0">
            <a:spAutoFit/>
          </a:bodyPr>
          <a:lstStyle/>
          <a:p>
            <a:pPr algn="ctr"/>
            <a:r>
              <a:rPr lang="ru-RU" sz="1400" dirty="0"/>
              <a:t>Решение о переходе к реализации</a:t>
            </a:r>
          </a:p>
        </p:txBody>
      </p:sp>
      <p:sp>
        <p:nvSpPr>
          <p:cNvPr id="33" name="TextBox 32"/>
          <p:cNvSpPr txBox="1"/>
          <p:nvPr/>
        </p:nvSpPr>
        <p:spPr>
          <a:xfrm>
            <a:off x="4836872" y="5599080"/>
            <a:ext cx="1512167" cy="523220"/>
          </a:xfrm>
          <a:prstGeom prst="rect">
            <a:avLst/>
          </a:prstGeom>
          <a:noFill/>
        </p:spPr>
        <p:txBody>
          <a:bodyPr wrap="square" rtlCol="0">
            <a:spAutoFit/>
          </a:bodyPr>
          <a:lstStyle/>
          <a:p>
            <a:pPr algn="ctr"/>
            <a:r>
              <a:rPr lang="ru-RU" sz="1400" dirty="0"/>
              <a:t>Продукт проекта создан</a:t>
            </a:r>
          </a:p>
        </p:txBody>
      </p:sp>
      <p:sp>
        <p:nvSpPr>
          <p:cNvPr id="34" name="TextBox 33"/>
          <p:cNvSpPr txBox="1"/>
          <p:nvPr/>
        </p:nvSpPr>
        <p:spPr>
          <a:xfrm>
            <a:off x="6634251" y="5599080"/>
            <a:ext cx="1106275" cy="523220"/>
          </a:xfrm>
          <a:prstGeom prst="rect">
            <a:avLst/>
          </a:prstGeom>
          <a:noFill/>
        </p:spPr>
        <p:txBody>
          <a:bodyPr wrap="square" rtlCol="0">
            <a:spAutoFit/>
          </a:bodyPr>
          <a:lstStyle/>
          <a:p>
            <a:pPr algn="ctr"/>
            <a:r>
              <a:rPr lang="ru-RU" sz="1400" dirty="0"/>
              <a:t>Проект </a:t>
            </a:r>
          </a:p>
          <a:p>
            <a:pPr algn="ctr"/>
            <a:r>
              <a:rPr lang="ru-RU" sz="1400" dirty="0"/>
              <a:t>завершен</a:t>
            </a:r>
          </a:p>
        </p:txBody>
      </p:sp>
      <p:pic>
        <p:nvPicPr>
          <p:cNvPr id="22" name="Picture 2" descr="https://im2-tub-ru.yandex.net/i?id=88190016061f895a920e03d2845fe72b-l&amp;n=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0526" y="3907597"/>
            <a:ext cx="955577" cy="9555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96063" y="4863174"/>
            <a:ext cx="1044501" cy="523220"/>
          </a:xfrm>
          <a:prstGeom prst="rect">
            <a:avLst/>
          </a:prstGeom>
          <a:noFill/>
        </p:spPr>
        <p:txBody>
          <a:bodyPr wrap="square" rtlCol="0">
            <a:spAutoFit/>
          </a:bodyPr>
          <a:lstStyle/>
          <a:p>
            <a:pPr algn="ctr"/>
            <a:r>
              <a:rPr lang="ru-RU" sz="1400" b="1" dirty="0"/>
              <a:t>Продукт проекта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0-#ppt_w/2"/>
                                          </p:val>
                                        </p:tav>
                                        <p:tav tm="100000">
                                          <p:val>
                                            <p:strVal val="#ppt_x"/>
                                          </p:val>
                                        </p:tav>
                                      </p:tavLst>
                                    </p:anim>
                                    <p:anim calcmode="lin" valueType="num">
                                      <p:cBhvr additive="base">
                                        <p:cTn id="8" dur="500" fill="hold"/>
                                        <p:tgtEl>
                                          <p:spTgt spid="4403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556"/>
                                        </p:tgtEl>
                                        <p:attrNameLst>
                                          <p:attrName>style.visibility</p:attrName>
                                        </p:attrNameLst>
                                      </p:cBhvr>
                                      <p:to>
                                        <p:strVal val="visible"/>
                                      </p:to>
                                    </p:set>
                                    <p:anim calcmode="lin" valueType="num">
                                      <p:cBhvr additive="base">
                                        <p:cTn id="11" dur="500" fill="hold"/>
                                        <p:tgtEl>
                                          <p:spTgt spid="23556"/>
                                        </p:tgtEl>
                                        <p:attrNameLst>
                                          <p:attrName>ppt_x</p:attrName>
                                        </p:attrNameLst>
                                      </p:cBhvr>
                                      <p:tavLst>
                                        <p:tav tm="0">
                                          <p:val>
                                            <p:strVal val="0-#ppt_w/2"/>
                                          </p:val>
                                        </p:tav>
                                        <p:tav tm="100000">
                                          <p:val>
                                            <p:strVal val="#ppt_x"/>
                                          </p:val>
                                        </p:tav>
                                      </p:tavLst>
                                    </p:anim>
                                    <p:anim calcmode="lin" valueType="num">
                                      <p:cBhvr additive="base">
                                        <p:cTn id="12"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3558"/>
                                        </p:tgtEl>
                                        <p:attrNameLst>
                                          <p:attrName>style.visibility</p:attrName>
                                        </p:attrNameLst>
                                      </p:cBhvr>
                                      <p:to>
                                        <p:strVal val="visible"/>
                                      </p:to>
                                    </p:set>
                                    <p:anim calcmode="lin" valueType="num">
                                      <p:cBhvr additive="base">
                                        <p:cTn id="17" dur="500" fill="hold"/>
                                        <p:tgtEl>
                                          <p:spTgt spid="23558"/>
                                        </p:tgtEl>
                                        <p:attrNameLst>
                                          <p:attrName>ppt_x</p:attrName>
                                        </p:attrNameLst>
                                      </p:cBhvr>
                                      <p:tavLst>
                                        <p:tav tm="0">
                                          <p:val>
                                            <p:strVal val="0-#ppt_w/2"/>
                                          </p:val>
                                        </p:tav>
                                        <p:tav tm="100000">
                                          <p:val>
                                            <p:strVal val="#ppt_x"/>
                                          </p:val>
                                        </p:tav>
                                      </p:tavLst>
                                    </p:anim>
                                    <p:anim calcmode="lin" valueType="num">
                                      <p:cBhvr additive="base">
                                        <p:cTn id="18" dur="500" fill="hold"/>
                                        <p:tgtEl>
                                          <p:spTgt spid="23558"/>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4038"/>
                                        </p:tgtEl>
                                        <p:attrNameLst>
                                          <p:attrName>style.visibility</p:attrName>
                                        </p:attrNameLst>
                                      </p:cBhvr>
                                      <p:to>
                                        <p:strVal val="visible"/>
                                      </p:to>
                                    </p:set>
                                    <p:anim calcmode="lin" valueType="num">
                                      <p:cBhvr additive="base">
                                        <p:cTn id="21" dur="500" fill="hold"/>
                                        <p:tgtEl>
                                          <p:spTgt spid="44038"/>
                                        </p:tgtEl>
                                        <p:attrNameLst>
                                          <p:attrName>ppt_x</p:attrName>
                                        </p:attrNameLst>
                                      </p:cBhvr>
                                      <p:tavLst>
                                        <p:tav tm="0">
                                          <p:val>
                                            <p:strVal val="0-#ppt_w/2"/>
                                          </p:val>
                                        </p:tav>
                                        <p:tav tm="100000">
                                          <p:val>
                                            <p:strVal val="#ppt_x"/>
                                          </p:val>
                                        </p:tav>
                                      </p:tavLst>
                                    </p:anim>
                                    <p:anim calcmode="lin" valueType="num">
                                      <p:cBhvr additive="base">
                                        <p:cTn id="22" dur="500" fill="hold"/>
                                        <p:tgtEl>
                                          <p:spTgt spid="44038"/>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44040"/>
                                        </p:tgtEl>
                                        <p:attrNameLst>
                                          <p:attrName>style.visibility</p:attrName>
                                        </p:attrNameLst>
                                      </p:cBhvr>
                                      <p:to>
                                        <p:strVal val="visible"/>
                                      </p:to>
                                    </p:set>
                                    <p:anim calcmode="lin" valueType="num">
                                      <p:cBhvr additive="base">
                                        <p:cTn id="27" dur="500" fill="hold"/>
                                        <p:tgtEl>
                                          <p:spTgt spid="44040"/>
                                        </p:tgtEl>
                                        <p:attrNameLst>
                                          <p:attrName>ppt_x</p:attrName>
                                        </p:attrNameLst>
                                      </p:cBhvr>
                                      <p:tavLst>
                                        <p:tav tm="0">
                                          <p:val>
                                            <p:strVal val="0-#ppt_w/2"/>
                                          </p:val>
                                        </p:tav>
                                        <p:tav tm="100000">
                                          <p:val>
                                            <p:strVal val="#ppt_x"/>
                                          </p:val>
                                        </p:tav>
                                      </p:tavLst>
                                    </p:anim>
                                    <p:anim calcmode="lin" valueType="num">
                                      <p:cBhvr additive="base">
                                        <p:cTn id="28" dur="500" fill="hold"/>
                                        <p:tgtEl>
                                          <p:spTgt spid="4404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3560"/>
                                        </p:tgtEl>
                                        <p:attrNameLst>
                                          <p:attrName>style.visibility</p:attrName>
                                        </p:attrNameLst>
                                      </p:cBhvr>
                                      <p:to>
                                        <p:strVal val="visible"/>
                                      </p:to>
                                    </p:set>
                                    <p:anim calcmode="lin" valueType="num">
                                      <p:cBhvr additive="base">
                                        <p:cTn id="31" dur="500" fill="hold"/>
                                        <p:tgtEl>
                                          <p:spTgt spid="23560"/>
                                        </p:tgtEl>
                                        <p:attrNameLst>
                                          <p:attrName>ppt_x</p:attrName>
                                        </p:attrNameLst>
                                      </p:cBhvr>
                                      <p:tavLst>
                                        <p:tav tm="0">
                                          <p:val>
                                            <p:strVal val="0-#ppt_w/2"/>
                                          </p:val>
                                        </p:tav>
                                        <p:tav tm="100000">
                                          <p:val>
                                            <p:strVal val="#ppt_x"/>
                                          </p:val>
                                        </p:tav>
                                      </p:tavLst>
                                    </p:anim>
                                    <p:anim calcmode="lin" valueType="num">
                                      <p:cBhvr additive="base">
                                        <p:cTn id="32" dur="500" fill="hold"/>
                                        <p:tgtEl>
                                          <p:spTgt spid="2356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4042"/>
                                        </p:tgtEl>
                                        <p:attrNameLst>
                                          <p:attrName>style.visibility</p:attrName>
                                        </p:attrNameLst>
                                      </p:cBhvr>
                                      <p:to>
                                        <p:strVal val="visible"/>
                                      </p:to>
                                    </p:set>
                                    <p:anim calcmode="lin" valueType="num">
                                      <p:cBhvr additive="base">
                                        <p:cTn id="37" dur="500" fill="hold"/>
                                        <p:tgtEl>
                                          <p:spTgt spid="44042"/>
                                        </p:tgtEl>
                                        <p:attrNameLst>
                                          <p:attrName>ppt_x</p:attrName>
                                        </p:attrNameLst>
                                      </p:cBhvr>
                                      <p:tavLst>
                                        <p:tav tm="0">
                                          <p:val>
                                            <p:strVal val="0-#ppt_w/2"/>
                                          </p:val>
                                        </p:tav>
                                        <p:tav tm="100000">
                                          <p:val>
                                            <p:strVal val="#ppt_x"/>
                                          </p:val>
                                        </p:tav>
                                      </p:tavLst>
                                    </p:anim>
                                    <p:anim calcmode="lin" valueType="num">
                                      <p:cBhvr additive="base">
                                        <p:cTn id="38" dur="500" fill="hold"/>
                                        <p:tgtEl>
                                          <p:spTgt spid="4404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3562"/>
                                        </p:tgtEl>
                                        <p:attrNameLst>
                                          <p:attrName>style.visibility</p:attrName>
                                        </p:attrNameLst>
                                      </p:cBhvr>
                                      <p:to>
                                        <p:strVal val="visible"/>
                                      </p:to>
                                    </p:set>
                                    <p:anim calcmode="lin" valueType="num">
                                      <p:cBhvr additive="base">
                                        <p:cTn id="41" dur="500" fill="hold"/>
                                        <p:tgtEl>
                                          <p:spTgt spid="23562"/>
                                        </p:tgtEl>
                                        <p:attrNameLst>
                                          <p:attrName>ppt_x</p:attrName>
                                        </p:attrNameLst>
                                      </p:cBhvr>
                                      <p:tavLst>
                                        <p:tav tm="0">
                                          <p:val>
                                            <p:strVal val="0-#ppt_w/2"/>
                                          </p:val>
                                        </p:tav>
                                        <p:tav tm="100000">
                                          <p:val>
                                            <p:strVal val="#ppt_x"/>
                                          </p:val>
                                        </p:tav>
                                      </p:tavLst>
                                    </p:anim>
                                    <p:anim calcmode="lin" valueType="num">
                                      <p:cBhvr additive="base">
                                        <p:cTn id="42" dur="500" fill="hold"/>
                                        <p:tgtEl>
                                          <p:spTgt spid="2356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ppt_x"/>
                                          </p:val>
                                        </p:tav>
                                        <p:tav tm="100000">
                                          <p:val>
                                            <p:strVal val="#ppt_x"/>
                                          </p:val>
                                        </p:tav>
                                      </p:tavLst>
                                    </p:anim>
                                    <p:anim calcmode="lin" valueType="num">
                                      <p:cBhvr additive="base">
                                        <p:cTn id="80" dur="500" fill="hold"/>
                                        <p:tgtEl>
                                          <p:spTgt spid="2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ppt_x"/>
                                          </p:val>
                                        </p:tav>
                                        <p:tav tm="100000">
                                          <p:val>
                                            <p:strVal val="#ppt_x"/>
                                          </p:val>
                                        </p:tav>
                                      </p:tavLst>
                                    </p:anim>
                                    <p:anim calcmode="lin" valueType="num">
                                      <p:cBhvr additive="base">
                                        <p:cTn id="84" dur="500" fill="hold"/>
                                        <p:tgtEl>
                                          <p:spTgt spid="34"/>
                                        </p:tgtEl>
                                        <p:attrNameLst>
                                          <p:attrName>ppt_y</p:attrName>
                                        </p:attrNameLst>
                                      </p:cBhvr>
                                      <p:tavLst>
                                        <p:tav tm="0">
                                          <p:val>
                                            <p:strVal val="1+#ppt_h/2"/>
                                          </p:val>
                                        </p:tav>
                                        <p:tav tm="100000">
                                          <p:val>
                                            <p:strVal val="#ppt_y"/>
                                          </p:val>
                                        </p:tav>
                                      </p:tavLst>
                                    </p:anim>
                                  </p:childTnLst>
                                </p:cTn>
                              </p:par>
                            </p:childTnLst>
                          </p:cTn>
                        </p:par>
                        <p:par>
                          <p:cTn id="85" fill="hold">
                            <p:stCondLst>
                              <p:cond delay="500"/>
                            </p:stCondLst>
                            <p:childTnLst>
                              <p:par>
                                <p:cTn id="86" presetID="53" presetClass="entr" presetSubtype="16" fill="hold"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500" fill="hold"/>
                                        <p:tgtEl>
                                          <p:spTgt spid="22"/>
                                        </p:tgtEl>
                                        <p:attrNameLst>
                                          <p:attrName>ppt_w</p:attrName>
                                        </p:attrNameLst>
                                      </p:cBhvr>
                                      <p:tavLst>
                                        <p:tav tm="0">
                                          <p:val>
                                            <p:fltVal val="0"/>
                                          </p:val>
                                        </p:tav>
                                        <p:tav tm="100000">
                                          <p:val>
                                            <p:strVal val="#ppt_w"/>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animEffect transition="in" filter="fade">
                                      <p:cBhvr>
                                        <p:cTn id="90" dur="500"/>
                                        <p:tgtEl>
                                          <p:spTgt spid="2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fade">
                                      <p:cBhvr>
                                        <p:cTn id="9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nimBg="1"/>
      <p:bldP spid="23556" grpId="0"/>
      <p:bldP spid="44038" grpId="0" animBg="1"/>
      <p:bldP spid="23558" grpId="0"/>
      <p:bldP spid="44040" grpId="0" animBg="1"/>
      <p:bldP spid="23560" grpId="0"/>
      <p:bldP spid="44042" grpId="0" animBg="1"/>
      <p:bldP spid="23562" grpId="0"/>
      <p:bldP spid="2" grpId="0" animBg="1"/>
      <p:bldP spid="27" grpId="0" animBg="1"/>
      <p:bldP spid="28" grpId="0" animBg="1"/>
      <p:bldP spid="29" grpId="0" animBg="1"/>
      <p:bldP spid="30" grpId="0" animBg="1"/>
      <p:bldP spid="3" grpId="0"/>
      <p:bldP spid="31" grpId="0"/>
      <p:bldP spid="32" grpId="0"/>
      <p:bldP spid="33" grpId="0"/>
      <p:bldP spid="34"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7"/>
          <p:cNvSpPr txBox="1">
            <a:spLocks noChangeArrowheads="1"/>
          </p:cNvSpPr>
          <p:nvPr/>
        </p:nvSpPr>
        <p:spPr bwMode="auto">
          <a:xfrm>
            <a:off x="553492" y="1443686"/>
            <a:ext cx="824547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just">
              <a:spcBef>
                <a:spcPct val="0"/>
              </a:spcBef>
              <a:buFontTx/>
              <a:buNone/>
            </a:pPr>
            <a:r>
              <a:rPr lang="ru-RU" altLang="ru-RU" sz="2000" b="1" dirty="0">
                <a:solidFill>
                  <a:schemeClr val="tx2">
                    <a:lumMod val="75000"/>
                  </a:schemeClr>
                </a:solidFill>
              </a:rPr>
              <a:t>Гибкий процесс разработки </a:t>
            </a:r>
            <a:r>
              <a:rPr lang="ru-RU" altLang="ru-RU" dirty="0"/>
              <a:t>–</a:t>
            </a:r>
            <a:r>
              <a:rPr lang="ru-RU" altLang="ru-RU" sz="2000" dirty="0"/>
              <a:t> </a:t>
            </a:r>
            <a:r>
              <a:rPr lang="ru-RU" altLang="ru-RU" dirty="0"/>
              <a:t>представляет собой реализацию проекта путём использования принципов итеративной разработки. </a:t>
            </a:r>
          </a:p>
          <a:p>
            <a:pPr algn="just">
              <a:spcBef>
                <a:spcPct val="0"/>
              </a:spcBef>
              <a:buFontTx/>
              <a:buNone/>
            </a:pPr>
            <a:r>
              <a:rPr lang="ru-RU" altLang="ru-RU" dirty="0"/>
              <a:t>Разработка продукта сводится к серии коротких циклов (спринтов) по завершении каждого из которых заказчику демонстрируется готовая, работающая версия продукта с ограниченным функционалом.</a:t>
            </a:r>
          </a:p>
          <a:p>
            <a:pPr algn="just">
              <a:spcBef>
                <a:spcPct val="0"/>
              </a:spcBef>
              <a:buFontTx/>
              <a:buNone/>
            </a:pPr>
            <a:r>
              <a:rPr lang="ru-RU" altLang="ru-RU" dirty="0"/>
              <a:t>При каждой последующей итерации учитываются замечания и изменения требований к предыдущей версии продукта и, как правило, наращивается его функционал. </a:t>
            </a:r>
          </a:p>
          <a:p>
            <a:pPr algn="just">
              <a:spcBef>
                <a:spcPct val="0"/>
              </a:spcBef>
              <a:buFontTx/>
              <a:buNone/>
            </a:pPr>
            <a:endParaRPr lang="ru-RU" altLang="ru-RU" sz="2000" dirty="0"/>
          </a:p>
          <a:p>
            <a:pPr>
              <a:spcBef>
                <a:spcPct val="0"/>
              </a:spcBef>
              <a:buFontTx/>
              <a:buNone/>
            </a:pPr>
            <a:endParaRPr lang="ru-RU" altLang="ru-RU" sz="2000" dirty="0"/>
          </a:p>
        </p:txBody>
      </p:sp>
      <p:sp>
        <p:nvSpPr>
          <p:cNvPr id="23573" name="Заголовок 23"/>
          <p:cNvSpPr>
            <a:spLocks noGrp="1"/>
          </p:cNvSpPr>
          <p:nvPr>
            <p:ph type="title" idx="4294967295"/>
          </p:nvPr>
        </p:nvSpPr>
        <p:spPr>
          <a:xfrm>
            <a:off x="553492" y="193702"/>
            <a:ext cx="6543675" cy="859033"/>
          </a:xfrm>
        </p:spPr>
        <p:txBody>
          <a:bodyPr/>
          <a:lstStyle/>
          <a:p>
            <a:r>
              <a:rPr lang="ru-RU" altLang="ru-RU" dirty="0"/>
              <a:t>Итерационная разработка</a:t>
            </a:r>
            <a:br>
              <a:rPr lang="en-US" altLang="ru-RU" dirty="0"/>
            </a:br>
            <a:r>
              <a:rPr lang="en-US" altLang="ru-RU" b="0" dirty="0"/>
              <a:t>(Scrum)</a:t>
            </a:r>
            <a:endParaRPr lang="ru-RU" altLang="ru-RU" b="0" dirty="0"/>
          </a:p>
        </p:txBody>
      </p:sp>
      <p:pic>
        <p:nvPicPr>
          <p:cNvPr id="116738" name="Picture 2" descr="https://im2-tub-ru.yandex.net/i?id=88190016061f895a920e03d2845fe72b-l&amp;n=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6102" y="5120428"/>
            <a:ext cx="484306" cy="4843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im2-tub-ru.yandex.net/i?id=88190016061f895a920e03d2845fe72b-l&amp;n=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3265" y="4951086"/>
            <a:ext cx="653648" cy="6536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im2-tub-ru.yandex.net/i?id=88190016061f895a920e03d2845fe72b-l&amp;n=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83580" y="4685817"/>
            <a:ext cx="955577" cy="955577"/>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6"/>
          <a:stretch>
            <a:fillRect/>
          </a:stretch>
        </p:blipFill>
        <p:spPr>
          <a:xfrm>
            <a:off x="850388" y="3785686"/>
            <a:ext cx="1885714" cy="1819048"/>
          </a:xfrm>
          <a:prstGeom prst="rect">
            <a:avLst/>
          </a:prstGeom>
        </p:spPr>
      </p:pic>
      <p:pic>
        <p:nvPicPr>
          <p:cNvPr id="5" name="Рисунок 4"/>
          <p:cNvPicPr>
            <a:picLocks noChangeAspect="1"/>
          </p:cNvPicPr>
          <p:nvPr/>
        </p:nvPicPr>
        <p:blipFill>
          <a:blip r:embed="rId7"/>
          <a:stretch>
            <a:fillRect/>
          </a:stretch>
        </p:blipFill>
        <p:spPr>
          <a:xfrm>
            <a:off x="3220408" y="3785686"/>
            <a:ext cx="1742857" cy="1819048"/>
          </a:xfrm>
          <a:prstGeom prst="rect">
            <a:avLst/>
          </a:prstGeom>
        </p:spPr>
      </p:pic>
      <p:pic>
        <p:nvPicPr>
          <p:cNvPr id="6" name="Рисунок 5"/>
          <p:cNvPicPr>
            <a:picLocks noChangeAspect="1"/>
          </p:cNvPicPr>
          <p:nvPr/>
        </p:nvPicPr>
        <p:blipFill>
          <a:blip r:embed="rId8"/>
          <a:stretch>
            <a:fillRect/>
          </a:stretch>
        </p:blipFill>
        <p:spPr>
          <a:xfrm>
            <a:off x="5616913" y="3795209"/>
            <a:ext cx="1866667" cy="1809524"/>
          </a:xfrm>
          <a:prstGeom prst="rect">
            <a:avLst/>
          </a:prstGeom>
        </p:spPr>
      </p:pic>
      <p:sp>
        <p:nvSpPr>
          <p:cNvPr id="10" name="TextBox 9"/>
          <p:cNvSpPr txBox="1"/>
          <p:nvPr/>
        </p:nvSpPr>
        <p:spPr>
          <a:xfrm>
            <a:off x="2456004" y="5637946"/>
            <a:ext cx="1044501" cy="400110"/>
          </a:xfrm>
          <a:prstGeom prst="rect">
            <a:avLst/>
          </a:prstGeom>
          <a:noFill/>
        </p:spPr>
        <p:txBody>
          <a:bodyPr wrap="square" rtlCol="0">
            <a:spAutoFit/>
          </a:bodyPr>
          <a:lstStyle/>
          <a:p>
            <a:pPr algn="ctr"/>
            <a:r>
              <a:rPr lang="ru-RU" sz="1000" b="1" dirty="0"/>
              <a:t>Продукт проекта</a:t>
            </a:r>
          </a:p>
        </p:txBody>
      </p:sp>
      <p:sp>
        <p:nvSpPr>
          <p:cNvPr id="11" name="TextBox 10"/>
          <p:cNvSpPr txBox="1"/>
          <p:nvPr/>
        </p:nvSpPr>
        <p:spPr>
          <a:xfrm>
            <a:off x="4767838" y="5637946"/>
            <a:ext cx="1044501" cy="492443"/>
          </a:xfrm>
          <a:prstGeom prst="rect">
            <a:avLst/>
          </a:prstGeom>
          <a:noFill/>
        </p:spPr>
        <p:txBody>
          <a:bodyPr wrap="square" rtlCol="0">
            <a:spAutoFit/>
          </a:bodyPr>
          <a:lstStyle/>
          <a:p>
            <a:pPr algn="ctr"/>
            <a:r>
              <a:rPr lang="ru-RU" sz="1300" b="1" dirty="0"/>
              <a:t>Продукт проекта</a:t>
            </a:r>
          </a:p>
        </p:txBody>
      </p:sp>
      <p:sp>
        <p:nvSpPr>
          <p:cNvPr id="12" name="TextBox 11"/>
          <p:cNvSpPr txBox="1"/>
          <p:nvPr/>
        </p:nvSpPr>
        <p:spPr>
          <a:xfrm>
            <a:off x="7439117" y="5637946"/>
            <a:ext cx="1044501" cy="584775"/>
          </a:xfrm>
          <a:prstGeom prst="rect">
            <a:avLst/>
          </a:prstGeom>
          <a:noFill/>
        </p:spPr>
        <p:txBody>
          <a:bodyPr wrap="square" rtlCol="0">
            <a:spAutoFit/>
          </a:bodyPr>
          <a:lstStyle/>
          <a:p>
            <a:pPr algn="ctr"/>
            <a:r>
              <a:rPr lang="ru-RU" sz="1600" b="1" dirty="0"/>
              <a:t>Продукт проекта</a:t>
            </a:r>
          </a:p>
        </p:txBody>
      </p:sp>
    </p:spTree>
    <p:extLst>
      <p:ext uri="{BB962C8B-B14F-4D97-AF65-F5344CB8AC3E}">
        <p14:creationId xmlns:p14="http://schemas.microsoft.com/office/powerpoint/2010/main" val="2125392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16738"/>
                                        </p:tgtEl>
                                        <p:attrNameLst>
                                          <p:attrName>style.visibility</p:attrName>
                                        </p:attrNameLst>
                                      </p:cBhvr>
                                      <p:to>
                                        <p:strVal val="visible"/>
                                      </p:to>
                                    </p:set>
                                    <p:anim calcmode="lin" valueType="num">
                                      <p:cBhvr>
                                        <p:cTn id="11" dur="600" fill="hold"/>
                                        <p:tgtEl>
                                          <p:spTgt spid="116738"/>
                                        </p:tgtEl>
                                        <p:attrNameLst>
                                          <p:attrName>ppt_w</p:attrName>
                                        </p:attrNameLst>
                                      </p:cBhvr>
                                      <p:tavLst>
                                        <p:tav tm="0">
                                          <p:val>
                                            <p:fltVal val="0"/>
                                          </p:val>
                                        </p:tav>
                                        <p:tav tm="100000">
                                          <p:val>
                                            <p:strVal val="#ppt_w"/>
                                          </p:val>
                                        </p:tav>
                                      </p:tavLst>
                                    </p:anim>
                                    <p:anim calcmode="lin" valueType="num">
                                      <p:cBhvr>
                                        <p:cTn id="12" dur="600" fill="hold"/>
                                        <p:tgtEl>
                                          <p:spTgt spid="116738"/>
                                        </p:tgtEl>
                                        <p:attrNameLst>
                                          <p:attrName>ppt_h</p:attrName>
                                        </p:attrNameLst>
                                      </p:cBhvr>
                                      <p:tavLst>
                                        <p:tav tm="0">
                                          <p:val>
                                            <p:fltVal val="0"/>
                                          </p:val>
                                        </p:tav>
                                        <p:tav tm="100000">
                                          <p:val>
                                            <p:strVal val="#ppt_h"/>
                                          </p:val>
                                        </p:tav>
                                      </p:tavLst>
                                    </p:anim>
                                    <p:animEffect transition="in" filter="fade">
                                      <p:cBhvr>
                                        <p:cTn id="13" dur="600"/>
                                        <p:tgtEl>
                                          <p:spTgt spid="116738"/>
                                        </p:tgtEl>
                                      </p:cBhvr>
                                    </p:animEffect>
                                  </p:childTnLst>
                                </p:cTn>
                              </p:par>
                            </p:childTnLst>
                          </p:cTn>
                        </p:par>
                        <p:par>
                          <p:cTn id="14" fill="hold">
                            <p:stCondLst>
                              <p:cond delay="26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2000"/>
                                        <p:tgtEl>
                                          <p:spTgt spid="6"/>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66043" y="1206173"/>
            <a:ext cx="8137525" cy="1500188"/>
          </a:xfrm>
          <a:prstGeom prst="rect">
            <a:avLst/>
          </a:prstGeom>
          <a:noFill/>
          <a:ln w="9525">
            <a:noFill/>
            <a:miter lim="800000"/>
            <a:headEnd/>
            <a:tailEnd/>
          </a:ln>
          <a:effectLst/>
        </p:spPr>
        <p:txBody>
          <a:bodyPr anchor="ctr"/>
          <a:lstStyle/>
          <a:p>
            <a:pPr algn="just" defTabSz="762000" eaLnBrk="0" hangingPunct="0">
              <a:defRPr/>
            </a:pPr>
            <a:r>
              <a:rPr lang="ru-RU" sz="2000" b="1" dirty="0">
                <a:cs typeface="+mn-cs"/>
              </a:rPr>
              <a:t>Программа</a:t>
            </a:r>
            <a:r>
              <a:rPr lang="ru-RU" sz="2000" b="1" dirty="0">
                <a:effectLst>
                  <a:outerShdw blurRad="38100" dist="38100" dir="2700000" algn="tl">
                    <a:srgbClr val="C0C0C0"/>
                  </a:outerShdw>
                </a:effectLst>
              </a:rPr>
              <a:t> </a:t>
            </a:r>
            <a:r>
              <a:rPr lang="ru-RU" sz="2000" dirty="0"/>
              <a:t>– </a:t>
            </a:r>
            <a:r>
              <a:rPr lang="ru-RU" sz="2000" dirty="0">
                <a:cs typeface="+mn-cs"/>
              </a:rPr>
              <a:t>группа</a:t>
            </a:r>
            <a:r>
              <a:rPr lang="ru-RU" sz="2000" dirty="0"/>
              <a:t> </a:t>
            </a:r>
            <a:r>
              <a:rPr lang="ru-RU" sz="2000" i="1" dirty="0">
                <a:solidFill>
                  <a:schemeClr val="tx2">
                    <a:lumMod val="75000"/>
                  </a:schemeClr>
                </a:solidFill>
                <a:cs typeface="+mn-cs"/>
              </a:rPr>
              <a:t>взаимосвязанных</a:t>
            </a:r>
            <a:r>
              <a:rPr lang="ru-RU" sz="2000" dirty="0">
                <a:solidFill>
                  <a:schemeClr val="tx2">
                    <a:lumMod val="75000"/>
                  </a:schemeClr>
                </a:solidFill>
                <a:cs typeface="+mn-cs"/>
              </a:rPr>
              <a:t> </a:t>
            </a:r>
            <a:r>
              <a:rPr lang="ru-RU" sz="2000" dirty="0">
                <a:cs typeface="+mn-cs"/>
              </a:rPr>
              <a:t>проектов и различных мероприятий, объединенных </a:t>
            </a:r>
            <a:r>
              <a:rPr lang="ru-RU" sz="2000" i="1" dirty="0">
                <a:solidFill>
                  <a:schemeClr val="tx2">
                    <a:lumMod val="75000"/>
                  </a:schemeClr>
                </a:solidFill>
                <a:cs typeface="+mn-cs"/>
              </a:rPr>
              <a:t>общей</a:t>
            </a:r>
            <a:r>
              <a:rPr lang="ru-RU" sz="2000" i="1" dirty="0">
                <a:solidFill>
                  <a:srgbClr val="FF0000"/>
                </a:solidFill>
                <a:cs typeface="+mn-cs"/>
              </a:rPr>
              <a:t> </a:t>
            </a:r>
            <a:r>
              <a:rPr lang="ru-RU" sz="2000" i="1" dirty="0">
                <a:solidFill>
                  <a:schemeClr val="tx2">
                    <a:lumMod val="75000"/>
                  </a:schemeClr>
                </a:solidFill>
                <a:cs typeface="+mn-cs"/>
              </a:rPr>
              <a:t>целью</a:t>
            </a:r>
            <a:r>
              <a:rPr lang="ru-RU" sz="2000" i="1" dirty="0">
                <a:solidFill>
                  <a:srgbClr val="FF0000"/>
                </a:solidFill>
                <a:cs typeface="+mn-cs"/>
              </a:rPr>
              <a:t> </a:t>
            </a:r>
            <a:r>
              <a:rPr lang="ru-RU" sz="2000" dirty="0">
                <a:cs typeface="+mn-cs"/>
              </a:rPr>
              <a:t>и </a:t>
            </a:r>
            <a:r>
              <a:rPr lang="ru-RU" sz="2000" dirty="0">
                <a:solidFill>
                  <a:schemeClr val="tx2">
                    <a:lumMod val="75000"/>
                  </a:schemeClr>
                </a:solidFill>
                <a:cs typeface="+mn-cs"/>
              </a:rPr>
              <a:t>условиями </a:t>
            </a:r>
            <a:r>
              <a:rPr lang="ru-RU" sz="2000" dirty="0">
                <a:cs typeface="+mn-cs"/>
              </a:rPr>
              <a:t>их выполнения.</a:t>
            </a:r>
            <a:r>
              <a:rPr lang="ru-RU" sz="2000" b="1" dirty="0">
                <a:effectLst>
                  <a:outerShdw blurRad="38100" dist="38100" dir="2700000" algn="tl">
                    <a:srgbClr val="C0C0C0"/>
                  </a:outerShdw>
                </a:effectLst>
              </a:rPr>
              <a:t> </a:t>
            </a:r>
          </a:p>
        </p:txBody>
      </p:sp>
      <p:sp>
        <p:nvSpPr>
          <p:cNvPr id="20485" name="Заголовок 1"/>
          <p:cNvSpPr>
            <a:spLocks noGrp="1"/>
          </p:cNvSpPr>
          <p:nvPr>
            <p:ph type="title"/>
          </p:nvPr>
        </p:nvSpPr>
        <p:spPr/>
        <p:txBody>
          <a:bodyPr/>
          <a:lstStyle/>
          <a:p>
            <a:r>
              <a:rPr lang="ru-RU" altLang="ru-RU" dirty="0"/>
              <a:t>Программа проектов</a:t>
            </a:r>
          </a:p>
        </p:txBody>
      </p:sp>
      <p:pic>
        <p:nvPicPr>
          <p:cNvPr id="2" name="Рисунок 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2627784" y="2704919"/>
            <a:ext cx="5896880" cy="3315377"/>
          </a:xfrm>
          <a:prstGeom prst="rect">
            <a:avLst/>
          </a:prstGeom>
          <a:ln>
            <a:noFill/>
          </a:ln>
          <a:effectLst>
            <a:softEdge rad="112500"/>
          </a:effectLst>
        </p:spPr>
      </p:pic>
    </p:spTree>
    <p:extLst>
      <p:ext uri="{BB962C8B-B14F-4D97-AF65-F5344CB8AC3E}">
        <p14:creationId xmlns:p14="http://schemas.microsoft.com/office/powerpoint/2010/main" val="4638940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457200" y="1165455"/>
            <a:ext cx="81375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just">
              <a:spcBef>
                <a:spcPct val="0"/>
              </a:spcBef>
              <a:buFontTx/>
              <a:buNone/>
            </a:pPr>
            <a:r>
              <a:rPr lang="ru-RU" altLang="ru-RU" sz="2000" b="1" dirty="0"/>
              <a:t>Портфель проектов </a:t>
            </a:r>
            <a:r>
              <a:rPr lang="en-US" altLang="ru-RU" sz="2000" dirty="0"/>
              <a:t>– </a:t>
            </a:r>
            <a:r>
              <a:rPr lang="ru-RU" altLang="ru-RU" sz="2000" i="1" dirty="0">
                <a:solidFill>
                  <a:schemeClr val="tx2">
                    <a:lumMod val="75000"/>
                  </a:schemeClr>
                </a:solidFill>
              </a:rPr>
              <a:t>набор</a:t>
            </a:r>
            <a:r>
              <a:rPr lang="ru-RU" altLang="ru-RU" sz="2000" dirty="0">
                <a:solidFill>
                  <a:schemeClr val="tx2">
                    <a:lumMod val="75000"/>
                  </a:schemeClr>
                </a:solidFill>
              </a:rPr>
              <a:t> </a:t>
            </a:r>
            <a:r>
              <a:rPr lang="ru-RU" altLang="ru-RU" sz="2000" dirty="0"/>
              <a:t>проектов, программ и другой </a:t>
            </a:r>
            <a:r>
              <a:rPr lang="ru-RU" altLang="ru-RU" sz="2000" dirty="0">
                <a:solidFill>
                  <a:schemeClr val="tx2">
                    <a:lumMod val="75000"/>
                  </a:schemeClr>
                </a:solidFill>
              </a:rPr>
              <a:t>связанной </a:t>
            </a:r>
            <a:r>
              <a:rPr lang="ru-RU" altLang="ru-RU" sz="2000" dirty="0"/>
              <a:t>деятельности, объединенные для </a:t>
            </a:r>
            <a:r>
              <a:rPr lang="ru-RU" altLang="ru-RU" sz="2000" dirty="0">
                <a:solidFill>
                  <a:schemeClr val="tx2">
                    <a:lumMod val="75000"/>
                  </a:schemeClr>
                </a:solidFill>
              </a:rPr>
              <a:t>удобства </a:t>
            </a:r>
            <a:r>
              <a:rPr lang="ru-RU" altLang="ru-RU" sz="2000" dirty="0"/>
              <a:t>и повышения </a:t>
            </a:r>
            <a:r>
              <a:rPr lang="ru-RU" altLang="ru-RU" sz="2000" i="1" dirty="0">
                <a:solidFill>
                  <a:schemeClr val="tx2">
                    <a:lumMod val="75000"/>
                  </a:schemeClr>
                </a:solidFill>
              </a:rPr>
              <a:t>эффективности</a:t>
            </a:r>
            <a:r>
              <a:rPr lang="ru-RU" altLang="ru-RU" sz="2000" dirty="0">
                <a:solidFill>
                  <a:schemeClr val="tx2">
                    <a:lumMod val="75000"/>
                  </a:schemeClr>
                </a:solidFill>
              </a:rPr>
              <a:t> </a:t>
            </a:r>
            <a:r>
              <a:rPr lang="ru-RU" altLang="ru-RU" sz="2000" dirty="0"/>
              <a:t>управления.</a:t>
            </a:r>
            <a:endParaRPr lang="ru-RU" altLang="ru-RU" sz="2000" b="1" dirty="0"/>
          </a:p>
        </p:txBody>
      </p:sp>
      <p:sp>
        <p:nvSpPr>
          <p:cNvPr id="20485" name="Заголовок 1"/>
          <p:cNvSpPr>
            <a:spLocks noGrp="1"/>
          </p:cNvSpPr>
          <p:nvPr>
            <p:ph type="title"/>
          </p:nvPr>
        </p:nvSpPr>
        <p:spPr/>
        <p:txBody>
          <a:bodyPr/>
          <a:lstStyle/>
          <a:p>
            <a:r>
              <a:rPr lang="ru-RU" altLang="ru-RU" dirty="0"/>
              <a:t>Портфель проектов</a:t>
            </a:r>
          </a:p>
        </p:txBody>
      </p:sp>
      <p:pic>
        <p:nvPicPr>
          <p:cNvPr id="2" name="Рисунок 1"/>
          <p:cNvPicPr>
            <a:picLocks noChangeAspect="1"/>
          </p:cNvPicPr>
          <p:nvPr/>
        </p:nvPicPr>
        <p:blipFill>
          <a:blip r:embed="rId3" cstate="print">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tretch>
            <a:fillRect/>
          </a:stretch>
        </p:blipFill>
        <p:spPr>
          <a:xfrm>
            <a:off x="5004048" y="2852935"/>
            <a:ext cx="3351287" cy="3351287"/>
          </a:xfrm>
          <a:prstGeom prst="rect">
            <a:avLst/>
          </a:prstGeom>
          <a:effectLst>
            <a:softEdge rad="114300"/>
          </a:effectLst>
        </p:spPr>
      </p:pic>
    </p:spTree>
    <p:extLst>
      <p:ext uri="{BB962C8B-B14F-4D97-AF65-F5344CB8AC3E}">
        <p14:creationId xmlns:p14="http://schemas.microsoft.com/office/powerpoint/2010/main" val="69504739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457200" y="1165455"/>
            <a:ext cx="81375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just">
              <a:spcBef>
                <a:spcPct val="0"/>
              </a:spcBef>
              <a:buFontTx/>
              <a:buNone/>
            </a:pPr>
            <a:r>
              <a:rPr lang="ru-RU" altLang="ru-RU" sz="2000" b="1" dirty="0" err="1"/>
              <a:t>Проектно</a:t>
            </a:r>
            <a:r>
              <a:rPr lang="ru-RU" altLang="ru-RU" sz="2000" b="1" dirty="0"/>
              <a:t> ориентированная организация </a:t>
            </a:r>
            <a:r>
              <a:rPr lang="en-US" altLang="ru-RU" sz="2000" dirty="0"/>
              <a:t>– </a:t>
            </a:r>
            <a:r>
              <a:rPr lang="ru-RU" altLang="ru-RU" sz="2000" dirty="0"/>
              <a:t>компания (предприятие, учреждение, организация, отдел, подразделение), использующая </a:t>
            </a:r>
            <a:r>
              <a:rPr lang="ru-RU" altLang="ru-RU" sz="2000" dirty="0" err="1">
                <a:solidFill>
                  <a:schemeClr val="tx2">
                    <a:lumMod val="75000"/>
                  </a:schemeClr>
                </a:solidFill>
              </a:rPr>
              <a:t>проектно</a:t>
            </a:r>
            <a:r>
              <a:rPr lang="ru-RU" altLang="ru-RU" sz="2000" dirty="0">
                <a:solidFill>
                  <a:schemeClr val="tx2">
                    <a:lumMod val="75000"/>
                  </a:schemeClr>
                </a:solidFill>
              </a:rPr>
              <a:t> ориентированное управление</a:t>
            </a:r>
            <a:r>
              <a:rPr lang="ru-RU" altLang="ru-RU" sz="2000" dirty="0"/>
              <a:t> – как </a:t>
            </a:r>
            <a:r>
              <a:rPr lang="ru-RU" altLang="ru-RU" sz="2000" dirty="0">
                <a:solidFill>
                  <a:schemeClr val="tx2">
                    <a:lumMod val="75000"/>
                  </a:schemeClr>
                </a:solidFill>
              </a:rPr>
              <a:t>базовую концепцию управления </a:t>
            </a:r>
            <a:r>
              <a:rPr lang="ru-RU" altLang="ru-RU" sz="2000" dirty="0"/>
              <a:t>своей производственной деятельностью.</a:t>
            </a:r>
            <a:endParaRPr lang="ru-RU" altLang="ru-RU" sz="2000" b="1" dirty="0"/>
          </a:p>
        </p:txBody>
      </p:sp>
      <p:sp>
        <p:nvSpPr>
          <p:cNvPr id="20485" name="Заголовок 1"/>
          <p:cNvSpPr>
            <a:spLocks noGrp="1"/>
          </p:cNvSpPr>
          <p:nvPr>
            <p:ph type="title"/>
          </p:nvPr>
        </p:nvSpPr>
        <p:spPr/>
        <p:txBody>
          <a:bodyPr/>
          <a:lstStyle/>
          <a:p>
            <a:r>
              <a:rPr lang="ru-RU" altLang="ru-RU" dirty="0" err="1"/>
              <a:t>Проектно</a:t>
            </a:r>
            <a:r>
              <a:rPr lang="ru-RU" altLang="ru-RU" dirty="0"/>
              <a:t> ориентированная организация</a:t>
            </a:r>
          </a:p>
        </p:txBody>
      </p:sp>
      <p:pic>
        <p:nvPicPr>
          <p:cNvPr id="3" name="Рисунок 2"/>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177087" y="2897587"/>
            <a:ext cx="5417638" cy="3148869"/>
          </a:xfrm>
          <a:prstGeom prst="rect">
            <a:avLst/>
          </a:prstGeom>
          <a:ln>
            <a:noFill/>
          </a:ln>
          <a:effectLst>
            <a:softEdge rad="112500"/>
          </a:effectLst>
        </p:spPr>
      </p:pic>
    </p:spTree>
    <p:extLst>
      <p:ext uri="{BB962C8B-B14F-4D97-AF65-F5344CB8AC3E}">
        <p14:creationId xmlns:p14="http://schemas.microsoft.com/office/powerpoint/2010/main" val="44930538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a:xfrm>
            <a:off x="467544" y="2204864"/>
            <a:ext cx="8229600" cy="1298997"/>
          </a:xfrm>
        </p:spPr>
        <p:txBody>
          <a:bodyPr/>
          <a:lstStyle/>
          <a:p>
            <a:pPr eaLnBrk="1" hangingPunct="1"/>
            <a:r>
              <a:rPr lang="ru-RU" altLang="ru-RU" dirty="0"/>
              <a:t>Субъекты управления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http://www.educattivamente.com/assets/images/Servizi/Servizi-per-operatori/supervisione/GO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3059285"/>
            <a:ext cx="4416425" cy="293937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19559" y="992334"/>
            <a:ext cx="8000603" cy="1520929"/>
          </a:xfrm>
          <a:prstGeom prst="rect">
            <a:avLst/>
          </a:prstGeom>
          <a:noFill/>
        </p:spPr>
        <p:txBody>
          <a:bodyPr wrap="square">
            <a:spAutoFit/>
          </a:bodyPr>
          <a:lstStyle/>
          <a:p>
            <a:pPr algn="just">
              <a:spcAft>
                <a:spcPts val="100"/>
              </a:spcAft>
              <a:buFont typeface="Arial" pitchFamily="34" charset="0"/>
              <a:buNone/>
              <a:defRPr/>
            </a:pPr>
            <a:r>
              <a:rPr lang="ru-RU" dirty="0">
                <a:cs typeface="+mn-cs"/>
              </a:rPr>
              <a:t>Лицо или организация, которые будут</a:t>
            </a:r>
            <a:r>
              <a:rPr lang="en-US" dirty="0">
                <a:cs typeface="+mn-cs"/>
              </a:rPr>
              <a:t> </a:t>
            </a:r>
            <a:r>
              <a:rPr lang="ru-RU" dirty="0">
                <a:cs typeface="+mn-cs"/>
              </a:rPr>
              <a:t>использовать продукт и результаты проекта.</a:t>
            </a:r>
          </a:p>
          <a:p>
            <a:pPr algn="just">
              <a:spcAft>
                <a:spcPts val="100"/>
              </a:spcAft>
              <a:buFont typeface="Arial" pitchFamily="34" charset="0"/>
              <a:buNone/>
              <a:defRPr/>
            </a:pPr>
            <a:r>
              <a:rPr lang="ru-RU" dirty="0">
                <a:cs typeface="+mn-cs"/>
              </a:rPr>
              <a:t>Может быть как внешней по отношению к исполнителю организацией, так и внутренним отделом или департаментом самой компании-исполнителя.</a:t>
            </a:r>
          </a:p>
        </p:txBody>
      </p:sp>
      <p:sp>
        <p:nvSpPr>
          <p:cNvPr id="28675" name="Заголовок 2"/>
          <p:cNvSpPr>
            <a:spLocks noGrp="1"/>
          </p:cNvSpPr>
          <p:nvPr>
            <p:ph type="title"/>
          </p:nvPr>
        </p:nvSpPr>
        <p:spPr>
          <a:xfrm>
            <a:off x="319560" y="274638"/>
            <a:ext cx="6681316" cy="582612"/>
          </a:xfrm>
        </p:spPr>
        <p:txBody>
          <a:bodyPr/>
          <a:lstStyle/>
          <a:p>
            <a:r>
              <a:rPr lang="ru-RU" altLang="ru-RU" dirty="0"/>
              <a:t>Заказчик проекта</a:t>
            </a:r>
          </a:p>
        </p:txBody>
      </p:sp>
      <p:sp>
        <p:nvSpPr>
          <p:cNvPr id="4" name="TextBox 3"/>
          <p:cNvSpPr txBox="1"/>
          <p:nvPr/>
        </p:nvSpPr>
        <p:spPr>
          <a:xfrm>
            <a:off x="319559" y="2571076"/>
            <a:ext cx="4608512" cy="3724096"/>
          </a:xfrm>
          <a:prstGeom prst="rect">
            <a:avLst/>
          </a:prstGeom>
          <a:noFill/>
        </p:spPr>
        <p:txBody>
          <a:bodyPr wrap="square">
            <a:spAutoFit/>
          </a:bodyPr>
          <a:lstStyle/>
          <a:p>
            <a:pPr>
              <a:spcAft>
                <a:spcPts val="100"/>
              </a:spcAft>
              <a:buFont typeface="Arial" pitchFamily="34" charset="0"/>
              <a:buNone/>
              <a:defRPr/>
            </a:pPr>
            <a:r>
              <a:rPr lang="ru-RU" sz="2000" b="1" dirty="0">
                <a:cs typeface="+mn-cs"/>
              </a:rPr>
              <a:t>Функции Заказчика</a:t>
            </a:r>
            <a:r>
              <a:rPr lang="ru-RU" sz="2000" dirty="0">
                <a:cs typeface="+mn-cs"/>
              </a:rPr>
              <a:t>:</a:t>
            </a:r>
          </a:p>
          <a:p>
            <a:pPr>
              <a:spcAft>
                <a:spcPts val="100"/>
              </a:spcAft>
              <a:buFont typeface="Arial" pitchFamily="34" charset="0"/>
              <a:buNone/>
              <a:defRPr/>
            </a:pPr>
            <a:endParaRPr lang="ru-RU" sz="1100" dirty="0">
              <a:cs typeface="+mn-cs"/>
            </a:endParaRPr>
          </a:p>
          <a:p>
            <a:pPr marL="285750" indent="-285750">
              <a:spcAft>
                <a:spcPts val="100"/>
              </a:spcAft>
              <a:buFont typeface="Arial" pitchFamily="34" charset="0"/>
              <a:buChar char="•"/>
              <a:defRPr/>
            </a:pPr>
            <a:r>
              <a:rPr lang="ru-RU" dirty="0">
                <a:cs typeface="+mn-cs"/>
              </a:rPr>
              <a:t>Определение и утверждение целей и результатов проекта;</a:t>
            </a:r>
          </a:p>
          <a:p>
            <a:pPr marL="285750" indent="-285750">
              <a:spcAft>
                <a:spcPts val="100"/>
              </a:spcAft>
              <a:buFont typeface="Arial" pitchFamily="34" charset="0"/>
              <a:buChar char="•"/>
              <a:defRPr/>
            </a:pPr>
            <a:r>
              <a:rPr lang="ru-RU" dirty="0">
                <a:cs typeface="+mn-cs"/>
              </a:rPr>
              <a:t>Определение требований к продукту проекта;</a:t>
            </a:r>
          </a:p>
          <a:p>
            <a:pPr marL="285750" indent="-285750">
              <a:spcAft>
                <a:spcPts val="100"/>
              </a:spcAft>
              <a:buFont typeface="Arial" pitchFamily="34" charset="0"/>
              <a:buChar char="•"/>
              <a:defRPr/>
            </a:pPr>
            <a:r>
              <a:rPr lang="ru-RU" dirty="0">
                <a:cs typeface="+mn-cs"/>
              </a:rPr>
              <a:t>Согласование лимитов финансирования проекта, ограничений, предположений и допущений;</a:t>
            </a:r>
          </a:p>
          <a:p>
            <a:pPr marL="285750" indent="-285750">
              <a:spcAft>
                <a:spcPts val="100"/>
              </a:spcAft>
              <a:buFont typeface="Arial" pitchFamily="34" charset="0"/>
              <a:buChar char="•"/>
              <a:defRPr/>
            </a:pPr>
            <a:r>
              <a:rPr lang="ru-RU" dirty="0">
                <a:cs typeface="+mn-cs"/>
              </a:rPr>
              <a:t>Приемка продукта, извлечение выгод, использование результатов проекта.</a:t>
            </a:r>
          </a:p>
          <a:p>
            <a:pPr>
              <a:spcAft>
                <a:spcPts val="100"/>
              </a:spcAft>
              <a:defRPr/>
            </a:pPr>
            <a:endParaRPr lang="ru-RU" sz="2000" dirty="0">
              <a:cs typeface="+mn-cs"/>
            </a:endParaRPr>
          </a:p>
        </p:txBody>
      </p:sp>
      <p:sp>
        <p:nvSpPr>
          <p:cNvPr id="3" name="TextBox 2"/>
          <p:cNvSpPr txBox="1"/>
          <p:nvPr/>
        </p:nvSpPr>
        <p:spPr>
          <a:xfrm>
            <a:off x="4804559" y="3270128"/>
            <a:ext cx="1512168" cy="523220"/>
          </a:xfrm>
          <a:prstGeom prst="rect">
            <a:avLst/>
          </a:prstGeom>
          <a:solidFill>
            <a:schemeClr val="bg1"/>
          </a:solidFill>
        </p:spPr>
        <p:txBody>
          <a:bodyPr wrap="square" rtlCol="0">
            <a:spAutoFit/>
          </a:bodyPr>
          <a:lstStyle/>
          <a:p>
            <a:r>
              <a:rPr lang="ru-RU" sz="2800" b="1" dirty="0">
                <a:latin typeface="Segoe Print" panose="02000600000000000000" pitchFamily="2" charset="0"/>
              </a:rPr>
              <a:t>ЦЕЛЬ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446931" y="1088455"/>
            <a:ext cx="8135938"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marL="628650" indent="-628650" eaLnBrk="1" hangingPunct="1">
              <a:spcBef>
                <a:spcPts val="600"/>
              </a:spcBef>
              <a:spcAft>
                <a:spcPts val="600"/>
              </a:spcAft>
              <a:buFont typeface="Wingdings" panose="05000000000000000000" pitchFamily="2" charset="2"/>
              <a:buChar char="ü"/>
            </a:pPr>
            <a:r>
              <a:rPr lang="ru-RU" altLang="ru-RU" sz="2000" dirty="0"/>
              <a:t>Современные тенденции и методологии проектного управления</a:t>
            </a:r>
          </a:p>
          <a:p>
            <a:pPr marL="628650" indent="-628650" eaLnBrk="1" hangingPunct="1">
              <a:spcBef>
                <a:spcPts val="600"/>
              </a:spcBef>
              <a:spcAft>
                <a:spcPts val="600"/>
              </a:spcAft>
              <a:buFont typeface="Wingdings" panose="05000000000000000000" pitchFamily="2" charset="2"/>
              <a:buChar char="ü"/>
            </a:pPr>
            <a:r>
              <a:rPr lang="ru-RU" altLang="ru-RU" sz="2000" dirty="0"/>
              <a:t>Особенности проекта, как объекта управления</a:t>
            </a:r>
          </a:p>
          <a:p>
            <a:pPr marL="449263" indent="-449263" eaLnBrk="1" hangingPunct="1">
              <a:spcBef>
                <a:spcPts val="600"/>
              </a:spcBef>
              <a:spcAft>
                <a:spcPts val="600"/>
              </a:spcAft>
              <a:buFont typeface="Wingdings" panose="05000000000000000000" pitchFamily="2" charset="2"/>
              <a:buChar char="ü"/>
            </a:pPr>
            <a:r>
              <a:rPr lang="ru-RU" altLang="ru-RU" sz="2000" dirty="0"/>
              <a:t>  Субъекты управления проектами</a:t>
            </a:r>
          </a:p>
          <a:p>
            <a:pPr marL="449263" indent="-449263" eaLnBrk="1" hangingPunct="1">
              <a:spcBef>
                <a:spcPts val="600"/>
              </a:spcBef>
              <a:spcAft>
                <a:spcPts val="600"/>
              </a:spcAft>
              <a:buFont typeface="Wingdings" panose="05000000000000000000" pitchFamily="2" charset="2"/>
              <a:buChar char="ü"/>
            </a:pPr>
            <a:r>
              <a:rPr lang="ru-RU" altLang="ru-RU" sz="2000" dirty="0"/>
              <a:t>  Процессы и функции управления проектами</a:t>
            </a:r>
          </a:p>
          <a:p>
            <a:pPr marL="449263" indent="-449263" eaLnBrk="1" hangingPunct="1">
              <a:spcBef>
                <a:spcPts val="600"/>
              </a:spcBef>
              <a:spcAft>
                <a:spcPts val="600"/>
              </a:spcAft>
              <a:buFont typeface="Wingdings" panose="05000000000000000000" pitchFamily="2" charset="2"/>
              <a:buChar char="ü"/>
            </a:pPr>
            <a:r>
              <a:rPr lang="ru-RU" altLang="ru-RU" sz="2000" dirty="0"/>
              <a:t>  Инициация проекта</a:t>
            </a:r>
          </a:p>
          <a:p>
            <a:pPr marL="449263" indent="-449263" eaLnBrk="1" hangingPunct="1">
              <a:spcBef>
                <a:spcPts val="600"/>
              </a:spcBef>
              <a:spcAft>
                <a:spcPts val="600"/>
              </a:spcAft>
              <a:buFont typeface="Wingdings" panose="05000000000000000000" pitchFamily="2" charset="2"/>
              <a:buChar char="ü"/>
            </a:pPr>
            <a:r>
              <a:rPr lang="ru-RU" altLang="ru-RU" sz="2000" dirty="0"/>
              <a:t>  Планирование проекта</a:t>
            </a:r>
          </a:p>
          <a:p>
            <a:pPr marL="449263" indent="-449263" eaLnBrk="1" hangingPunct="1">
              <a:spcBef>
                <a:spcPts val="600"/>
              </a:spcBef>
              <a:spcAft>
                <a:spcPts val="600"/>
              </a:spcAft>
              <a:buFont typeface="Wingdings" panose="05000000000000000000" pitchFamily="2" charset="2"/>
              <a:buChar char="ü"/>
            </a:pPr>
            <a:r>
              <a:rPr lang="ru-RU" altLang="ru-RU" sz="2000" dirty="0"/>
              <a:t>  Организация исполнения проекта</a:t>
            </a:r>
            <a:r>
              <a:rPr lang="en-US" altLang="ru-RU" sz="2000" dirty="0"/>
              <a:t> </a:t>
            </a:r>
          </a:p>
          <a:p>
            <a:pPr marL="449263" indent="-449263" eaLnBrk="1" hangingPunct="1">
              <a:spcBef>
                <a:spcPts val="600"/>
              </a:spcBef>
              <a:spcAft>
                <a:spcPts val="600"/>
              </a:spcAft>
              <a:buFont typeface="Wingdings" panose="05000000000000000000" pitchFamily="2" charset="2"/>
              <a:buChar char="ü"/>
            </a:pPr>
            <a:r>
              <a:rPr lang="ru-RU" altLang="ru-RU" sz="2000" dirty="0"/>
              <a:t>  Контроль исполнения проекта</a:t>
            </a:r>
          </a:p>
          <a:p>
            <a:pPr marL="449263" indent="-449263" eaLnBrk="1" hangingPunct="1">
              <a:spcBef>
                <a:spcPts val="600"/>
              </a:spcBef>
              <a:spcAft>
                <a:spcPts val="600"/>
              </a:spcAft>
              <a:buFont typeface="Wingdings" panose="05000000000000000000" pitchFamily="2" charset="2"/>
              <a:buChar char="ü"/>
            </a:pPr>
            <a:r>
              <a:rPr lang="ru-RU" altLang="ru-RU" sz="2000" dirty="0"/>
              <a:t>  Процессы завершения проекта</a:t>
            </a:r>
          </a:p>
          <a:p>
            <a:pPr marL="449263" indent="-449263" eaLnBrk="1" hangingPunct="1">
              <a:spcBef>
                <a:spcPts val="600"/>
              </a:spcBef>
              <a:spcAft>
                <a:spcPts val="600"/>
              </a:spcAft>
              <a:buFont typeface="Wingdings" panose="05000000000000000000" pitchFamily="2" charset="2"/>
              <a:buChar char="ü"/>
            </a:pPr>
            <a:r>
              <a:rPr lang="ru-RU" altLang="ru-RU" sz="2000" dirty="0"/>
              <a:t>  Корпоративная система управления проектами</a:t>
            </a:r>
          </a:p>
        </p:txBody>
      </p:sp>
      <p:sp>
        <p:nvSpPr>
          <p:cNvPr id="12291" name="Заголовок 1"/>
          <p:cNvSpPr>
            <a:spLocks noGrp="1"/>
          </p:cNvSpPr>
          <p:nvPr>
            <p:ph type="title"/>
          </p:nvPr>
        </p:nvSpPr>
        <p:spPr/>
        <p:txBody>
          <a:bodyPr/>
          <a:lstStyle/>
          <a:p>
            <a:r>
              <a:rPr lang="ru-RU" altLang="ru-RU" dirty="0">
                <a:cs typeface="Arial" pitchFamily="34" charset="0"/>
              </a:rPr>
              <a:t>Программа тренинга</a:t>
            </a:r>
            <a:endParaRPr lang="ru-RU" altLang="ru-RU" dirty="0"/>
          </a:p>
        </p:txBody>
      </p:sp>
      <p:pic>
        <p:nvPicPr>
          <p:cNvPr id="4" name="Рисунок 4"/>
          <p:cNvPicPr>
            <a:picLocks noChangeAspect="1"/>
          </p:cNvPicPr>
          <p:nvPr/>
        </p:nvPicPr>
        <p:blipFill>
          <a:blip r:embed="rId3" cstate="print">
            <a:extLst>
              <a:ext uri="{28A0092B-C50C-407E-A947-70E740481C1C}">
                <a14:useLocalDpi xmlns:a14="http://schemas.microsoft.com/office/drawing/2010/main" val="0"/>
              </a:ext>
            </a:extLst>
          </a:blip>
          <a:srcRect l="11076" r="9537" b="8435"/>
          <a:stretch>
            <a:fillRect/>
          </a:stretch>
        </p:blipFill>
        <p:spPr bwMode="auto">
          <a:xfrm>
            <a:off x="6880645" y="4869160"/>
            <a:ext cx="2261593"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 calcmode="lin" valueType="num">
                                      <p:cBhvr additive="base">
                                        <p:cTn id="13"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0">
                                            <p:txEl>
                                              <p:pRg st="2" end="2"/>
                                            </p:txEl>
                                          </p:spTgt>
                                        </p:tgtEl>
                                        <p:attrNameLst>
                                          <p:attrName>style.visibility</p:attrName>
                                        </p:attrNameLst>
                                      </p:cBhvr>
                                      <p:to>
                                        <p:strVal val="visible"/>
                                      </p:to>
                                    </p:set>
                                    <p:anim calcmode="lin" valueType="num">
                                      <p:cBhvr additive="base">
                                        <p:cTn id="19"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290">
                                            <p:txEl>
                                              <p:pRg st="3" end="3"/>
                                            </p:txEl>
                                          </p:spTgt>
                                        </p:tgtEl>
                                        <p:attrNameLst>
                                          <p:attrName>style.visibility</p:attrName>
                                        </p:attrNameLst>
                                      </p:cBhvr>
                                      <p:to>
                                        <p:strVal val="visible"/>
                                      </p:to>
                                    </p:set>
                                    <p:anim calcmode="lin" valueType="num">
                                      <p:cBhvr additive="base">
                                        <p:cTn id="25" dur="500" fill="hold"/>
                                        <p:tgtEl>
                                          <p:spTgt spid="1229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290">
                                            <p:txEl>
                                              <p:pRg st="4" end="4"/>
                                            </p:txEl>
                                          </p:spTgt>
                                        </p:tgtEl>
                                        <p:attrNameLst>
                                          <p:attrName>style.visibility</p:attrName>
                                        </p:attrNameLst>
                                      </p:cBhvr>
                                      <p:to>
                                        <p:strVal val="visible"/>
                                      </p:to>
                                    </p:set>
                                    <p:anim calcmode="lin" valueType="num">
                                      <p:cBhvr additive="base">
                                        <p:cTn id="31" dur="500" fill="hold"/>
                                        <p:tgtEl>
                                          <p:spTgt spid="1229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290">
                                            <p:txEl>
                                              <p:pRg st="5" end="5"/>
                                            </p:txEl>
                                          </p:spTgt>
                                        </p:tgtEl>
                                        <p:attrNameLst>
                                          <p:attrName>style.visibility</p:attrName>
                                        </p:attrNameLst>
                                      </p:cBhvr>
                                      <p:to>
                                        <p:strVal val="visible"/>
                                      </p:to>
                                    </p:set>
                                    <p:anim calcmode="lin" valueType="num">
                                      <p:cBhvr additive="base">
                                        <p:cTn id="37" dur="500" fill="hold"/>
                                        <p:tgtEl>
                                          <p:spTgt spid="1229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290">
                                            <p:txEl>
                                              <p:pRg st="6" end="6"/>
                                            </p:txEl>
                                          </p:spTgt>
                                        </p:tgtEl>
                                        <p:attrNameLst>
                                          <p:attrName>style.visibility</p:attrName>
                                        </p:attrNameLst>
                                      </p:cBhvr>
                                      <p:to>
                                        <p:strVal val="visible"/>
                                      </p:to>
                                    </p:set>
                                    <p:anim calcmode="lin" valueType="num">
                                      <p:cBhvr additive="base">
                                        <p:cTn id="43" dur="500" fill="hold"/>
                                        <p:tgtEl>
                                          <p:spTgt spid="1229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29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290">
                                            <p:txEl>
                                              <p:pRg st="7" end="7"/>
                                            </p:txEl>
                                          </p:spTgt>
                                        </p:tgtEl>
                                        <p:attrNameLst>
                                          <p:attrName>style.visibility</p:attrName>
                                        </p:attrNameLst>
                                      </p:cBhvr>
                                      <p:to>
                                        <p:strVal val="visible"/>
                                      </p:to>
                                    </p:set>
                                    <p:anim calcmode="lin" valueType="num">
                                      <p:cBhvr additive="base">
                                        <p:cTn id="49" dur="500" fill="hold"/>
                                        <p:tgtEl>
                                          <p:spTgt spid="1229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229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290">
                                            <p:txEl>
                                              <p:pRg st="8" end="8"/>
                                            </p:txEl>
                                          </p:spTgt>
                                        </p:tgtEl>
                                        <p:attrNameLst>
                                          <p:attrName>style.visibility</p:attrName>
                                        </p:attrNameLst>
                                      </p:cBhvr>
                                      <p:to>
                                        <p:strVal val="visible"/>
                                      </p:to>
                                    </p:set>
                                    <p:anim calcmode="lin" valueType="num">
                                      <p:cBhvr additive="base">
                                        <p:cTn id="55" dur="500" fill="hold"/>
                                        <p:tgtEl>
                                          <p:spTgt spid="12290">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29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2290">
                                            <p:txEl>
                                              <p:pRg st="9" end="9"/>
                                            </p:txEl>
                                          </p:spTgt>
                                        </p:tgtEl>
                                        <p:attrNameLst>
                                          <p:attrName>style.visibility</p:attrName>
                                        </p:attrNameLst>
                                      </p:cBhvr>
                                      <p:to>
                                        <p:strVal val="visible"/>
                                      </p:to>
                                    </p:set>
                                    <p:anim calcmode="lin" valueType="num">
                                      <p:cBhvr additive="base">
                                        <p:cTn id="61" dur="500" fill="hold"/>
                                        <p:tgtEl>
                                          <p:spTgt spid="12290">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2290">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72706" y="1988840"/>
            <a:ext cx="4824536" cy="4231928"/>
          </a:xfrm>
          <a:prstGeom prst="rect">
            <a:avLst/>
          </a:prstGeom>
          <a:noFill/>
        </p:spPr>
        <p:txBody>
          <a:bodyPr wrap="square">
            <a:spAutoFit/>
          </a:bodyPr>
          <a:lstStyle/>
          <a:p>
            <a:pPr algn="ctr">
              <a:spcAft>
                <a:spcPts val="300"/>
              </a:spcAft>
              <a:buFont typeface="Arial" pitchFamily="34" charset="0"/>
              <a:buNone/>
              <a:defRPr/>
            </a:pPr>
            <a:r>
              <a:rPr lang="ru-RU" sz="2000" b="1" dirty="0">
                <a:cs typeface="+mn-cs"/>
              </a:rPr>
              <a:t>Функции Куратора</a:t>
            </a:r>
            <a:r>
              <a:rPr lang="ru-RU" dirty="0">
                <a:cs typeface="+mn-cs"/>
              </a:rPr>
              <a:t>:</a:t>
            </a:r>
          </a:p>
          <a:p>
            <a:pPr marL="285750" indent="-285750">
              <a:spcAft>
                <a:spcPts val="300"/>
              </a:spcAft>
              <a:buFont typeface="Arial" pitchFamily="34" charset="0"/>
              <a:buChar char="•"/>
              <a:defRPr/>
            </a:pPr>
            <a:r>
              <a:rPr lang="ru-RU" dirty="0">
                <a:cs typeface="+mn-cs"/>
              </a:rPr>
              <a:t>Укрупненное руководство и контроль, разделение ответственности с РП за успешность проекта</a:t>
            </a:r>
          </a:p>
          <a:p>
            <a:pPr marL="285750" indent="-285750">
              <a:spcAft>
                <a:spcPts val="300"/>
              </a:spcAft>
              <a:buFont typeface="Arial" pitchFamily="34" charset="0"/>
              <a:buChar char="•"/>
              <a:defRPr/>
            </a:pPr>
            <a:r>
              <a:rPr lang="ru-RU" dirty="0">
                <a:cs typeface="+mn-cs"/>
              </a:rPr>
              <a:t>Обеспечение проекта ресурсами;</a:t>
            </a:r>
          </a:p>
          <a:p>
            <a:pPr marL="285750" indent="-285750">
              <a:spcAft>
                <a:spcPts val="300"/>
              </a:spcAft>
              <a:buFont typeface="Arial" pitchFamily="34" charset="0"/>
              <a:buChar char="•"/>
              <a:defRPr/>
            </a:pPr>
            <a:r>
              <a:rPr lang="ru-RU" dirty="0">
                <a:cs typeface="+mn-cs"/>
              </a:rPr>
              <a:t>Поддержка коммуникаций Руководителя проекта и Заказчика;</a:t>
            </a:r>
          </a:p>
          <a:p>
            <a:pPr marL="285750" indent="-285750">
              <a:spcAft>
                <a:spcPts val="300"/>
              </a:spcAft>
              <a:buFont typeface="Arial" pitchFamily="34" charset="0"/>
              <a:buChar char="•"/>
              <a:defRPr/>
            </a:pPr>
            <a:r>
              <a:rPr lang="ru-RU" dirty="0">
                <a:cs typeface="+mn-cs"/>
              </a:rPr>
              <a:t>Поддержка РП в спорных и конфликтных ситуациях, помощь;</a:t>
            </a:r>
          </a:p>
          <a:p>
            <a:pPr marL="285750" indent="-285750">
              <a:spcAft>
                <a:spcPts val="300"/>
              </a:spcAft>
              <a:buFont typeface="Arial" pitchFamily="34" charset="0"/>
              <a:buChar char="•"/>
              <a:defRPr/>
            </a:pPr>
            <a:r>
              <a:rPr lang="ru-RU" dirty="0">
                <a:cs typeface="+mn-cs"/>
              </a:rPr>
              <a:t>Согласование решений по изменениям в проекте;</a:t>
            </a:r>
          </a:p>
          <a:p>
            <a:pPr marL="285750" indent="-285750">
              <a:spcAft>
                <a:spcPts val="300"/>
              </a:spcAft>
              <a:buFont typeface="Arial" pitchFamily="34" charset="0"/>
              <a:buChar char="•"/>
              <a:defRPr/>
            </a:pPr>
            <a:r>
              <a:rPr lang="ru-RU" dirty="0">
                <a:cs typeface="+mn-cs"/>
              </a:rPr>
              <a:t>Помощь во взаимодействии с ключевыми заинтересованными сторонами</a:t>
            </a:r>
          </a:p>
        </p:txBody>
      </p:sp>
      <p:sp>
        <p:nvSpPr>
          <p:cNvPr id="30723" name="Заголовок 2"/>
          <p:cNvSpPr>
            <a:spLocks noGrp="1"/>
          </p:cNvSpPr>
          <p:nvPr>
            <p:ph type="title"/>
          </p:nvPr>
        </p:nvSpPr>
        <p:spPr/>
        <p:txBody>
          <a:bodyPr/>
          <a:lstStyle/>
          <a:p>
            <a:r>
              <a:rPr lang="ru-RU" altLang="ru-RU"/>
              <a:t>Куратор проекта</a:t>
            </a:r>
          </a:p>
        </p:txBody>
      </p:sp>
      <p:sp>
        <p:nvSpPr>
          <p:cNvPr id="4" name="TextBox 3"/>
          <p:cNvSpPr txBox="1"/>
          <p:nvPr/>
        </p:nvSpPr>
        <p:spPr>
          <a:xfrm>
            <a:off x="457200" y="1110768"/>
            <a:ext cx="8157592" cy="646331"/>
          </a:xfrm>
          <a:prstGeom prst="rect">
            <a:avLst/>
          </a:prstGeom>
          <a:noFill/>
        </p:spPr>
        <p:txBody>
          <a:bodyPr wrap="square">
            <a:spAutoFit/>
          </a:bodyPr>
          <a:lstStyle/>
          <a:p>
            <a:pPr>
              <a:spcAft>
                <a:spcPts val="300"/>
              </a:spcAft>
              <a:buFont typeface="Arial" pitchFamily="34" charset="0"/>
              <a:buNone/>
              <a:defRPr/>
            </a:pPr>
            <a:r>
              <a:rPr lang="ru-RU" dirty="0">
                <a:cs typeface="+mn-cs"/>
              </a:rPr>
              <a:t>Лицо, обеспечивающее административно-финансовую поддержку менеджера проекта и принятие стратегических решений по проекту. </a:t>
            </a:r>
          </a:p>
        </p:txBody>
      </p:sp>
      <p:pic>
        <p:nvPicPr>
          <p:cNvPr id="120834" name="Picture 2" descr="http://westportconstructioninc.com/wp-content/uploads/2012/10/rsz_integrity2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t="10000"/>
          <a:stretch/>
        </p:blipFill>
        <p:spPr bwMode="auto">
          <a:xfrm>
            <a:off x="457200" y="2852936"/>
            <a:ext cx="3568948" cy="32403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8" name="Picture 4" descr="http://www.pixel-imp.com/wp-content/uploads/2015/10/CONSTRUCTION-PROJECT-MANAGEMENT-SOFTWARE-1024x569.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788024" y="3356992"/>
            <a:ext cx="4185047" cy="2765616"/>
          </a:xfrm>
          <a:prstGeom prst="rect">
            <a:avLst/>
          </a:prstGeom>
          <a:noFill/>
          <a:extLst>
            <a:ext uri="{909E8E84-426E-40DD-AFC4-6F175D3DCCD1}">
              <a14:hiddenFill xmlns:a14="http://schemas.microsoft.com/office/drawing/2010/main">
                <a:solidFill>
                  <a:srgbClr val="FFFFFF"/>
                </a:solidFill>
              </a14:hiddenFill>
            </a:ext>
          </a:extLst>
        </p:spPr>
      </p:pic>
      <p:sp>
        <p:nvSpPr>
          <p:cNvPr id="26628" name="Text Box 4"/>
          <p:cNvSpPr txBox="1">
            <a:spLocks noChangeArrowheads="1"/>
          </p:cNvSpPr>
          <p:nvPr/>
        </p:nvSpPr>
        <p:spPr bwMode="auto">
          <a:xfrm>
            <a:off x="504081" y="3116628"/>
            <a:ext cx="4787999" cy="3336298"/>
          </a:xfrm>
          <a:prstGeom prst="rect">
            <a:avLst/>
          </a:prstGeom>
          <a:noFill/>
          <a:ln w="12700">
            <a:noFill/>
            <a:miter lim="800000"/>
            <a:headEnd type="none" w="sm" len="sm"/>
            <a:tailEnd type="none" w="sm" len="sm"/>
          </a:ln>
        </p:spPr>
        <p:txBody>
          <a:bodyPr wrap="square">
            <a:spAutoFit/>
          </a:bodyPr>
          <a:lstStyle/>
          <a:p>
            <a:pPr marL="185738" indent="-185738" eaLnBrk="0" hangingPunct="0">
              <a:spcBef>
                <a:spcPct val="20000"/>
              </a:spcBef>
              <a:buFont typeface="Arial" pitchFamily="34" charset="0"/>
              <a:buChar char="•"/>
              <a:defRPr/>
            </a:pPr>
            <a:r>
              <a:rPr lang="ru-RU" dirty="0">
                <a:latin typeface="+mn-lt"/>
                <a:cs typeface="+mn-cs"/>
              </a:rPr>
              <a:t>Формирование команды проекта, распределение ролей, постановка и контроль задач, </a:t>
            </a:r>
            <a:r>
              <a:rPr lang="ru-RU" dirty="0" err="1">
                <a:latin typeface="+mn-lt"/>
                <a:cs typeface="+mn-cs"/>
              </a:rPr>
              <a:t>командообразование</a:t>
            </a:r>
            <a:r>
              <a:rPr lang="ru-RU" dirty="0">
                <a:latin typeface="+mn-lt"/>
                <a:cs typeface="+mn-cs"/>
              </a:rPr>
              <a:t>;</a:t>
            </a:r>
          </a:p>
          <a:p>
            <a:pPr marL="185738" indent="-185738" eaLnBrk="0" hangingPunct="0">
              <a:spcBef>
                <a:spcPct val="20000"/>
              </a:spcBef>
              <a:buFont typeface="Arial" pitchFamily="34" charset="0"/>
              <a:buChar char="•"/>
              <a:defRPr/>
            </a:pPr>
            <a:r>
              <a:rPr lang="ru-RU" dirty="0">
                <a:latin typeface="+mn-lt"/>
                <a:cs typeface="+mn-cs"/>
              </a:rPr>
              <a:t>Управление изменениями, эскалация проблем;</a:t>
            </a:r>
          </a:p>
          <a:p>
            <a:pPr marL="185738" indent="-185738" eaLnBrk="0" hangingPunct="0">
              <a:spcBef>
                <a:spcPct val="20000"/>
              </a:spcBef>
              <a:buFont typeface="Arial" pitchFamily="34" charset="0"/>
              <a:buChar char="•"/>
              <a:defRPr/>
            </a:pPr>
            <a:r>
              <a:rPr lang="ru-RU" dirty="0">
                <a:latin typeface="+mn-lt"/>
                <a:cs typeface="+mn-cs"/>
              </a:rPr>
              <a:t>Управление коммуникациями, ожиданиями заинтересованных сторон;</a:t>
            </a:r>
          </a:p>
          <a:p>
            <a:pPr marL="185738" indent="-185738" eaLnBrk="0" hangingPunct="0">
              <a:spcBef>
                <a:spcPct val="20000"/>
              </a:spcBef>
              <a:buFont typeface="Arial" pitchFamily="34" charset="0"/>
              <a:buChar char="•"/>
              <a:defRPr/>
            </a:pPr>
            <a:r>
              <a:rPr lang="ru-RU" dirty="0">
                <a:latin typeface="+mn-lt"/>
                <a:cs typeface="+mn-cs"/>
              </a:rPr>
              <a:t>Подведение итогов, извлечение полученных уроков, роспуск команды проекта.</a:t>
            </a:r>
          </a:p>
          <a:p>
            <a:pPr defTabSz="762000" eaLnBrk="0" hangingPunct="0">
              <a:defRPr/>
            </a:pPr>
            <a:endParaRPr lang="ru-RU" sz="2000" dirty="0">
              <a:cs typeface="+mn-cs"/>
            </a:endParaRPr>
          </a:p>
        </p:txBody>
      </p:sp>
      <p:sp>
        <p:nvSpPr>
          <p:cNvPr id="29699" name="Заголовок 3"/>
          <p:cNvSpPr>
            <a:spLocks noGrp="1"/>
          </p:cNvSpPr>
          <p:nvPr>
            <p:ph type="title"/>
          </p:nvPr>
        </p:nvSpPr>
        <p:spPr/>
        <p:txBody>
          <a:bodyPr/>
          <a:lstStyle/>
          <a:p>
            <a:r>
              <a:rPr lang="ru-RU" altLang="ru-RU" dirty="0"/>
              <a:t>Руководитель проекта</a:t>
            </a:r>
          </a:p>
        </p:txBody>
      </p:sp>
      <p:sp>
        <p:nvSpPr>
          <p:cNvPr id="4" name="Text Box 4"/>
          <p:cNvSpPr txBox="1">
            <a:spLocks noChangeArrowheads="1"/>
          </p:cNvSpPr>
          <p:nvPr/>
        </p:nvSpPr>
        <p:spPr bwMode="auto">
          <a:xfrm>
            <a:off x="457200" y="857250"/>
            <a:ext cx="8245475" cy="954107"/>
          </a:xfrm>
          <a:prstGeom prst="rect">
            <a:avLst/>
          </a:prstGeom>
          <a:noFill/>
          <a:ln w="12700">
            <a:noFill/>
            <a:miter lim="800000"/>
            <a:headEnd type="none" w="sm" len="sm"/>
            <a:tailEnd type="none" w="sm" len="sm"/>
          </a:ln>
        </p:spPr>
        <p:txBody>
          <a:bodyPr>
            <a:spAutoFit/>
          </a:bodyPr>
          <a:lstStyle/>
          <a:p>
            <a:pPr algn="just" defTabSz="762000" eaLnBrk="0" hangingPunct="0">
              <a:defRPr/>
            </a:pPr>
            <a:r>
              <a:rPr lang="ru-RU" dirty="0">
                <a:cs typeface="+mn-cs"/>
              </a:rPr>
              <a:t>Э</a:t>
            </a:r>
            <a:r>
              <a:rPr lang="ru-RU" dirty="0">
                <a:latin typeface="+mn-lt"/>
                <a:cs typeface="+mn-cs"/>
              </a:rPr>
              <a:t>то лицо, которому заказчик или инвестор делегируют полномочия по руководству работами в рамках проекта и ответственность за достижение целей проекта. </a:t>
            </a:r>
          </a:p>
        </p:txBody>
      </p:sp>
      <p:sp>
        <p:nvSpPr>
          <p:cNvPr id="9" name="Text Box 4"/>
          <p:cNvSpPr txBox="1">
            <a:spLocks noChangeArrowheads="1"/>
          </p:cNvSpPr>
          <p:nvPr/>
        </p:nvSpPr>
        <p:spPr bwMode="auto">
          <a:xfrm>
            <a:off x="491480" y="2107121"/>
            <a:ext cx="8245475" cy="1009507"/>
          </a:xfrm>
          <a:prstGeom prst="rect">
            <a:avLst/>
          </a:prstGeom>
          <a:noFill/>
          <a:ln w="12700">
            <a:noFill/>
            <a:miter lim="800000"/>
            <a:headEnd type="none" w="sm" len="sm"/>
            <a:tailEnd type="none" w="sm" len="sm"/>
          </a:ln>
        </p:spPr>
        <p:txBody>
          <a:bodyPr>
            <a:spAutoFit/>
          </a:bodyPr>
          <a:lstStyle/>
          <a:p>
            <a:pPr>
              <a:buFont typeface="Arial" pitchFamily="34" charset="0"/>
              <a:buNone/>
              <a:defRPr/>
            </a:pPr>
            <a:r>
              <a:rPr lang="ru-RU" sz="2000" b="1" dirty="0"/>
              <a:t>Функции Руководителя проекта</a:t>
            </a:r>
            <a:r>
              <a:rPr lang="ru-RU" sz="2000" dirty="0"/>
              <a:t>:</a:t>
            </a:r>
          </a:p>
          <a:p>
            <a:pPr marL="185738" indent="-185738" eaLnBrk="0" hangingPunct="0">
              <a:spcBef>
                <a:spcPct val="20000"/>
              </a:spcBef>
              <a:buFont typeface="Arial" pitchFamily="34" charset="0"/>
              <a:buChar char="•"/>
              <a:defRPr/>
            </a:pPr>
            <a:r>
              <a:rPr lang="ru-RU" dirty="0"/>
              <a:t>Оперативное управление проектом: планирование, организация работ, контроль реализации и работ исполнителей;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fade">
                                      <p:cBhvr>
                                        <p:cTn id="7" dur="500"/>
                                        <p:tgtEl>
                                          <p:spTgt spid="26628"/>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6" name="Picture 6" descr="http://projectimo.ru/wp-content/cache/thumb/79023def2_600x354.jpg"/>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572779" y="2222675"/>
            <a:ext cx="5223357" cy="27429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Заголовок 1"/>
          <p:cNvSpPr>
            <a:spLocks noGrp="1"/>
          </p:cNvSpPr>
          <p:nvPr>
            <p:ph type="title"/>
          </p:nvPr>
        </p:nvSpPr>
        <p:spPr>
          <a:xfrm>
            <a:off x="474985" y="188640"/>
            <a:ext cx="6543675" cy="582612"/>
          </a:xfrm>
        </p:spPr>
        <p:txBody>
          <a:bodyPr/>
          <a:lstStyle/>
          <a:p>
            <a:r>
              <a:rPr lang="ru-RU" altLang="ru-RU" dirty="0"/>
              <a:t>Команда проекта</a:t>
            </a:r>
          </a:p>
        </p:txBody>
      </p:sp>
      <p:sp>
        <p:nvSpPr>
          <p:cNvPr id="4" name="Объект 2"/>
          <p:cNvSpPr txBox="1">
            <a:spLocks/>
          </p:cNvSpPr>
          <p:nvPr/>
        </p:nvSpPr>
        <p:spPr bwMode="auto">
          <a:xfrm>
            <a:off x="474985" y="876528"/>
            <a:ext cx="5609183" cy="167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1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1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itchFamily="34" charset="0"/>
              <a:buNone/>
            </a:pPr>
            <a:r>
              <a:rPr lang="ru-RU" sz="2000" b="1" dirty="0">
                <a:latin typeface="Arial" panose="020B0604020202020204" pitchFamily="34" charset="0"/>
                <a:cs typeface="Arial" panose="020B0604020202020204" pitchFamily="34" charset="0"/>
              </a:rPr>
              <a:t>Команда управления проектом</a:t>
            </a:r>
            <a:r>
              <a:rPr lang="ru-RU" sz="2000" dirty="0">
                <a:latin typeface="Arial" panose="020B0604020202020204" pitchFamily="34" charset="0"/>
                <a:cs typeface="Arial" panose="020B0604020202020204" pitchFamily="34" charset="0"/>
              </a:rPr>
              <a:t> - участники проекта, помогающие РП в принятии управленческих решений и непосредственно участвующие в управлении проектом.</a:t>
            </a:r>
          </a:p>
          <a:p>
            <a:pPr marL="0" indent="0" algn="just">
              <a:buFont typeface="Arial" pitchFamily="34" charset="0"/>
              <a:buNone/>
            </a:pPr>
            <a:endParaRPr lang="ru-RU" sz="2000"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3183836" y="4965644"/>
            <a:ext cx="5479780" cy="1784112"/>
          </a:xfrm>
        </p:spPr>
        <p:txBody>
          <a:bodyPr/>
          <a:lstStyle/>
          <a:p>
            <a:pPr marL="0" indent="0" algn="r">
              <a:buNone/>
            </a:pPr>
            <a:r>
              <a:rPr lang="ru-RU" sz="2000" b="1" dirty="0">
                <a:latin typeface="Arial" panose="020B0604020202020204" pitchFamily="34" charset="0"/>
                <a:cs typeface="Arial" panose="020B0604020202020204" pitchFamily="34" charset="0"/>
              </a:rPr>
              <a:t>Команда проекта </a:t>
            </a:r>
            <a:r>
              <a:rPr lang="ru-RU" sz="2000" dirty="0">
                <a:latin typeface="Arial" panose="020B0604020202020204" pitchFamily="34" charset="0"/>
                <a:cs typeface="Arial" panose="020B0604020202020204" pitchFamily="34" charset="0"/>
              </a:rPr>
              <a:t>— совокупность физических и юридических лиц и их групп, объединенных для осуществления проекта и выполнения всех запланированных работ.</a:t>
            </a:r>
          </a:p>
        </p:txBody>
      </p:sp>
    </p:spTree>
    <p:extLst>
      <p:ext uri="{BB962C8B-B14F-4D97-AF65-F5344CB8AC3E}">
        <p14:creationId xmlns:p14="http://schemas.microsoft.com/office/powerpoint/2010/main" val="967362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Oval 6"/>
          <p:cNvSpPr>
            <a:spLocks noChangeArrowheads="1"/>
          </p:cNvSpPr>
          <p:nvPr/>
        </p:nvSpPr>
        <p:spPr bwMode="auto">
          <a:xfrm>
            <a:off x="2693699" y="907456"/>
            <a:ext cx="4758026" cy="5401864"/>
          </a:xfrm>
          <a:prstGeom prst="ellipse">
            <a:avLst/>
          </a:prstGeom>
          <a:solidFill>
            <a:schemeClr val="accent4">
              <a:lumMod val="20000"/>
              <a:lumOff val="80000"/>
            </a:schemeClr>
          </a:solidFill>
          <a:ln>
            <a:headEnd/>
            <a:tailEnd/>
          </a:ln>
        </p:spPr>
        <p:style>
          <a:lnRef idx="2">
            <a:schemeClr val="dk1"/>
          </a:lnRef>
          <a:fillRef idx="1">
            <a:schemeClr val="lt1"/>
          </a:fillRef>
          <a:effectRef idx="0">
            <a:schemeClr val="dk1"/>
          </a:effectRef>
          <a:fontRef idx="minor">
            <a:schemeClr val="dk1"/>
          </a:fontRef>
        </p:style>
        <p:txBody>
          <a:bodyPr wrap="none" anchor="ctr"/>
          <a:lstStyle/>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r>
              <a:rPr lang="ru-RU" sz="1400" b="1" dirty="0">
                <a:solidFill>
                  <a:schemeClr val="tx2">
                    <a:lumMod val="50000"/>
                  </a:schemeClr>
                </a:solidFill>
              </a:rPr>
              <a:t>Внешние заинтересованные </a:t>
            </a:r>
            <a:br>
              <a:rPr lang="ru-RU" sz="1400" b="1" dirty="0">
                <a:solidFill>
                  <a:schemeClr val="tx2">
                    <a:lumMod val="50000"/>
                  </a:schemeClr>
                </a:solidFill>
              </a:rPr>
            </a:br>
            <a:r>
              <a:rPr lang="ru-RU" sz="1400" b="1" dirty="0">
                <a:solidFill>
                  <a:schemeClr val="tx2">
                    <a:lumMod val="50000"/>
                  </a:schemeClr>
                </a:solidFill>
              </a:rPr>
              <a:t>стороны </a:t>
            </a:r>
          </a:p>
          <a:p>
            <a:pPr algn="ctr" eaLnBrk="0" hangingPunct="0">
              <a:defRPr/>
            </a:pPr>
            <a:r>
              <a:rPr lang="ru-RU" sz="1400" b="1" dirty="0">
                <a:solidFill>
                  <a:schemeClr val="tx2">
                    <a:lumMod val="50000"/>
                  </a:schemeClr>
                </a:solidFill>
              </a:rPr>
              <a:t>и источники влияния</a:t>
            </a:r>
          </a:p>
        </p:txBody>
      </p:sp>
      <p:sp>
        <p:nvSpPr>
          <p:cNvPr id="54274" name="Oval 2" descr="5%"/>
          <p:cNvSpPr>
            <a:spLocks noChangeArrowheads="1"/>
          </p:cNvSpPr>
          <p:nvPr/>
        </p:nvSpPr>
        <p:spPr bwMode="auto">
          <a:xfrm>
            <a:off x="3529013" y="2509105"/>
            <a:ext cx="3240087" cy="2575658"/>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endParaRPr lang="ru-RU" sz="1400" b="1" dirty="0"/>
          </a:p>
          <a:p>
            <a:pPr algn="ctr" eaLnBrk="0" hangingPunct="0">
              <a:defRPr/>
            </a:pPr>
            <a:endParaRPr lang="ru-RU" sz="1400" b="1" dirty="0"/>
          </a:p>
          <a:p>
            <a:pPr algn="ctr" eaLnBrk="0" hangingPunct="0">
              <a:defRPr/>
            </a:pPr>
            <a:endParaRPr lang="ru-RU" sz="1400" b="1" dirty="0"/>
          </a:p>
          <a:p>
            <a:pPr algn="ctr" eaLnBrk="0" hangingPunct="0">
              <a:defRPr/>
            </a:pPr>
            <a:r>
              <a:rPr lang="ru-RU" sz="1400" b="1" dirty="0">
                <a:solidFill>
                  <a:schemeClr val="tx2">
                    <a:lumMod val="75000"/>
                  </a:schemeClr>
                </a:solidFill>
              </a:rPr>
              <a:t>Команда проекта</a:t>
            </a:r>
          </a:p>
        </p:txBody>
      </p:sp>
      <p:sp>
        <p:nvSpPr>
          <p:cNvPr id="54275" name="Oval 3"/>
          <p:cNvSpPr>
            <a:spLocks noChangeArrowheads="1"/>
          </p:cNvSpPr>
          <p:nvPr/>
        </p:nvSpPr>
        <p:spPr bwMode="auto">
          <a:xfrm>
            <a:off x="3960813" y="2509105"/>
            <a:ext cx="2305050" cy="2072420"/>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eaLnBrk="0" hangingPunct="0">
              <a:defRPr/>
            </a:pPr>
            <a:endParaRPr lang="ru-RU" sz="1600" b="1" dirty="0"/>
          </a:p>
          <a:p>
            <a:pPr algn="ctr" eaLnBrk="0" hangingPunct="0">
              <a:defRPr/>
            </a:pPr>
            <a:endParaRPr lang="ru-RU" sz="1600" b="1" dirty="0"/>
          </a:p>
          <a:p>
            <a:pPr algn="ctr" eaLnBrk="0" hangingPunct="0">
              <a:defRPr/>
            </a:pPr>
            <a:endParaRPr lang="ru-RU" sz="1600" b="1" dirty="0"/>
          </a:p>
          <a:p>
            <a:pPr algn="ctr" eaLnBrk="0" hangingPunct="0">
              <a:defRPr/>
            </a:pPr>
            <a:r>
              <a:rPr lang="ru-RU" sz="1400" b="1" dirty="0">
                <a:solidFill>
                  <a:schemeClr val="tx2">
                    <a:lumMod val="75000"/>
                  </a:schemeClr>
                </a:solidFill>
              </a:rPr>
              <a:t>Команда </a:t>
            </a:r>
          </a:p>
          <a:p>
            <a:pPr algn="ctr" eaLnBrk="0" hangingPunct="0">
              <a:defRPr/>
            </a:pPr>
            <a:r>
              <a:rPr lang="ru-RU" sz="1400" b="1" dirty="0">
                <a:solidFill>
                  <a:schemeClr val="tx2">
                    <a:lumMod val="75000"/>
                  </a:schemeClr>
                </a:solidFill>
              </a:rPr>
              <a:t>управления проектом</a:t>
            </a:r>
          </a:p>
        </p:txBody>
      </p:sp>
      <p:sp>
        <p:nvSpPr>
          <p:cNvPr id="25605" name="Rectangle 4"/>
          <p:cNvSpPr>
            <a:spLocks noGrp="1" noChangeArrowheads="1"/>
          </p:cNvSpPr>
          <p:nvPr>
            <p:ph type="title"/>
          </p:nvPr>
        </p:nvSpPr>
        <p:spPr>
          <a:xfrm>
            <a:off x="350838" y="43856"/>
            <a:ext cx="8229600" cy="863600"/>
          </a:xfrm>
        </p:spPr>
        <p:txBody>
          <a:bodyPr/>
          <a:lstStyle/>
          <a:p>
            <a:pPr defTabSz="762000" eaLnBrk="1" hangingPunct="1">
              <a:spcBef>
                <a:spcPct val="50000"/>
              </a:spcBef>
            </a:pPr>
            <a:r>
              <a:rPr lang="ru-RU" altLang="ru-RU" dirty="0"/>
              <a:t>Участники проекта </a:t>
            </a:r>
            <a:br>
              <a:rPr lang="ru-RU" altLang="ru-RU" dirty="0"/>
            </a:br>
            <a:r>
              <a:rPr lang="ru-RU" altLang="ru-RU" dirty="0"/>
              <a:t>Заинтересованные  стороны</a:t>
            </a:r>
          </a:p>
        </p:txBody>
      </p:sp>
      <p:sp>
        <p:nvSpPr>
          <p:cNvPr id="54277" name="Oval 5"/>
          <p:cNvSpPr>
            <a:spLocks noChangeArrowheads="1"/>
          </p:cNvSpPr>
          <p:nvPr/>
        </p:nvSpPr>
        <p:spPr bwMode="auto">
          <a:xfrm>
            <a:off x="4465638" y="2493963"/>
            <a:ext cx="1295400" cy="1152525"/>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eaLnBrk="0" hangingPunct="0">
              <a:defRPr/>
            </a:pPr>
            <a:r>
              <a:rPr lang="ru-RU" sz="1600" b="1" dirty="0">
                <a:solidFill>
                  <a:schemeClr val="tx2">
                    <a:lumMod val="75000"/>
                  </a:schemeClr>
                </a:solidFill>
              </a:rPr>
              <a:t>Менеджер </a:t>
            </a:r>
          </a:p>
          <a:p>
            <a:pPr algn="ctr" eaLnBrk="0" hangingPunct="0">
              <a:defRPr/>
            </a:pPr>
            <a:r>
              <a:rPr lang="ru-RU" sz="1600" b="1" dirty="0">
                <a:solidFill>
                  <a:schemeClr val="tx2">
                    <a:lumMod val="75000"/>
                  </a:schemeClr>
                </a:solidFill>
              </a:rPr>
              <a:t>проекта</a:t>
            </a:r>
          </a:p>
        </p:txBody>
      </p:sp>
      <p:sp>
        <p:nvSpPr>
          <p:cNvPr id="54279" name="Oval 7"/>
          <p:cNvSpPr>
            <a:spLocks noChangeArrowheads="1"/>
          </p:cNvSpPr>
          <p:nvPr/>
        </p:nvSpPr>
        <p:spPr bwMode="auto">
          <a:xfrm>
            <a:off x="4608513" y="1557338"/>
            <a:ext cx="1008062" cy="936625"/>
          </a:xfrm>
          <a:prstGeom prst="ellipse">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eaLnBrk="0" hangingPunct="0">
              <a:defRPr/>
            </a:pPr>
            <a:r>
              <a:rPr lang="ru-RU" sz="1400" b="1" dirty="0">
                <a:solidFill>
                  <a:schemeClr val="tx2">
                    <a:lumMod val="75000"/>
                  </a:schemeClr>
                </a:solidFill>
              </a:rPr>
              <a:t>Куратор</a:t>
            </a:r>
          </a:p>
          <a:p>
            <a:pPr algn="ctr" eaLnBrk="0" hangingPunct="0">
              <a:defRPr/>
            </a:pPr>
            <a:r>
              <a:rPr lang="ru-RU" sz="1400" b="1" dirty="0">
                <a:solidFill>
                  <a:schemeClr val="tx2">
                    <a:lumMod val="75000"/>
                  </a:schemeClr>
                </a:solidFill>
              </a:rPr>
              <a:t>(Спонсор)</a:t>
            </a:r>
          </a:p>
        </p:txBody>
      </p:sp>
      <p:sp>
        <p:nvSpPr>
          <p:cNvPr id="25608" name="Text Box 8"/>
          <p:cNvSpPr txBox="1">
            <a:spLocks noChangeArrowheads="1"/>
          </p:cNvSpPr>
          <p:nvPr/>
        </p:nvSpPr>
        <p:spPr bwMode="auto">
          <a:xfrm>
            <a:off x="7239000" y="2139937"/>
            <a:ext cx="18351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r">
              <a:spcBef>
                <a:spcPct val="50000"/>
              </a:spcBef>
              <a:buFontTx/>
              <a:buNone/>
            </a:pPr>
            <a:r>
              <a:rPr lang="ru-RU" altLang="ru-RU" sz="1200" dirty="0"/>
              <a:t>Представляет интересы заказчика, обеспечивает проект ресурсами</a:t>
            </a:r>
          </a:p>
        </p:txBody>
      </p:sp>
      <p:sp>
        <p:nvSpPr>
          <p:cNvPr id="25609" name="Line 9"/>
          <p:cNvSpPr>
            <a:spLocks noChangeShapeType="1"/>
          </p:cNvSpPr>
          <p:nvPr/>
        </p:nvSpPr>
        <p:spPr bwMode="auto">
          <a:xfrm flipH="1" flipV="1">
            <a:off x="5616574" y="2174750"/>
            <a:ext cx="1722149" cy="20019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5610" name="Text Box 10"/>
          <p:cNvSpPr txBox="1">
            <a:spLocks noChangeArrowheads="1"/>
          </p:cNvSpPr>
          <p:nvPr/>
        </p:nvSpPr>
        <p:spPr bwMode="auto">
          <a:xfrm>
            <a:off x="7593305" y="3465232"/>
            <a:ext cx="13814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spcBef>
                <a:spcPct val="50000"/>
              </a:spcBef>
              <a:buFontTx/>
              <a:buNone/>
            </a:pPr>
            <a:r>
              <a:rPr lang="ru-RU" altLang="ru-RU" sz="1200" dirty="0"/>
              <a:t>Лицо, ответственное за результат и оперативное управление проектом</a:t>
            </a:r>
          </a:p>
        </p:txBody>
      </p:sp>
      <p:sp>
        <p:nvSpPr>
          <p:cNvPr id="25611" name="Line 11"/>
          <p:cNvSpPr>
            <a:spLocks noChangeShapeType="1"/>
          </p:cNvSpPr>
          <p:nvPr/>
        </p:nvSpPr>
        <p:spPr bwMode="auto">
          <a:xfrm flipH="1" flipV="1">
            <a:off x="5580058" y="3141660"/>
            <a:ext cx="2016130" cy="95395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5612" name="Text Box 12"/>
          <p:cNvSpPr txBox="1">
            <a:spLocks noChangeArrowheads="1"/>
          </p:cNvSpPr>
          <p:nvPr/>
        </p:nvSpPr>
        <p:spPr bwMode="auto">
          <a:xfrm>
            <a:off x="7451725" y="5013325"/>
            <a:ext cx="1692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spcBef>
                <a:spcPct val="50000"/>
              </a:spcBef>
              <a:buFontTx/>
              <a:buNone/>
            </a:pPr>
            <a:r>
              <a:rPr lang="ru-RU" altLang="ru-RU" sz="1200"/>
              <a:t>Группа, которая выполняет работы по проекту</a:t>
            </a:r>
          </a:p>
        </p:txBody>
      </p:sp>
      <p:sp>
        <p:nvSpPr>
          <p:cNvPr id="25613" name="Line 13"/>
          <p:cNvSpPr>
            <a:spLocks noChangeShapeType="1"/>
          </p:cNvSpPr>
          <p:nvPr/>
        </p:nvSpPr>
        <p:spPr bwMode="auto">
          <a:xfrm flipH="1" flipV="1">
            <a:off x="6156325" y="4437063"/>
            <a:ext cx="1439863" cy="5762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5614" name="Text Box 14"/>
          <p:cNvSpPr txBox="1">
            <a:spLocks noChangeArrowheads="1"/>
          </p:cNvSpPr>
          <p:nvPr/>
        </p:nvSpPr>
        <p:spPr bwMode="auto">
          <a:xfrm>
            <a:off x="325443" y="1557649"/>
            <a:ext cx="19081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spcBef>
                <a:spcPct val="50000"/>
              </a:spcBef>
              <a:buFontTx/>
              <a:buNone/>
            </a:pPr>
            <a:r>
              <a:rPr lang="ru-RU" altLang="ru-RU" sz="1200" dirty="0"/>
              <a:t>Члены команды проекта, помогающие МП реализовывать управленческие функции</a:t>
            </a:r>
          </a:p>
        </p:txBody>
      </p:sp>
      <p:sp>
        <p:nvSpPr>
          <p:cNvPr id="25615" name="Line 15"/>
          <p:cNvSpPr>
            <a:spLocks noChangeShapeType="1"/>
          </p:cNvSpPr>
          <p:nvPr/>
        </p:nvSpPr>
        <p:spPr bwMode="auto">
          <a:xfrm>
            <a:off x="1836738" y="2174750"/>
            <a:ext cx="2420358" cy="156617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 name="TextBox 1"/>
          <p:cNvSpPr txBox="1"/>
          <p:nvPr/>
        </p:nvSpPr>
        <p:spPr>
          <a:xfrm>
            <a:off x="4465638" y="1203642"/>
            <a:ext cx="1295399" cy="338554"/>
          </a:xfrm>
          <a:prstGeom prst="rect">
            <a:avLst/>
          </a:prstGeom>
          <a:solidFill>
            <a:schemeClr val="bg1"/>
          </a:solidFill>
          <a:ln w="28575">
            <a:solidFill>
              <a:schemeClr val="tx1"/>
            </a:solidFill>
          </a:ln>
        </p:spPr>
        <p:txBody>
          <a:bodyPr wrap="square" rtlCol="0">
            <a:spAutoFit/>
          </a:bodyPr>
          <a:lstStyle/>
          <a:p>
            <a:pPr algn="ctr"/>
            <a:r>
              <a:rPr lang="ru-RU" sz="1600" b="1" dirty="0">
                <a:solidFill>
                  <a:schemeClr val="tx2">
                    <a:lumMod val="75000"/>
                  </a:schemeClr>
                </a:solidFill>
              </a:rPr>
              <a:t>ЗАКАЗЧИК</a:t>
            </a:r>
          </a:p>
        </p:txBody>
      </p:sp>
      <p:sp>
        <p:nvSpPr>
          <p:cNvPr id="18" name="Text Box 8"/>
          <p:cNvSpPr txBox="1">
            <a:spLocks noChangeArrowheads="1"/>
          </p:cNvSpPr>
          <p:nvPr/>
        </p:nvSpPr>
        <p:spPr bwMode="auto">
          <a:xfrm>
            <a:off x="7020272" y="957420"/>
            <a:ext cx="198085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r">
              <a:spcBef>
                <a:spcPct val="50000"/>
              </a:spcBef>
              <a:buFontTx/>
              <a:buNone/>
            </a:pPr>
            <a:r>
              <a:rPr lang="ru-RU" altLang="ru-RU" sz="1200" dirty="0"/>
              <a:t>Определяет цели и границы проекта, требования к продукту и ожидания / результаты от реализации проекта</a:t>
            </a:r>
          </a:p>
        </p:txBody>
      </p:sp>
      <p:sp>
        <p:nvSpPr>
          <p:cNvPr id="19" name="Line 13"/>
          <p:cNvSpPr>
            <a:spLocks noChangeShapeType="1"/>
          </p:cNvSpPr>
          <p:nvPr/>
        </p:nvSpPr>
        <p:spPr bwMode="auto">
          <a:xfrm flipH="1">
            <a:off x="5807507" y="1299449"/>
            <a:ext cx="1751600" cy="396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0" name="Text Box 14"/>
          <p:cNvSpPr txBox="1">
            <a:spLocks noChangeArrowheads="1"/>
          </p:cNvSpPr>
          <p:nvPr/>
        </p:nvSpPr>
        <p:spPr bwMode="auto">
          <a:xfrm>
            <a:off x="268313" y="4124553"/>
            <a:ext cx="237884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spcBef>
                <a:spcPct val="50000"/>
              </a:spcBef>
              <a:buFontTx/>
              <a:buNone/>
            </a:pPr>
            <a:r>
              <a:rPr lang="ru-RU" altLang="ru-RU" sz="1200" dirty="0"/>
              <a:t>Физические лица и организации, оказывающие влияние на проект извне, или испытывающие на себе его влияние</a:t>
            </a:r>
          </a:p>
        </p:txBody>
      </p:sp>
      <p:sp>
        <p:nvSpPr>
          <p:cNvPr id="21" name="Line 15"/>
          <p:cNvSpPr>
            <a:spLocks noChangeShapeType="1"/>
          </p:cNvSpPr>
          <p:nvPr/>
        </p:nvSpPr>
        <p:spPr bwMode="auto">
          <a:xfrm>
            <a:off x="2319814" y="4715689"/>
            <a:ext cx="1640999" cy="46813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38980794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4"/>
          <p:cNvSpPr>
            <a:spLocks noGrp="1" noChangeArrowheads="1"/>
          </p:cNvSpPr>
          <p:nvPr>
            <p:ph type="title"/>
          </p:nvPr>
        </p:nvSpPr>
        <p:spPr>
          <a:xfrm>
            <a:off x="1406129" y="890142"/>
            <a:ext cx="6172200" cy="647700"/>
          </a:xfrm>
        </p:spPr>
        <p:txBody>
          <a:bodyPr>
            <a:normAutofit fontScale="90000"/>
          </a:bodyPr>
          <a:lstStyle/>
          <a:p>
            <a:pPr defTabSz="571500">
              <a:spcBef>
                <a:spcPct val="50000"/>
              </a:spcBef>
            </a:pPr>
            <a:r>
              <a:rPr lang="ru-RU" altLang="ru-RU" dirty="0"/>
              <a:t>Участники проекта </a:t>
            </a:r>
            <a:br>
              <a:rPr lang="ru-RU" altLang="ru-RU" dirty="0"/>
            </a:br>
            <a:r>
              <a:rPr lang="ru-RU" altLang="ru-RU" dirty="0"/>
              <a:t>и заинтересованные  стороны</a:t>
            </a:r>
          </a:p>
        </p:txBody>
      </p:sp>
      <p:pic>
        <p:nvPicPr>
          <p:cNvPr id="20" name="Рисунок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40" y="890142"/>
            <a:ext cx="8846282" cy="5295650"/>
          </a:xfrm>
          <a:prstGeom prst="rect">
            <a:avLst/>
          </a:prstGeom>
        </p:spPr>
      </p:pic>
    </p:spTree>
    <p:extLst>
      <p:ext uri="{BB962C8B-B14F-4D97-AF65-F5344CB8AC3E}">
        <p14:creationId xmlns:p14="http://schemas.microsoft.com/office/powerpoint/2010/main" val="372396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edge">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4"/>
          <p:cNvSpPr>
            <a:spLocks noGrp="1" noChangeArrowheads="1"/>
          </p:cNvSpPr>
          <p:nvPr>
            <p:ph type="title"/>
          </p:nvPr>
        </p:nvSpPr>
        <p:spPr>
          <a:xfrm>
            <a:off x="1406129" y="890142"/>
            <a:ext cx="6172200" cy="647700"/>
          </a:xfrm>
        </p:spPr>
        <p:txBody>
          <a:bodyPr>
            <a:normAutofit fontScale="90000"/>
          </a:bodyPr>
          <a:lstStyle/>
          <a:p>
            <a:pPr defTabSz="571500">
              <a:spcBef>
                <a:spcPct val="50000"/>
              </a:spcBef>
            </a:pPr>
            <a:r>
              <a:rPr lang="ru-RU" altLang="ru-RU" dirty="0"/>
              <a:t>Участники проекта </a:t>
            </a:r>
            <a:br>
              <a:rPr lang="ru-RU" altLang="ru-RU" dirty="0"/>
            </a:br>
            <a:r>
              <a:rPr lang="ru-RU" altLang="ru-RU" dirty="0"/>
              <a:t>и заинтересованные  стороны</a:t>
            </a:r>
          </a:p>
        </p:txBody>
      </p:sp>
      <p:pic>
        <p:nvPicPr>
          <p:cNvPr id="2" name="Рисунок 1"/>
          <p:cNvPicPr>
            <a:picLocks noChangeAspect="1"/>
          </p:cNvPicPr>
          <p:nvPr/>
        </p:nvPicPr>
        <p:blipFill>
          <a:blip r:embed="rId2"/>
          <a:stretch>
            <a:fillRect/>
          </a:stretch>
        </p:blipFill>
        <p:spPr>
          <a:xfrm>
            <a:off x="434335" y="890142"/>
            <a:ext cx="7954292" cy="5269718"/>
          </a:xfrm>
          <a:prstGeom prst="rect">
            <a:avLst/>
          </a:prstGeom>
        </p:spPr>
      </p:pic>
    </p:spTree>
    <p:extLst>
      <p:ext uri="{BB962C8B-B14F-4D97-AF65-F5344CB8AC3E}">
        <p14:creationId xmlns:p14="http://schemas.microsoft.com/office/powerpoint/2010/main" val="1241478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4"/>
          <p:cNvSpPr>
            <a:spLocks noGrp="1" noChangeArrowheads="1"/>
          </p:cNvSpPr>
          <p:nvPr>
            <p:ph type="title"/>
          </p:nvPr>
        </p:nvSpPr>
        <p:spPr>
          <a:xfrm>
            <a:off x="1406129" y="890142"/>
            <a:ext cx="6172200" cy="647700"/>
          </a:xfrm>
        </p:spPr>
        <p:txBody>
          <a:bodyPr>
            <a:normAutofit fontScale="90000"/>
          </a:bodyPr>
          <a:lstStyle/>
          <a:p>
            <a:pPr defTabSz="571500">
              <a:spcBef>
                <a:spcPct val="50000"/>
              </a:spcBef>
            </a:pPr>
            <a:r>
              <a:rPr lang="ru-RU" altLang="ru-RU" dirty="0"/>
              <a:t>Участники проекта </a:t>
            </a:r>
            <a:br>
              <a:rPr lang="ru-RU" altLang="ru-RU" dirty="0"/>
            </a:br>
            <a:r>
              <a:rPr lang="ru-RU" altLang="ru-RU" dirty="0"/>
              <a:t>и заинтересованные  стороны</a:t>
            </a:r>
          </a:p>
        </p:txBody>
      </p:sp>
      <p:pic>
        <p:nvPicPr>
          <p:cNvPr id="3" name="Рисунок 2"/>
          <p:cNvPicPr>
            <a:picLocks noChangeAspect="1"/>
          </p:cNvPicPr>
          <p:nvPr/>
        </p:nvPicPr>
        <p:blipFill>
          <a:blip r:embed="rId2"/>
          <a:stretch>
            <a:fillRect/>
          </a:stretch>
        </p:blipFill>
        <p:spPr>
          <a:xfrm>
            <a:off x="548265" y="890142"/>
            <a:ext cx="8138535" cy="5422742"/>
          </a:xfrm>
          <a:prstGeom prst="rect">
            <a:avLst/>
          </a:prstGeom>
        </p:spPr>
      </p:pic>
    </p:spTree>
    <p:extLst>
      <p:ext uri="{BB962C8B-B14F-4D97-AF65-F5344CB8AC3E}">
        <p14:creationId xmlns:p14="http://schemas.microsoft.com/office/powerpoint/2010/main" val="8872351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Заголовок 1"/>
          <p:cNvSpPr>
            <a:spLocks noGrp="1"/>
          </p:cNvSpPr>
          <p:nvPr>
            <p:ph type="title"/>
          </p:nvPr>
        </p:nvSpPr>
        <p:spPr/>
        <p:txBody>
          <a:bodyPr/>
          <a:lstStyle/>
          <a:p>
            <a:r>
              <a:rPr lang="ru-RU" altLang="ru-RU" dirty="0"/>
              <a:t>Проектные роли  </a:t>
            </a:r>
            <a:r>
              <a:rPr lang="en-US" altLang="ru-RU" dirty="0"/>
              <a:t>SCRUM</a:t>
            </a:r>
            <a:endParaRPr lang="ru-RU" altLang="ru-RU" dirty="0"/>
          </a:p>
        </p:txBody>
      </p:sp>
      <p:sp>
        <p:nvSpPr>
          <p:cNvPr id="10244" name="Прямоугольник 2"/>
          <p:cNvSpPr>
            <a:spLocks noChangeArrowheads="1"/>
          </p:cNvSpPr>
          <p:nvPr/>
        </p:nvSpPr>
        <p:spPr bwMode="auto">
          <a:xfrm>
            <a:off x="323850" y="1052513"/>
            <a:ext cx="3095625"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pPr>
            <a:r>
              <a:rPr lang="ru-RU" altLang="ru-RU" sz="2000" b="1" dirty="0"/>
              <a:t>Заказчик </a:t>
            </a:r>
          </a:p>
          <a:p>
            <a:pPr marL="271463" indent="0" eaLnBrk="1" hangingPunct="1">
              <a:spcBef>
                <a:spcPct val="0"/>
              </a:spcBef>
              <a:buNone/>
            </a:pPr>
            <a:r>
              <a:rPr lang="ru-RU" altLang="ru-RU" sz="2000" dirty="0"/>
              <a:t>(Пользователь</a:t>
            </a:r>
          </a:p>
          <a:p>
            <a:pPr marL="271463" indent="0" eaLnBrk="1" hangingPunct="1">
              <a:spcBef>
                <a:spcPct val="0"/>
              </a:spcBef>
              <a:buNone/>
            </a:pPr>
            <a:r>
              <a:rPr lang="en-US" altLang="ru-RU" sz="2000" dirty="0"/>
              <a:t>User</a:t>
            </a:r>
            <a:r>
              <a:rPr lang="ru-RU" altLang="ru-RU" sz="2000" dirty="0"/>
              <a:t>)</a:t>
            </a:r>
          </a:p>
          <a:p>
            <a:pPr marL="0" indent="0" eaLnBrk="1" hangingPunct="1">
              <a:spcBef>
                <a:spcPct val="0"/>
              </a:spcBef>
              <a:buNone/>
            </a:pPr>
            <a:endParaRPr lang="ru-RU" altLang="ru-RU" sz="2000" dirty="0"/>
          </a:p>
          <a:p>
            <a:pPr eaLnBrk="1" hangingPunct="1">
              <a:spcBef>
                <a:spcPct val="0"/>
              </a:spcBef>
            </a:pPr>
            <a:endParaRPr lang="ru-RU" altLang="ru-RU" sz="2000" dirty="0"/>
          </a:p>
          <a:p>
            <a:pPr eaLnBrk="1" hangingPunct="1">
              <a:spcBef>
                <a:spcPct val="0"/>
              </a:spcBef>
            </a:pPr>
            <a:r>
              <a:rPr lang="ru-RU" altLang="ru-RU" sz="2000" b="1" dirty="0"/>
              <a:t>Владелец продукта </a:t>
            </a:r>
            <a:r>
              <a:rPr lang="ru-RU" altLang="ru-RU" sz="2000" dirty="0"/>
              <a:t>(</a:t>
            </a:r>
            <a:r>
              <a:rPr lang="en-US" altLang="ru-RU" sz="2000" dirty="0"/>
              <a:t>Product Owner</a:t>
            </a:r>
            <a:r>
              <a:rPr lang="ru-RU" altLang="ru-RU" sz="2000" dirty="0"/>
              <a:t>)</a:t>
            </a:r>
            <a:endParaRPr lang="en-US" altLang="ru-RU" sz="2000" dirty="0"/>
          </a:p>
          <a:p>
            <a:pPr eaLnBrk="1" hangingPunct="1">
              <a:spcBef>
                <a:spcPct val="0"/>
              </a:spcBef>
            </a:pPr>
            <a:endParaRPr lang="ru-RU" altLang="ru-RU" sz="2000" dirty="0"/>
          </a:p>
          <a:p>
            <a:pPr marL="0" indent="0" eaLnBrk="1" hangingPunct="1">
              <a:spcBef>
                <a:spcPct val="0"/>
              </a:spcBef>
              <a:buNone/>
            </a:pPr>
            <a:endParaRPr lang="ru-RU" altLang="ru-RU" sz="2000" dirty="0"/>
          </a:p>
          <a:p>
            <a:pPr eaLnBrk="1" hangingPunct="1">
              <a:spcBef>
                <a:spcPct val="0"/>
              </a:spcBef>
            </a:pPr>
            <a:r>
              <a:rPr lang="ru-RU" altLang="ru-RU" sz="2000" b="1" dirty="0" err="1"/>
              <a:t>Скрам</a:t>
            </a:r>
            <a:r>
              <a:rPr lang="ru-RU" altLang="ru-RU" sz="2000" b="1" dirty="0"/>
              <a:t>-мастер</a:t>
            </a:r>
            <a:r>
              <a:rPr lang="ru-RU" altLang="ru-RU" sz="2000" dirty="0"/>
              <a:t> (</a:t>
            </a:r>
            <a:r>
              <a:rPr lang="en-US" altLang="ru-RU" sz="2000" dirty="0"/>
              <a:t>Scrum-Master</a:t>
            </a:r>
            <a:r>
              <a:rPr lang="ru-RU" altLang="ru-RU" sz="2000" dirty="0"/>
              <a:t>)</a:t>
            </a:r>
            <a:endParaRPr lang="en-US" altLang="ru-RU" sz="2000" dirty="0"/>
          </a:p>
          <a:p>
            <a:pPr eaLnBrk="1" hangingPunct="1">
              <a:spcBef>
                <a:spcPct val="0"/>
              </a:spcBef>
            </a:pPr>
            <a:endParaRPr lang="ru-RU" altLang="ru-RU" sz="2000" dirty="0"/>
          </a:p>
          <a:p>
            <a:pPr marL="0" indent="0" eaLnBrk="1" hangingPunct="1">
              <a:spcBef>
                <a:spcPct val="0"/>
              </a:spcBef>
              <a:buNone/>
            </a:pPr>
            <a:endParaRPr lang="ru-RU" altLang="ru-RU" sz="2000" dirty="0"/>
          </a:p>
          <a:p>
            <a:pPr eaLnBrk="1" hangingPunct="1">
              <a:spcBef>
                <a:spcPct val="0"/>
              </a:spcBef>
            </a:pPr>
            <a:r>
              <a:rPr lang="ru-RU" altLang="ru-RU" sz="2000" b="1" dirty="0"/>
              <a:t>Команда</a:t>
            </a:r>
            <a:r>
              <a:rPr lang="ru-RU" altLang="ru-RU" sz="2000" dirty="0"/>
              <a:t> </a:t>
            </a:r>
          </a:p>
          <a:p>
            <a:pPr marL="0" indent="271463" eaLnBrk="1" hangingPunct="1">
              <a:spcBef>
                <a:spcPct val="0"/>
              </a:spcBef>
              <a:buNone/>
            </a:pPr>
            <a:r>
              <a:rPr lang="ru-RU" altLang="ru-RU" sz="2000" dirty="0"/>
              <a:t>(</a:t>
            </a:r>
            <a:r>
              <a:rPr lang="en-US" altLang="ru-RU" sz="2000" dirty="0"/>
              <a:t>Team</a:t>
            </a:r>
            <a:r>
              <a:rPr lang="ru-RU" altLang="ru-RU" sz="2000" dirty="0"/>
              <a:t>)</a:t>
            </a:r>
          </a:p>
          <a:p>
            <a:pPr eaLnBrk="1" hangingPunct="1">
              <a:spcBef>
                <a:spcPct val="0"/>
              </a:spcBef>
            </a:pPr>
            <a:endParaRPr lang="ru-RU" altLang="ru-RU" sz="2000" dirty="0"/>
          </a:p>
          <a:p>
            <a:pPr eaLnBrk="1" hangingPunct="1">
              <a:spcBef>
                <a:spcPct val="0"/>
              </a:spcBef>
            </a:pPr>
            <a:endParaRPr lang="ru-RU" altLang="ru-RU" sz="2000" dirty="0"/>
          </a:p>
        </p:txBody>
      </p:sp>
      <p:pic>
        <p:nvPicPr>
          <p:cNvPr id="10245" name="Picture 2" descr="C:\Users\ykim\Downloads\noun_12504_cc.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b="19296"/>
          <a:stretch>
            <a:fillRect/>
          </a:stretch>
        </p:blipFill>
        <p:spPr bwMode="auto">
          <a:xfrm>
            <a:off x="3656540" y="4996613"/>
            <a:ext cx="973137"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Box 3"/>
          <p:cNvSpPr txBox="1">
            <a:spLocks noChangeArrowheads="1"/>
          </p:cNvSpPr>
          <p:nvPr/>
        </p:nvSpPr>
        <p:spPr bwMode="auto">
          <a:xfrm>
            <a:off x="5438296" y="4923706"/>
            <a:ext cx="370570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pPr>
            <a:r>
              <a:rPr lang="ru-RU" altLang="ru-RU" sz="1600" dirty="0"/>
              <a:t>5-9 человек</a:t>
            </a:r>
          </a:p>
          <a:p>
            <a:pPr eaLnBrk="1" hangingPunct="1">
              <a:spcBef>
                <a:spcPct val="0"/>
              </a:spcBef>
            </a:pPr>
            <a:r>
              <a:rPr lang="ru-RU" altLang="ru-RU" sz="1600" dirty="0"/>
              <a:t>высокая взаимозаменяемость</a:t>
            </a:r>
          </a:p>
          <a:p>
            <a:pPr eaLnBrk="1" hangingPunct="1">
              <a:spcBef>
                <a:spcPct val="0"/>
              </a:spcBef>
            </a:pPr>
            <a:r>
              <a:rPr lang="ru-RU" altLang="ru-RU" sz="1600" dirty="0"/>
              <a:t>коллективная ответственность</a:t>
            </a:r>
          </a:p>
          <a:p>
            <a:pPr eaLnBrk="1" hangingPunct="1">
              <a:spcBef>
                <a:spcPct val="0"/>
              </a:spcBef>
            </a:pPr>
            <a:r>
              <a:rPr lang="ru-RU" altLang="ru-RU" sz="1600" dirty="0" err="1"/>
              <a:t>самоорганизованность</a:t>
            </a:r>
            <a:endParaRPr lang="ru-RU" altLang="ru-RU" sz="1600" dirty="0"/>
          </a:p>
        </p:txBody>
      </p:sp>
      <p:pic>
        <p:nvPicPr>
          <p:cNvPr id="10248" name="Picture 2" descr="C:\Users\ykim\Downloads\noun_12504_cc.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b="19296"/>
          <a:stretch>
            <a:fillRect/>
          </a:stretch>
        </p:blipFill>
        <p:spPr bwMode="auto">
          <a:xfrm>
            <a:off x="4061460" y="5004052"/>
            <a:ext cx="971550"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TextBox 23"/>
          <p:cNvSpPr txBox="1">
            <a:spLocks noChangeArrowheads="1"/>
          </p:cNvSpPr>
          <p:nvPr/>
        </p:nvSpPr>
        <p:spPr bwMode="auto">
          <a:xfrm>
            <a:off x="4309377" y="3606209"/>
            <a:ext cx="449877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pPr>
            <a:r>
              <a:rPr lang="ru-RU" altLang="ru-RU" sz="1600" dirty="0"/>
              <a:t>«лидер-слуга»</a:t>
            </a:r>
          </a:p>
          <a:p>
            <a:pPr eaLnBrk="1" hangingPunct="1">
              <a:spcBef>
                <a:spcPct val="0"/>
              </a:spcBef>
            </a:pPr>
            <a:r>
              <a:rPr lang="ru-RU" altLang="ru-RU" sz="1600" dirty="0"/>
              <a:t>помогает команде </a:t>
            </a:r>
            <a:r>
              <a:rPr lang="ru-RU" altLang="ru-RU" sz="1600" dirty="0" err="1"/>
              <a:t>самоорганизоваться</a:t>
            </a:r>
            <a:endParaRPr lang="ru-RU" altLang="ru-RU" sz="1600" dirty="0"/>
          </a:p>
          <a:p>
            <a:pPr eaLnBrk="1" hangingPunct="1">
              <a:spcBef>
                <a:spcPct val="0"/>
              </a:spcBef>
            </a:pPr>
            <a:r>
              <a:rPr lang="ru-RU" altLang="ru-RU" sz="1600" dirty="0"/>
              <a:t>отвечает за развитие команды</a:t>
            </a:r>
          </a:p>
          <a:p>
            <a:pPr eaLnBrk="1" hangingPunct="1">
              <a:spcBef>
                <a:spcPct val="0"/>
              </a:spcBef>
            </a:pPr>
            <a:r>
              <a:rPr lang="ru-RU" altLang="ru-RU" sz="1600" dirty="0"/>
              <a:t>хранитель рабочих соглашений</a:t>
            </a:r>
          </a:p>
        </p:txBody>
      </p:sp>
      <p:sp>
        <p:nvSpPr>
          <p:cNvPr id="10251" name="TextBox 24"/>
          <p:cNvSpPr txBox="1">
            <a:spLocks noChangeArrowheads="1"/>
          </p:cNvSpPr>
          <p:nvPr/>
        </p:nvSpPr>
        <p:spPr bwMode="auto">
          <a:xfrm>
            <a:off x="3477663" y="1074089"/>
            <a:ext cx="399200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pPr>
            <a:r>
              <a:rPr lang="ru-RU" altLang="ru-RU" sz="1600" dirty="0"/>
              <a:t>определяет цели</a:t>
            </a:r>
          </a:p>
          <a:p>
            <a:pPr eaLnBrk="1" hangingPunct="1">
              <a:spcBef>
                <a:spcPct val="0"/>
              </a:spcBef>
            </a:pPr>
            <a:r>
              <a:rPr lang="ru-RU" altLang="ru-RU" sz="1600" dirty="0"/>
              <a:t>формирует требования к продукту</a:t>
            </a:r>
          </a:p>
          <a:p>
            <a:pPr eaLnBrk="1" hangingPunct="1">
              <a:spcBef>
                <a:spcPct val="0"/>
              </a:spcBef>
            </a:pPr>
            <a:r>
              <a:rPr lang="ru-RU" altLang="ru-RU" sz="1600" dirty="0"/>
              <a:t>даёт обратную связь по продукту</a:t>
            </a:r>
          </a:p>
          <a:p>
            <a:pPr eaLnBrk="1" hangingPunct="1">
              <a:spcBef>
                <a:spcPct val="0"/>
              </a:spcBef>
            </a:pPr>
            <a:r>
              <a:rPr lang="ru-RU" altLang="ru-RU" sz="1600" dirty="0"/>
              <a:t>осуществляет финансирование</a:t>
            </a:r>
          </a:p>
        </p:txBody>
      </p:sp>
      <p:pic>
        <p:nvPicPr>
          <p:cNvPr id="20" name="Picture 2" descr="C:\Users\ykim\Downloads\noun_12504_cc.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9297"/>
          <a:stretch/>
        </p:blipFill>
        <p:spPr bwMode="auto">
          <a:xfrm>
            <a:off x="2600282" y="1119702"/>
            <a:ext cx="937726" cy="91657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ykim\Downloads\noun_12504_cc.png"/>
          <p:cNvPicPr>
            <a:picLocks noChangeAspect="1" noChangeArrowheads="1"/>
          </p:cNvPicPr>
          <p:nvPr/>
        </p:nvPicPr>
        <p:blipFill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b="19297"/>
          <a:stretch/>
        </p:blipFill>
        <p:spPr bwMode="auto">
          <a:xfrm>
            <a:off x="3354739" y="3706955"/>
            <a:ext cx="937726" cy="91657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4"/>
          <p:cNvSpPr txBox="1">
            <a:spLocks noChangeArrowheads="1"/>
          </p:cNvSpPr>
          <p:nvPr/>
        </p:nvSpPr>
        <p:spPr bwMode="auto">
          <a:xfrm>
            <a:off x="3976732" y="2381597"/>
            <a:ext cx="42433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pPr>
            <a:r>
              <a:rPr lang="ru-RU" altLang="ru-RU" sz="1600" dirty="0"/>
              <a:t>отвечает за создание «ценности»</a:t>
            </a:r>
          </a:p>
          <a:p>
            <a:pPr eaLnBrk="1" hangingPunct="1">
              <a:spcBef>
                <a:spcPct val="0"/>
              </a:spcBef>
            </a:pPr>
            <a:r>
              <a:rPr lang="ru-RU" altLang="ru-RU" sz="1600" dirty="0"/>
              <a:t>определяет приоритеты</a:t>
            </a:r>
          </a:p>
          <a:p>
            <a:pPr eaLnBrk="1" hangingPunct="1">
              <a:spcBef>
                <a:spcPct val="0"/>
              </a:spcBef>
            </a:pPr>
            <a:r>
              <a:rPr lang="ru-RU" altLang="ru-RU" sz="1600" dirty="0"/>
              <a:t>взаимодействует со </a:t>
            </a:r>
            <a:r>
              <a:rPr lang="ru-RU" altLang="ru-RU" sz="1600" dirty="0" err="1"/>
              <a:t>стейкхолдерами</a:t>
            </a:r>
            <a:endParaRPr lang="ru-RU" altLang="ru-RU" sz="1600" dirty="0"/>
          </a:p>
          <a:p>
            <a:pPr eaLnBrk="1" hangingPunct="1">
              <a:spcBef>
                <a:spcPct val="0"/>
              </a:spcBef>
            </a:pPr>
            <a:r>
              <a:rPr lang="ru-RU" altLang="ru-RU" sz="1600" dirty="0"/>
              <a:t>определяет требования к качеству</a:t>
            </a:r>
          </a:p>
        </p:txBody>
      </p:sp>
      <p:pic>
        <p:nvPicPr>
          <p:cNvPr id="23" name="Picture 2" descr="C:\Users\ykim\Downloads\noun_12504_cc.png"/>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19297"/>
          <a:stretch/>
        </p:blipFill>
        <p:spPr bwMode="auto">
          <a:xfrm>
            <a:off x="3088525" y="2471714"/>
            <a:ext cx="937726" cy="91657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ykim\Downloads\noun_12504_cc.png"/>
          <p:cNvPicPr>
            <a:picLocks noChangeAspect="1" noChangeArrowheads="1"/>
          </p:cNvPicPr>
          <p:nvPr/>
        </p:nvPicPr>
        <p:blipFill>
          <a:blip r:embed="rId2">
            <a:duotone>
              <a:schemeClr val="accent4">
                <a:shade val="45000"/>
                <a:satMod val="135000"/>
              </a:schemeClr>
              <a:prstClr val="white"/>
            </a:duotone>
            <a:extLst>
              <a:ext uri="{28A0092B-C50C-407E-A947-70E740481C1C}">
                <a14:useLocalDpi xmlns:a14="http://schemas.microsoft.com/office/drawing/2010/main" val="0"/>
              </a:ext>
            </a:extLst>
          </a:blip>
          <a:srcRect b="19296"/>
          <a:stretch>
            <a:fillRect/>
          </a:stretch>
        </p:blipFill>
        <p:spPr bwMode="auto">
          <a:xfrm>
            <a:off x="4473026" y="4996613"/>
            <a:ext cx="973137"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331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Effect transition="in" filter="fade">
                                      <p:cBhvr>
                                        <p:cTn id="7" dur="500"/>
                                        <p:tgtEl>
                                          <p:spTgt spid="1024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44">
                                            <p:txEl>
                                              <p:pRg st="1" end="1"/>
                                            </p:txEl>
                                          </p:spTgt>
                                        </p:tgtEl>
                                        <p:attrNameLst>
                                          <p:attrName>style.visibility</p:attrName>
                                        </p:attrNameLst>
                                      </p:cBhvr>
                                      <p:to>
                                        <p:strVal val="visible"/>
                                      </p:to>
                                    </p:set>
                                    <p:animEffect transition="in" filter="fade">
                                      <p:cBhvr>
                                        <p:cTn id="10" dur="500"/>
                                        <p:tgtEl>
                                          <p:spTgt spid="1024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44">
                                            <p:txEl>
                                              <p:pRg st="2" end="2"/>
                                            </p:txEl>
                                          </p:spTgt>
                                        </p:tgtEl>
                                        <p:attrNameLst>
                                          <p:attrName>style.visibility</p:attrName>
                                        </p:attrNameLst>
                                      </p:cBhvr>
                                      <p:to>
                                        <p:strVal val="visible"/>
                                      </p:to>
                                    </p:set>
                                    <p:animEffect transition="in" filter="fade">
                                      <p:cBhvr>
                                        <p:cTn id="13" dur="500"/>
                                        <p:tgtEl>
                                          <p:spTgt spid="1024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10251">
                                            <p:txEl>
                                              <p:pRg st="0" end="0"/>
                                            </p:txEl>
                                          </p:spTgt>
                                        </p:tgtEl>
                                        <p:attrNameLst>
                                          <p:attrName>style.visibility</p:attrName>
                                        </p:attrNameLst>
                                      </p:cBhvr>
                                      <p:to>
                                        <p:strVal val="visible"/>
                                      </p:to>
                                    </p:set>
                                    <p:animEffect transition="in" filter="fade">
                                      <p:cBhvr>
                                        <p:cTn id="19" dur="500"/>
                                        <p:tgtEl>
                                          <p:spTgt spid="10251">
                                            <p:txEl>
                                              <p:pRg st="0" end="0"/>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251">
                                            <p:txEl>
                                              <p:pRg st="1" end="1"/>
                                            </p:txEl>
                                          </p:spTgt>
                                        </p:tgtEl>
                                        <p:attrNameLst>
                                          <p:attrName>style.visibility</p:attrName>
                                        </p:attrNameLst>
                                      </p:cBhvr>
                                      <p:to>
                                        <p:strVal val="visible"/>
                                      </p:to>
                                    </p:set>
                                    <p:animEffect transition="in" filter="fade">
                                      <p:cBhvr>
                                        <p:cTn id="22" dur="500"/>
                                        <p:tgtEl>
                                          <p:spTgt spid="10251">
                                            <p:txEl>
                                              <p:pRg st="1" end="1"/>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0251">
                                            <p:txEl>
                                              <p:pRg st="2" end="2"/>
                                            </p:txEl>
                                          </p:spTgt>
                                        </p:tgtEl>
                                        <p:attrNameLst>
                                          <p:attrName>style.visibility</p:attrName>
                                        </p:attrNameLst>
                                      </p:cBhvr>
                                      <p:to>
                                        <p:strVal val="visible"/>
                                      </p:to>
                                    </p:set>
                                    <p:animEffect transition="in" filter="fade">
                                      <p:cBhvr>
                                        <p:cTn id="25" dur="500"/>
                                        <p:tgtEl>
                                          <p:spTgt spid="10251">
                                            <p:txEl>
                                              <p:pRg st="2" end="2"/>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0251">
                                            <p:txEl>
                                              <p:pRg st="3" end="3"/>
                                            </p:txEl>
                                          </p:spTgt>
                                        </p:tgtEl>
                                        <p:attrNameLst>
                                          <p:attrName>style.visibility</p:attrName>
                                        </p:attrNameLst>
                                      </p:cBhvr>
                                      <p:to>
                                        <p:strVal val="visible"/>
                                      </p:to>
                                    </p:set>
                                    <p:animEffect transition="in" filter="fade">
                                      <p:cBhvr>
                                        <p:cTn id="28" dur="500"/>
                                        <p:tgtEl>
                                          <p:spTgt spid="10251">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244">
                                            <p:txEl>
                                              <p:pRg st="5" end="5"/>
                                            </p:txEl>
                                          </p:spTgt>
                                        </p:tgtEl>
                                        <p:attrNameLst>
                                          <p:attrName>style.visibility</p:attrName>
                                        </p:attrNameLst>
                                      </p:cBhvr>
                                      <p:to>
                                        <p:strVal val="visible"/>
                                      </p:to>
                                    </p:set>
                                    <p:animEffect transition="in" filter="fade">
                                      <p:cBhvr>
                                        <p:cTn id="33" dur="500"/>
                                        <p:tgtEl>
                                          <p:spTgt spid="10244">
                                            <p:txEl>
                                              <p:pRg st="5" end="5"/>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fade">
                                      <p:cBhvr>
                                        <p:cTn id="39" dur="500"/>
                                        <p:tgtEl>
                                          <p:spTgt spid="22">
                                            <p:txEl>
                                              <p:pRg st="0" end="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xEl>
                                              <p:pRg st="1" end="1"/>
                                            </p:txEl>
                                          </p:spTgt>
                                        </p:tgtEl>
                                        <p:attrNameLst>
                                          <p:attrName>style.visibility</p:attrName>
                                        </p:attrNameLst>
                                      </p:cBhvr>
                                      <p:to>
                                        <p:strVal val="visible"/>
                                      </p:to>
                                    </p:set>
                                    <p:animEffect transition="in" filter="fade">
                                      <p:cBhvr>
                                        <p:cTn id="42" dur="500"/>
                                        <p:tgtEl>
                                          <p:spTgt spid="22">
                                            <p:txEl>
                                              <p:pRg st="1" end="1"/>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xEl>
                                              <p:pRg st="2" end="2"/>
                                            </p:txEl>
                                          </p:spTgt>
                                        </p:tgtEl>
                                        <p:attrNameLst>
                                          <p:attrName>style.visibility</p:attrName>
                                        </p:attrNameLst>
                                      </p:cBhvr>
                                      <p:to>
                                        <p:strVal val="visible"/>
                                      </p:to>
                                    </p:set>
                                    <p:animEffect transition="in" filter="fade">
                                      <p:cBhvr>
                                        <p:cTn id="45" dur="500"/>
                                        <p:tgtEl>
                                          <p:spTgt spid="22">
                                            <p:txEl>
                                              <p:pRg st="2" end="2"/>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2">
                                            <p:txEl>
                                              <p:pRg st="3" end="3"/>
                                            </p:txEl>
                                          </p:spTgt>
                                        </p:tgtEl>
                                        <p:attrNameLst>
                                          <p:attrName>style.visibility</p:attrName>
                                        </p:attrNameLst>
                                      </p:cBhvr>
                                      <p:to>
                                        <p:strVal val="visible"/>
                                      </p:to>
                                    </p:set>
                                    <p:animEffect transition="in" filter="fade">
                                      <p:cBhvr>
                                        <p:cTn id="48" dur="500"/>
                                        <p:tgtEl>
                                          <p:spTgt spid="22">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0244">
                                            <p:txEl>
                                              <p:pRg st="8" end="8"/>
                                            </p:txEl>
                                          </p:spTgt>
                                        </p:tgtEl>
                                        <p:attrNameLst>
                                          <p:attrName>style.visibility</p:attrName>
                                        </p:attrNameLst>
                                      </p:cBhvr>
                                      <p:to>
                                        <p:strVal val="visible"/>
                                      </p:to>
                                    </p:set>
                                    <p:animEffect transition="in" filter="fade">
                                      <p:cBhvr>
                                        <p:cTn id="53" dur="500"/>
                                        <p:tgtEl>
                                          <p:spTgt spid="10244">
                                            <p:txEl>
                                              <p:pRg st="8" end="8"/>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nodeType="withEffect">
                                  <p:stCondLst>
                                    <p:cond delay="0"/>
                                  </p:stCondLst>
                                  <p:childTnLst>
                                    <p:set>
                                      <p:cBhvr>
                                        <p:cTn id="58" dur="1" fill="hold">
                                          <p:stCondLst>
                                            <p:cond delay="0"/>
                                          </p:stCondLst>
                                        </p:cTn>
                                        <p:tgtEl>
                                          <p:spTgt spid="10250">
                                            <p:txEl>
                                              <p:pRg st="0" end="0"/>
                                            </p:txEl>
                                          </p:spTgt>
                                        </p:tgtEl>
                                        <p:attrNameLst>
                                          <p:attrName>style.visibility</p:attrName>
                                        </p:attrNameLst>
                                      </p:cBhvr>
                                      <p:to>
                                        <p:strVal val="visible"/>
                                      </p:to>
                                    </p:set>
                                    <p:animEffect transition="in" filter="fade">
                                      <p:cBhvr>
                                        <p:cTn id="59" dur="500"/>
                                        <p:tgtEl>
                                          <p:spTgt spid="10250">
                                            <p:txEl>
                                              <p:pRg st="0" end="0"/>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10250">
                                            <p:txEl>
                                              <p:pRg st="1" end="1"/>
                                            </p:txEl>
                                          </p:spTgt>
                                        </p:tgtEl>
                                        <p:attrNameLst>
                                          <p:attrName>style.visibility</p:attrName>
                                        </p:attrNameLst>
                                      </p:cBhvr>
                                      <p:to>
                                        <p:strVal val="visible"/>
                                      </p:to>
                                    </p:set>
                                    <p:animEffect transition="in" filter="fade">
                                      <p:cBhvr>
                                        <p:cTn id="62" dur="500"/>
                                        <p:tgtEl>
                                          <p:spTgt spid="10250">
                                            <p:txEl>
                                              <p:pRg st="1" end="1"/>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10250">
                                            <p:txEl>
                                              <p:pRg st="2" end="2"/>
                                            </p:txEl>
                                          </p:spTgt>
                                        </p:tgtEl>
                                        <p:attrNameLst>
                                          <p:attrName>style.visibility</p:attrName>
                                        </p:attrNameLst>
                                      </p:cBhvr>
                                      <p:to>
                                        <p:strVal val="visible"/>
                                      </p:to>
                                    </p:set>
                                    <p:animEffect transition="in" filter="fade">
                                      <p:cBhvr>
                                        <p:cTn id="65" dur="500"/>
                                        <p:tgtEl>
                                          <p:spTgt spid="10250">
                                            <p:txEl>
                                              <p:pRg st="2" end="2"/>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10250">
                                            <p:txEl>
                                              <p:pRg st="3" end="3"/>
                                            </p:txEl>
                                          </p:spTgt>
                                        </p:tgtEl>
                                        <p:attrNameLst>
                                          <p:attrName>style.visibility</p:attrName>
                                        </p:attrNameLst>
                                      </p:cBhvr>
                                      <p:to>
                                        <p:strVal val="visible"/>
                                      </p:to>
                                    </p:set>
                                    <p:animEffect transition="in" filter="fade">
                                      <p:cBhvr>
                                        <p:cTn id="68" dur="500"/>
                                        <p:tgtEl>
                                          <p:spTgt spid="10250">
                                            <p:txEl>
                                              <p:pRg st="3" end="3"/>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0244">
                                            <p:txEl>
                                              <p:pRg st="11" end="11"/>
                                            </p:txEl>
                                          </p:spTgt>
                                        </p:tgtEl>
                                        <p:attrNameLst>
                                          <p:attrName>style.visibility</p:attrName>
                                        </p:attrNameLst>
                                      </p:cBhvr>
                                      <p:to>
                                        <p:strVal val="visible"/>
                                      </p:to>
                                    </p:set>
                                    <p:animEffect transition="in" filter="fade">
                                      <p:cBhvr>
                                        <p:cTn id="73" dur="500"/>
                                        <p:tgtEl>
                                          <p:spTgt spid="10244">
                                            <p:txEl>
                                              <p:pRg st="11" end="11"/>
                                            </p:txEl>
                                          </p:spTgt>
                                        </p:tgtEl>
                                      </p:cBhvr>
                                    </p:animEffect>
                                  </p:childTnLst>
                                </p:cTn>
                              </p:par>
                              <p:par>
                                <p:cTn id="74" presetID="10" presetClass="entr" presetSubtype="0" fill="hold" nodeType="withEffect">
                                  <p:stCondLst>
                                    <p:cond delay="0"/>
                                  </p:stCondLst>
                                  <p:childTnLst>
                                    <p:set>
                                      <p:cBhvr>
                                        <p:cTn id="75" dur="1" fill="hold">
                                          <p:stCondLst>
                                            <p:cond delay="0"/>
                                          </p:stCondLst>
                                        </p:cTn>
                                        <p:tgtEl>
                                          <p:spTgt spid="10244">
                                            <p:txEl>
                                              <p:pRg st="12" end="12"/>
                                            </p:txEl>
                                          </p:spTgt>
                                        </p:tgtEl>
                                        <p:attrNameLst>
                                          <p:attrName>style.visibility</p:attrName>
                                        </p:attrNameLst>
                                      </p:cBhvr>
                                      <p:to>
                                        <p:strVal val="visible"/>
                                      </p:to>
                                    </p:set>
                                    <p:animEffect transition="in" filter="fade">
                                      <p:cBhvr>
                                        <p:cTn id="76" dur="500"/>
                                        <p:tgtEl>
                                          <p:spTgt spid="10244">
                                            <p:txEl>
                                              <p:pRg st="12" end="12"/>
                                            </p:txEl>
                                          </p:spTgt>
                                        </p:tgtEl>
                                      </p:cBhvr>
                                    </p:animEffect>
                                  </p:childTnLst>
                                </p:cTn>
                              </p:par>
                              <p:par>
                                <p:cTn id="77" presetID="10" presetClass="entr" presetSubtype="0" fill="hold" nodeType="withEffect">
                                  <p:stCondLst>
                                    <p:cond delay="0"/>
                                  </p:stCondLst>
                                  <p:childTnLst>
                                    <p:set>
                                      <p:cBhvr>
                                        <p:cTn id="78" dur="1" fill="hold">
                                          <p:stCondLst>
                                            <p:cond delay="0"/>
                                          </p:stCondLst>
                                        </p:cTn>
                                        <p:tgtEl>
                                          <p:spTgt spid="10248"/>
                                        </p:tgtEl>
                                        <p:attrNameLst>
                                          <p:attrName>style.visibility</p:attrName>
                                        </p:attrNameLst>
                                      </p:cBhvr>
                                      <p:to>
                                        <p:strVal val="visible"/>
                                      </p:to>
                                    </p:set>
                                    <p:animEffect transition="in" filter="fade">
                                      <p:cBhvr>
                                        <p:cTn id="79" dur="500"/>
                                        <p:tgtEl>
                                          <p:spTgt spid="10248"/>
                                        </p:tgtEl>
                                      </p:cBhvr>
                                    </p:animEffect>
                                  </p:childTnLst>
                                </p:cTn>
                              </p:par>
                              <p:par>
                                <p:cTn id="80" presetID="10" presetClass="entr" presetSubtype="0"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childTnLst>
                                </p:cTn>
                              </p:par>
                              <p:par>
                                <p:cTn id="83" presetID="10" presetClass="entr" presetSubtype="0" fill="hold" nodeType="withEffect">
                                  <p:stCondLst>
                                    <p:cond delay="0"/>
                                  </p:stCondLst>
                                  <p:childTnLst>
                                    <p:set>
                                      <p:cBhvr>
                                        <p:cTn id="84" dur="1" fill="hold">
                                          <p:stCondLst>
                                            <p:cond delay="0"/>
                                          </p:stCondLst>
                                        </p:cTn>
                                        <p:tgtEl>
                                          <p:spTgt spid="10245"/>
                                        </p:tgtEl>
                                        <p:attrNameLst>
                                          <p:attrName>style.visibility</p:attrName>
                                        </p:attrNameLst>
                                      </p:cBhvr>
                                      <p:to>
                                        <p:strVal val="visible"/>
                                      </p:to>
                                    </p:set>
                                    <p:animEffect transition="in" filter="fade">
                                      <p:cBhvr>
                                        <p:cTn id="85" dur="500"/>
                                        <p:tgtEl>
                                          <p:spTgt spid="10245"/>
                                        </p:tgtEl>
                                      </p:cBhvr>
                                    </p:animEffect>
                                  </p:childTnLst>
                                </p:cTn>
                              </p:par>
                              <p:par>
                                <p:cTn id="86" presetID="10" presetClass="entr" presetSubtype="0" fill="hold" nodeType="withEffect">
                                  <p:stCondLst>
                                    <p:cond delay="0"/>
                                  </p:stCondLst>
                                  <p:childTnLst>
                                    <p:set>
                                      <p:cBhvr>
                                        <p:cTn id="87" dur="1" fill="hold">
                                          <p:stCondLst>
                                            <p:cond delay="0"/>
                                          </p:stCondLst>
                                        </p:cTn>
                                        <p:tgtEl>
                                          <p:spTgt spid="10246">
                                            <p:txEl>
                                              <p:pRg st="0" end="0"/>
                                            </p:txEl>
                                          </p:spTgt>
                                        </p:tgtEl>
                                        <p:attrNameLst>
                                          <p:attrName>style.visibility</p:attrName>
                                        </p:attrNameLst>
                                      </p:cBhvr>
                                      <p:to>
                                        <p:strVal val="visible"/>
                                      </p:to>
                                    </p:set>
                                    <p:animEffect transition="in" filter="fade">
                                      <p:cBhvr>
                                        <p:cTn id="88" dur="500"/>
                                        <p:tgtEl>
                                          <p:spTgt spid="10246">
                                            <p:txEl>
                                              <p:pRg st="0" end="0"/>
                                            </p:txEl>
                                          </p:spTgt>
                                        </p:tgtEl>
                                      </p:cBhvr>
                                    </p:animEffect>
                                  </p:childTnLst>
                                </p:cTn>
                              </p:par>
                              <p:par>
                                <p:cTn id="89" presetID="10" presetClass="entr" presetSubtype="0" fill="hold" nodeType="withEffect">
                                  <p:stCondLst>
                                    <p:cond delay="0"/>
                                  </p:stCondLst>
                                  <p:childTnLst>
                                    <p:set>
                                      <p:cBhvr>
                                        <p:cTn id="90" dur="1" fill="hold">
                                          <p:stCondLst>
                                            <p:cond delay="0"/>
                                          </p:stCondLst>
                                        </p:cTn>
                                        <p:tgtEl>
                                          <p:spTgt spid="10246">
                                            <p:txEl>
                                              <p:pRg st="1" end="1"/>
                                            </p:txEl>
                                          </p:spTgt>
                                        </p:tgtEl>
                                        <p:attrNameLst>
                                          <p:attrName>style.visibility</p:attrName>
                                        </p:attrNameLst>
                                      </p:cBhvr>
                                      <p:to>
                                        <p:strVal val="visible"/>
                                      </p:to>
                                    </p:set>
                                    <p:animEffect transition="in" filter="fade">
                                      <p:cBhvr>
                                        <p:cTn id="91" dur="500"/>
                                        <p:tgtEl>
                                          <p:spTgt spid="10246">
                                            <p:txEl>
                                              <p:pRg st="1" end="1"/>
                                            </p:txEl>
                                          </p:spTgt>
                                        </p:tgtEl>
                                      </p:cBhvr>
                                    </p:animEffect>
                                  </p:childTnLst>
                                </p:cTn>
                              </p:par>
                              <p:par>
                                <p:cTn id="92" presetID="10" presetClass="entr" presetSubtype="0" fill="hold" nodeType="withEffect">
                                  <p:stCondLst>
                                    <p:cond delay="0"/>
                                  </p:stCondLst>
                                  <p:childTnLst>
                                    <p:set>
                                      <p:cBhvr>
                                        <p:cTn id="93" dur="1" fill="hold">
                                          <p:stCondLst>
                                            <p:cond delay="0"/>
                                          </p:stCondLst>
                                        </p:cTn>
                                        <p:tgtEl>
                                          <p:spTgt spid="10246">
                                            <p:txEl>
                                              <p:pRg st="2" end="2"/>
                                            </p:txEl>
                                          </p:spTgt>
                                        </p:tgtEl>
                                        <p:attrNameLst>
                                          <p:attrName>style.visibility</p:attrName>
                                        </p:attrNameLst>
                                      </p:cBhvr>
                                      <p:to>
                                        <p:strVal val="visible"/>
                                      </p:to>
                                    </p:set>
                                    <p:animEffect transition="in" filter="fade">
                                      <p:cBhvr>
                                        <p:cTn id="94" dur="500"/>
                                        <p:tgtEl>
                                          <p:spTgt spid="10246">
                                            <p:txEl>
                                              <p:pRg st="2" end="2"/>
                                            </p:txEl>
                                          </p:spTgt>
                                        </p:tgtEl>
                                      </p:cBhvr>
                                    </p:animEffect>
                                  </p:childTnLst>
                                </p:cTn>
                              </p:par>
                              <p:par>
                                <p:cTn id="95" presetID="10" presetClass="entr" presetSubtype="0" fill="hold" nodeType="withEffect">
                                  <p:stCondLst>
                                    <p:cond delay="0"/>
                                  </p:stCondLst>
                                  <p:childTnLst>
                                    <p:set>
                                      <p:cBhvr>
                                        <p:cTn id="96" dur="1" fill="hold">
                                          <p:stCondLst>
                                            <p:cond delay="0"/>
                                          </p:stCondLst>
                                        </p:cTn>
                                        <p:tgtEl>
                                          <p:spTgt spid="10246">
                                            <p:txEl>
                                              <p:pRg st="3" end="3"/>
                                            </p:txEl>
                                          </p:spTgt>
                                        </p:tgtEl>
                                        <p:attrNameLst>
                                          <p:attrName>style.visibility</p:attrName>
                                        </p:attrNameLst>
                                      </p:cBhvr>
                                      <p:to>
                                        <p:strVal val="visible"/>
                                      </p:to>
                                    </p:set>
                                    <p:animEffect transition="in" filter="fade">
                                      <p:cBhvr>
                                        <p:cTn id="97" dur="500"/>
                                        <p:tgtEl>
                                          <p:spTgt spid="102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Text Box 3"/>
          <p:cNvSpPr txBox="1">
            <a:spLocks noChangeArrowheads="1"/>
          </p:cNvSpPr>
          <p:nvPr/>
        </p:nvSpPr>
        <p:spPr bwMode="auto">
          <a:xfrm>
            <a:off x="446088" y="1681898"/>
            <a:ext cx="8014344" cy="4170372"/>
          </a:xfrm>
          <a:prstGeom prst="rect">
            <a:avLst/>
          </a:prstGeom>
          <a:noFill/>
          <a:ln w="9525">
            <a:noFill/>
            <a:miter lim="800000"/>
            <a:headEnd/>
            <a:tailEnd/>
          </a:ln>
        </p:spPr>
        <p:txBody>
          <a:bodyPr wrap="square">
            <a:spAutoFit/>
          </a:bodyPr>
          <a:lstStyle/>
          <a:p>
            <a:pPr algn="just" eaLnBrk="0" hangingPunct="0">
              <a:spcBef>
                <a:spcPct val="50000"/>
              </a:spcBef>
              <a:defRPr/>
            </a:pPr>
            <a:r>
              <a:rPr lang="ru-RU" sz="2000" b="1" dirty="0">
                <a:cs typeface="+mn-cs"/>
              </a:rPr>
              <a:t>Организационная структура проекта</a:t>
            </a:r>
            <a:r>
              <a:rPr lang="ru-RU" sz="2000" dirty="0">
                <a:cs typeface="+mn-cs"/>
              </a:rPr>
              <a:t> – </a:t>
            </a:r>
            <a:r>
              <a:rPr lang="ru-RU" sz="2000" i="1" dirty="0">
                <a:solidFill>
                  <a:schemeClr val="tx2">
                    <a:lumMod val="75000"/>
                  </a:schemeClr>
                </a:solidFill>
                <a:cs typeface="+mn-cs"/>
              </a:rPr>
              <a:t>наиболее соответствующая</a:t>
            </a:r>
            <a:r>
              <a:rPr lang="ru-RU" sz="2000" dirty="0">
                <a:solidFill>
                  <a:schemeClr val="tx2">
                    <a:lumMod val="75000"/>
                  </a:schemeClr>
                </a:solidFill>
                <a:cs typeface="+mn-cs"/>
              </a:rPr>
              <a:t> </a:t>
            </a:r>
            <a:r>
              <a:rPr lang="ru-RU" sz="2000" dirty="0">
                <a:cs typeface="+mn-cs"/>
              </a:rPr>
              <a:t>проекту </a:t>
            </a:r>
            <a:r>
              <a:rPr lang="ru-RU" sz="2000" i="1" dirty="0">
                <a:solidFill>
                  <a:schemeClr val="tx2">
                    <a:lumMod val="75000"/>
                  </a:schemeClr>
                </a:solidFill>
                <a:cs typeface="+mn-cs"/>
              </a:rPr>
              <a:t>временная</a:t>
            </a:r>
            <a:r>
              <a:rPr lang="ru-RU" sz="2000" dirty="0">
                <a:cs typeface="+mn-cs"/>
              </a:rPr>
              <a:t> организационная структура, включающая всех его участников, </a:t>
            </a:r>
            <a:r>
              <a:rPr lang="ru-RU" sz="2000" i="1" dirty="0">
                <a:solidFill>
                  <a:schemeClr val="tx2">
                    <a:lumMod val="75000"/>
                  </a:schemeClr>
                </a:solidFill>
                <a:cs typeface="+mn-cs"/>
              </a:rPr>
              <a:t>определяющая</a:t>
            </a:r>
            <a:r>
              <a:rPr lang="ru-RU" sz="2000" dirty="0">
                <a:cs typeface="+mn-cs"/>
              </a:rPr>
              <a:t> </a:t>
            </a:r>
            <a:r>
              <a:rPr lang="ru-RU" sz="2000" i="1" dirty="0">
                <a:solidFill>
                  <a:schemeClr val="tx2">
                    <a:lumMod val="75000"/>
                  </a:schemeClr>
                </a:solidFill>
                <a:cs typeface="+mn-cs"/>
              </a:rPr>
              <a:t>условия их подчинённости и взаимодействия</a:t>
            </a:r>
            <a:r>
              <a:rPr lang="ru-RU" sz="2000" dirty="0">
                <a:cs typeface="+mn-cs"/>
              </a:rPr>
              <a:t>, создаваемая для успешного достижения целей проекта.</a:t>
            </a:r>
          </a:p>
          <a:p>
            <a:pPr eaLnBrk="0" hangingPunct="0">
              <a:spcBef>
                <a:spcPct val="50000"/>
              </a:spcBef>
              <a:defRPr/>
            </a:pPr>
            <a:endParaRPr lang="ru-RU" sz="2000" dirty="0">
              <a:cs typeface="+mn-cs"/>
            </a:endParaRPr>
          </a:p>
          <a:p>
            <a:pPr eaLnBrk="0" hangingPunct="0">
              <a:spcBef>
                <a:spcPct val="50000"/>
              </a:spcBef>
              <a:defRPr/>
            </a:pPr>
            <a:r>
              <a:rPr lang="ru-RU" dirty="0">
                <a:cs typeface="+mn-cs"/>
              </a:rPr>
              <a:t>Типы организационных структур проекта:</a:t>
            </a:r>
          </a:p>
          <a:p>
            <a:pPr marL="711200" lvl="2" indent="-347663" eaLnBrk="0" hangingPunct="0">
              <a:spcBef>
                <a:spcPct val="50000"/>
              </a:spcBef>
              <a:buFontTx/>
              <a:buChar char="•"/>
              <a:defRPr/>
            </a:pPr>
            <a:r>
              <a:rPr lang="ru-RU" dirty="0">
                <a:cs typeface="+mn-cs"/>
              </a:rPr>
              <a:t>Функциональная;</a:t>
            </a:r>
          </a:p>
          <a:p>
            <a:pPr marL="711200" lvl="2" indent="-347663" eaLnBrk="0" hangingPunct="0">
              <a:spcBef>
                <a:spcPct val="50000"/>
              </a:spcBef>
              <a:buFontTx/>
              <a:buChar char="•"/>
              <a:defRPr/>
            </a:pPr>
            <a:r>
              <a:rPr lang="ru-RU" dirty="0">
                <a:cs typeface="+mn-cs"/>
              </a:rPr>
              <a:t>Проектная;</a:t>
            </a:r>
          </a:p>
          <a:p>
            <a:pPr marL="711200" lvl="2" indent="-347663" eaLnBrk="0" hangingPunct="0">
              <a:spcBef>
                <a:spcPct val="50000"/>
              </a:spcBef>
              <a:buFontTx/>
              <a:buChar char="•"/>
              <a:defRPr/>
            </a:pPr>
            <a:r>
              <a:rPr lang="ru-RU" dirty="0">
                <a:cs typeface="+mn-cs"/>
              </a:rPr>
              <a:t>Матричная;</a:t>
            </a:r>
          </a:p>
          <a:p>
            <a:pPr marL="711200" lvl="2" indent="-347663" eaLnBrk="0" hangingPunct="0">
              <a:spcBef>
                <a:spcPct val="50000"/>
              </a:spcBef>
              <a:buFontTx/>
              <a:buChar char="•"/>
              <a:defRPr/>
            </a:pPr>
            <a:r>
              <a:rPr lang="ru-RU" dirty="0">
                <a:cs typeface="+mn-cs"/>
              </a:rPr>
              <a:t>Смешанная (Комбинированная)</a:t>
            </a:r>
          </a:p>
        </p:txBody>
      </p:sp>
      <p:sp>
        <p:nvSpPr>
          <p:cNvPr id="31747" name="Заголовок 1"/>
          <p:cNvSpPr>
            <a:spLocks noGrp="1"/>
          </p:cNvSpPr>
          <p:nvPr>
            <p:ph type="title"/>
          </p:nvPr>
        </p:nvSpPr>
        <p:spPr/>
        <p:txBody>
          <a:bodyPr/>
          <a:lstStyle/>
          <a:p>
            <a:r>
              <a:rPr lang="ru-RU" altLang="ru-RU"/>
              <a:t>Организационная структура</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Прямоугольник 48"/>
          <p:cNvSpPr/>
          <p:nvPr/>
        </p:nvSpPr>
        <p:spPr>
          <a:xfrm>
            <a:off x="6213752" y="2099993"/>
            <a:ext cx="1399921" cy="2453417"/>
          </a:xfrm>
          <a:prstGeom prst="rect">
            <a:avLst/>
          </a:prstGeom>
          <a:solidFill>
            <a:srgbClr val="FFFFCC"/>
          </a:solid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Прямоугольник 47"/>
          <p:cNvSpPr/>
          <p:nvPr/>
        </p:nvSpPr>
        <p:spPr>
          <a:xfrm>
            <a:off x="4787958" y="3799609"/>
            <a:ext cx="1362672" cy="753802"/>
          </a:xfrm>
          <a:prstGeom prst="rect">
            <a:avLst/>
          </a:prstGeom>
          <a:solidFill>
            <a:srgbClr val="FFFFCC"/>
          </a:solid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Прямоугольник 46"/>
          <p:cNvSpPr/>
          <p:nvPr/>
        </p:nvSpPr>
        <p:spPr>
          <a:xfrm>
            <a:off x="1871742" y="2930233"/>
            <a:ext cx="1362672" cy="753802"/>
          </a:xfrm>
          <a:prstGeom prst="rect">
            <a:avLst/>
          </a:prstGeom>
          <a:solidFill>
            <a:srgbClr val="FFFFCC"/>
          </a:solid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3306661" y="4676013"/>
            <a:ext cx="1362672" cy="753802"/>
          </a:xfrm>
          <a:prstGeom prst="rect">
            <a:avLst/>
          </a:prstGeom>
          <a:solidFill>
            <a:srgbClr val="FFFFCC"/>
          </a:solid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altLang="ru-RU" dirty="0"/>
              <a:t>Функциональная оргструктура</a:t>
            </a:r>
            <a:endParaRPr lang="ru-RU" dirty="0"/>
          </a:p>
        </p:txBody>
      </p:sp>
      <p:sp>
        <p:nvSpPr>
          <p:cNvPr id="13" name="Полилиния 12"/>
          <p:cNvSpPr/>
          <p:nvPr/>
        </p:nvSpPr>
        <p:spPr>
          <a:xfrm>
            <a:off x="1724992" y="2747466"/>
            <a:ext cx="182500" cy="2287339"/>
          </a:xfrm>
          <a:custGeom>
            <a:avLst/>
            <a:gdLst/>
            <a:ahLst/>
            <a:cxnLst/>
            <a:rect l="0" t="0" r="0" b="0"/>
            <a:pathLst>
              <a:path>
                <a:moveTo>
                  <a:pt x="0" y="0"/>
                </a:moveTo>
                <a:lnTo>
                  <a:pt x="0" y="2287339"/>
                </a:lnTo>
                <a:lnTo>
                  <a:pt x="182500"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Полилиния 13"/>
          <p:cNvSpPr/>
          <p:nvPr/>
        </p:nvSpPr>
        <p:spPr>
          <a:xfrm>
            <a:off x="1724992" y="2747466"/>
            <a:ext cx="182500" cy="1423503"/>
          </a:xfrm>
          <a:custGeom>
            <a:avLst/>
            <a:gdLst/>
            <a:ahLst/>
            <a:cxnLst/>
            <a:rect l="0" t="0" r="0" b="0"/>
            <a:pathLst>
              <a:path>
                <a:moveTo>
                  <a:pt x="0" y="0"/>
                </a:moveTo>
                <a:lnTo>
                  <a:pt x="0" y="1423503"/>
                </a:lnTo>
                <a:lnTo>
                  <a:pt x="182500"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Полилиния 14"/>
          <p:cNvSpPr/>
          <p:nvPr/>
        </p:nvSpPr>
        <p:spPr>
          <a:xfrm>
            <a:off x="1724992" y="2747466"/>
            <a:ext cx="182500" cy="559668"/>
          </a:xfrm>
          <a:custGeom>
            <a:avLst/>
            <a:gdLst/>
            <a:ahLst/>
            <a:cxnLst/>
            <a:rect l="0" t="0" r="0" b="0"/>
            <a:pathLst>
              <a:path>
                <a:moveTo>
                  <a:pt x="0" y="0"/>
                </a:moveTo>
                <a:lnTo>
                  <a:pt x="0" y="559668"/>
                </a:lnTo>
                <a:lnTo>
                  <a:pt x="182500"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Полилиния 15"/>
          <p:cNvSpPr/>
          <p:nvPr/>
        </p:nvSpPr>
        <p:spPr>
          <a:xfrm>
            <a:off x="2211660" y="1883631"/>
            <a:ext cx="2208255" cy="255500"/>
          </a:xfrm>
          <a:custGeom>
            <a:avLst/>
            <a:gdLst/>
            <a:ahLst/>
            <a:cxnLst/>
            <a:rect l="0" t="0" r="0" b="0"/>
            <a:pathLst>
              <a:path>
                <a:moveTo>
                  <a:pt x="2208255" y="0"/>
                </a:moveTo>
                <a:lnTo>
                  <a:pt x="2208255" y="127750"/>
                </a:lnTo>
                <a:lnTo>
                  <a:pt x="0" y="127750"/>
                </a:lnTo>
                <a:lnTo>
                  <a:pt x="0"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Полилиния 16"/>
          <p:cNvSpPr/>
          <p:nvPr/>
        </p:nvSpPr>
        <p:spPr>
          <a:xfrm>
            <a:off x="3197162" y="2747466"/>
            <a:ext cx="182500" cy="2287339"/>
          </a:xfrm>
          <a:custGeom>
            <a:avLst/>
            <a:gdLst/>
            <a:ahLst/>
            <a:cxnLst/>
            <a:rect l="0" t="0" r="0" b="0"/>
            <a:pathLst>
              <a:path>
                <a:moveTo>
                  <a:pt x="0" y="0"/>
                </a:moveTo>
                <a:lnTo>
                  <a:pt x="0" y="2287339"/>
                </a:lnTo>
                <a:lnTo>
                  <a:pt x="182500"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Полилиния 17"/>
          <p:cNvSpPr/>
          <p:nvPr/>
        </p:nvSpPr>
        <p:spPr>
          <a:xfrm>
            <a:off x="3197162" y="2747466"/>
            <a:ext cx="182500" cy="1423503"/>
          </a:xfrm>
          <a:custGeom>
            <a:avLst/>
            <a:gdLst/>
            <a:ahLst/>
            <a:cxnLst/>
            <a:rect l="0" t="0" r="0" b="0"/>
            <a:pathLst>
              <a:path>
                <a:moveTo>
                  <a:pt x="0" y="0"/>
                </a:moveTo>
                <a:lnTo>
                  <a:pt x="0" y="1423503"/>
                </a:lnTo>
                <a:lnTo>
                  <a:pt x="182500"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Полилиния 18"/>
          <p:cNvSpPr/>
          <p:nvPr/>
        </p:nvSpPr>
        <p:spPr>
          <a:xfrm>
            <a:off x="3197162" y="2747466"/>
            <a:ext cx="182500" cy="559668"/>
          </a:xfrm>
          <a:custGeom>
            <a:avLst/>
            <a:gdLst/>
            <a:ahLst/>
            <a:cxnLst/>
            <a:rect l="0" t="0" r="0" b="0"/>
            <a:pathLst>
              <a:path>
                <a:moveTo>
                  <a:pt x="0" y="0"/>
                </a:moveTo>
                <a:lnTo>
                  <a:pt x="0" y="559668"/>
                </a:lnTo>
                <a:lnTo>
                  <a:pt x="182500"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Полилиния 19"/>
          <p:cNvSpPr/>
          <p:nvPr/>
        </p:nvSpPr>
        <p:spPr>
          <a:xfrm>
            <a:off x="3683830" y="1883631"/>
            <a:ext cx="736085" cy="255500"/>
          </a:xfrm>
          <a:custGeom>
            <a:avLst/>
            <a:gdLst/>
            <a:ahLst/>
            <a:cxnLst/>
            <a:rect l="0" t="0" r="0" b="0"/>
            <a:pathLst>
              <a:path>
                <a:moveTo>
                  <a:pt x="736085" y="0"/>
                </a:moveTo>
                <a:lnTo>
                  <a:pt x="736085" y="127750"/>
                </a:lnTo>
                <a:lnTo>
                  <a:pt x="0" y="127750"/>
                </a:lnTo>
                <a:lnTo>
                  <a:pt x="0"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Полилиния 20"/>
          <p:cNvSpPr/>
          <p:nvPr/>
        </p:nvSpPr>
        <p:spPr>
          <a:xfrm>
            <a:off x="4669333" y="2747466"/>
            <a:ext cx="182500" cy="2287339"/>
          </a:xfrm>
          <a:custGeom>
            <a:avLst/>
            <a:gdLst/>
            <a:ahLst/>
            <a:cxnLst/>
            <a:rect l="0" t="0" r="0" b="0"/>
            <a:pathLst>
              <a:path>
                <a:moveTo>
                  <a:pt x="0" y="0"/>
                </a:moveTo>
                <a:lnTo>
                  <a:pt x="0" y="2287339"/>
                </a:lnTo>
                <a:lnTo>
                  <a:pt x="182500"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Полилиния 21"/>
          <p:cNvSpPr/>
          <p:nvPr/>
        </p:nvSpPr>
        <p:spPr>
          <a:xfrm>
            <a:off x="4669333" y="2747466"/>
            <a:ext cx="182500" cy="1423503"/>
          </a:xfrm>
          <a:custGeom>
            <a:avLst/>
            <a:gdLst/>
            <a:ahLst/>
            <a:cxnLst/>
            <a:rect l="0" t="0" r="0" b="0"/>
            <a:pathLst>
              <a:path>
                <a:moveTo>
                  <a:pt x="0" y="0"/>
                </a:moveTo>
                <a:lnTo>
                  <a:pt x="0" y="1423503"/>
                </a:lnTo>
                <a:lnTo>
                  <a:pt x="182500"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Полилиния 22"/>
          <p:cNvSpPr/>
          <p:nvPr/>
        </p:nvSpPr>
        <p:spPr>
          <a:xfrm>
            <a:off x="4669333" y="2747466"/>
            <a:ext cx="182500" cy="559668"/>
          </a:xfrm>
          <a:custGeom>
            <a:avLst/>
            <a:gdLst/>
            <a:ahLst/>
            <a:cxnLst/>
            <a:rect l="0" t="0" r="0" b="0"/>
            <a:pathLst>
              <a:path>
                <a:moveTo>
                  <a:pt x="0" y="0"/>
                </a:moveTo>
                <a:lnTo>
                  <a:pt x="0" y="559668"/>
                </a:lnTo>
                <a:lnTo>
                  <a:pt x="182500"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Полилиния 23"/>
          <p:cNvSpPr/>
          <p:nvPr/>
        </p:nvSpPr>
        <p:spPr>
          <a:xfrm>
            <a:off x="4419916" y="1883631"/>
            <a:ext cx="736085" cy="255500"/>
          </a:xfrm>
          <a:custGeom>
            <a:avLst/>
            <a:gdLst/>
            <a:ahLst/>
            <a:cxnLst/>
            <a:rect l="0" t="0" r="0" b="0"/>
            <a:pathLst>
              <a:path>
                <a:moveTo>
                  <a:pt x="0" y="0"/>
                </a:moveTo>
                <a:lnTo>
                  <a:pt x="0" y="127750"/>
                </a:lnTo>
                <a:lnTo>
                  <a:pt x="736085" y="127750"/>
                </a:lnTo>
                <a:lnTo>
                  <a:pt x="736085"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Полилиния 25"/>
          <p:cNvSpPr/>
          <p:nvPr/>
        </p:nvSpPr>
        <p:spPr>
          <a:xfrm>
            <a:off x="6213752" y="2747466"/>
            <a:ext cx="91440" cy="1423503"/>
          </a:xfrm>
          <a:custGeom>
            <a:avLst/>
            <a:gdLst/>
            <a:ahLst/>
            <a:cxnLst/>
            <a:rect l="0" t="0" r="0" b="0"/>
            <a:pathLst>
              <a:path>
                <a:moveTo>
                  <a:pt x="45720" y="0"/>
                </a:moveTo>
                <a:lnTo>
                  <a:pt x="45720" y="1423503"/>
                </a:lnTo>
                <a:lnTo>
                  <a:pt x="110252"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Полилиния 26"/>
          <p:cNvSpPr/>
          <p:nvPr/>
        </p:nvSpPr>
        <p:spPr>
          <a:xfrm>
            <a:off x="6213752" y="2747466"/>
            <a:ext cx="91440" cy="559668"/>
          </a:xfrm>
          <a:custGeom>
            <a:avLst/>
            <a:gdLst/>
            <a:ahLst/>
            <a:cxnLst/>
            <a:rect l="0" t="0" r="0" b="0"/>
            <a:pathLst>
              <a:path>
                <a:moveTo>
                  <a:pt x="45720" y="0"/>
                </a:moveTo>
                <a:lnTo>
                  <a:pt x="45720" y="559668"/>
                </a:lnTo>
                <a:lnTo>
                  <a:pt x="110252"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Полилиния 27"/>
          <p:cNvSpPr/>
          <p:nvPr/>
        </p:nvSpPr>
        <p:spPr>
          <a:xfrm>
            <a:off x="4419916" y="1883631"/>
            <a:ext cx="2326224" cy="255500"/>
          </a:xfrm>
          <a:custGeom>
            <a:avLst/>
            <a:gdLst/>
            <a:ahLst/>
            <a:cxnLst/>
            <a:rect l="0" t="0" r="0" b="0"/>
            <a:pathLst>
              <a:path>
                <a:moveTo>
                  <a:pt x="0" y="0"/>
                </a:moveTo>
                <a:lnTo>
                  <a:pt x="0" y="127750"/>
                </a:lnTo>
                <a:lnTo>
                  <a:pt x="2326224" y="127750"/>
                </a:lnTo>
                <a:lnTo>
                  <a:pt x="2326224"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Полилиния 28"/>
          <p:cNvSpPr/>
          <p:nvPr/>
        </p:nvSpPr>
        <p:spPr>
          <a:xfrm>
            <a:off x="3811581" y="1275296"/>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Высшее руководство</a:t>
            </a:r>
          </a:p>
        </p:txBody>
      </p:sp>
      <p:sp>
        <p:nvSpPr>
          <p:cNvPr id="30" name="Полилиния 29"/>
          <p:cNvSpPr/>
          <p:nvPr/>
        </p:nvSpPr>
        <p:spPr>
          <a:xfrm>
            <a:off x="6324003" y="2186169"/>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31" name="Полилиния 30"/>
          <p:cNvSpPr/>
          <p:nvPr/>
        </p:nvSpPr>
        <p:spPr>
          <a:xfrm>
            <a:off x="6324004"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2" name="Полилиния 31"/>
          <p:cNvSpPr/>
          <p:nvPr/>
        </p:nvSpPr>
        <p:spPr>
          <a:xfrm>
            <a:off x="6324004"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3" name="Полилиния 32"/>
          <p:cNvSpPr/>
          <p:nvPr/>
        </p:nvSpPr>
        <p:spPr>
          <a:xfrm>
            <a:off x="6324004"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4" name="Полилиния 33"/>
          <p:cNvSpPr/>
          <p:nvPr/>
        </p:nvSpPr>
        <p:spPr>
          <a:xfrm>
            <a:off x="4547666"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35" name="Полилиния 34"/>
          <p:cNvSpPr/>
          <p:nvPr/>
        </p:nvSpPr>
        <p:spPr>
          <a:xfrm>
            <a:off x="4851834"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6" name="Полилиния 35"/>
          <p:cNvSpPr/>
          <p:nvPr/>
        </p:nvSpPr>
        <p:spPr>
          <a:xfrm>
            <a:off x="4851834"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7" name="Полилиния 36"/>
          <p:cNvSpPr/>
          <p:nvPr/>
        </p:nvSpPr>
        <p:spPr>
          <a:xfrm>
            <a:off x="4851834"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8" name="Полилиния 37"/>
          <p:cNvSpPr/>
          <p:nvPr/>
        </p:nvSpPr>
        <p:spPr>
          <a:xfrm>
            <a:off x="3075495"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39" name="Полилиния 38"/>
          <p:cNvSpPr/>
          <p:nvPr/>
        </p:nvSpPr>
        <p:spPr>
          <a:xfrm>
            <a:off x="3379663"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0" name="Полилиния 39"/>
          <p:cNvSpPr/>
          <p:nvPr/>
        </p:nvSpPr>
        <p:spPr>
          <a:xfrm>
            <a:off x="3379663"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1" name="Полилиния 40"/>
          <p:cNvSpPr/>
          <p:nvPr/>
        </p:nvSpPr>
        <p:spPr>
          <a:xfrm>
            <a:off x="3379663"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2" name="Полилиния 41"/>
          <p:cNvSpPr/>
          <p:nvPr/>
        </p:nvSpPr>
        <p:spPr>
          <a:xfrm>
            <a:off x="1603325"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43" name="Полилиния 42"/>
          <p:cNvSpPr/>
          <p:nvPr/>
        </p:nvSpPr>
        <p:spPr>
          <a:xfrm>
            <a:off x="1907492"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4" name="Полилиния 43"/>
          <p:cNvSpPr/>
          <p:nvPr/>
        </p:nvSpPr>
        <p:spPr>
          <a:xfrm>
            <a:off x="1907492"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5" name="Полилиния 44"/>
          <p:cNvSpPr/>
          <p:nvPr/>
        </p:nvSpPr>
        <p:spPr>
          <a:xfrm>
            <a:off x="1907492"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 name="TextBox 2"/>
          <p:cNvSpPr txBox="1"/>
          <p:nvPr/>
        </p:nvSpPr>
        <p:spPr>
          <a:xfrm>
            <a:off x="899592" y="5661248"/>
            <a:ext cx="6641081" cy="276999"/>
          </a:xfrm>
          <a:prstGeom prst="rect">
            <a:avLst/>
          </a:prstGeom>
          <a:noFill/>
        </p:spPr>
        <p:txBody>
          <a:bodyPr wrap="square" rtlCol="0">
            <a:spAutoFit/>
          </a:bodyPr>
          <a:lstStyle/>
          <a:p>
            <a:r>
              <a:rPr lang="ru-RU" sz="1200" dirty="0"/>
              <a:t>*Более тёмным цветом выделены участники проекта</a:t>
            </a:r>
          </a:p>
        </p:txBody>
      </p:sp>
      <p:sp>
        <p:nvSpPr>
          <p:cNvPr id="50" name="TextBox 49"/>
          <p:cNvSpPr txBox="1"/>
          <p:nvPr/>
        </p:nvSpPr>
        <p:spPr>
          <a:xfrm>
            <a:off x="6324004" y="1203572"/>
            <a:ext cx="1584176" cy="461665"/>
          </a:xfrm>
          <a:prstGeom prst="rect">
            <a:avLst/>
          </a:prstGeom>
          <a:noFill/>
        </p:spPr>
        <p:txBody>
          <a:bodyPr wrap="square" rtlCol="0">
            <a:spAutoFit/>
          </a:bodyPr>
          <a:lstStyle/>
          <a:p>
            <a:pPr algn="ctr"/>
            <a:r>
              <a:rPr lang="ru-RU" sz="1200" b="1" dirty="0">
                <a:solidFill>
                  <a:srgbClr val="FF0000"/>
                </a:solidFill>
              </a:rPr>
              <a:t>Функциональная структура</a:t>
            </a:r>
          </a:p>
        </p:txBody>
      </p:sp>
      <p:cxnSp>
        <p:nvCxnSpPr>
          <p:cNvPr id="51" name="Прямая со стрелкой 50"/>
          <p:cNvCxnSpPr/>
          <p:nvPr/>
        </p:nvCxnSpPr>
        <p:spPr>
          <a:xfrm>
            <a:off x="7080088" y="1628534"/>
            <a:ext cx="0" cy="288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407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3"/>
          <p:cNvSpPr>
            <a:spLocks noGrp="1"/>
          </p:cNvSpPr>
          <p:nvPr>
            <p:ph type="title"/>
          </p:nvPr>
        </p:nvSpPr>
        <p:spPr>
          <a:xfrm>
            <a:off x="683568" y="2276872"/>
            <a:ext cx="8229600" cy="1143000"/>
          </a:xfrm>
        </p:spPr>
        <p:txBody>
          <a:bodyPr>
            <a:noAutofit/>
          </a:bodyPr>
          <a:lstStyle/>
          <a:p>
            <a:pPr defTabSz="762000">
              <a:spcBef>
                <a:spcPct val="50000"/>
              </a:spcBef>
              <a:defRPr/>
            </a:pPr>
            <a:r>
              <a:rPr lang="ru-RU" dirty="0"/>
              <a:t>Введение в управление </a:t>
            </a:r>
            <a:br>
              <a:rPr lang="ru-RU" dirty="0"/>
            </a:br>
            <a:r>
              <a:rPr lang="ru-RU" dirty="0"/>
              <a:t>проектами</a:t>
            </a:r>
            <a:endParaRPr lang="en-US" dirty="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a:stretch>
            <a:fillRect/>
          </a:stretch>
        </p:blipFill>
        <p:spPr>
          <a:xfrm rot="5400000">
            <a:off x="5200675" y="2870938"/>
            <a:ext cx="3600400" cy="1836204"/>
          </a:xfrm>
          <a:prstGeom prst="rect">
            <a:avLst/>
          </a:prstGeom>
        </p:spPr>
      </p:pic>
      <p:sp>
        <p:nvSpPr>
          <p:cNvPr id="11" name="TextBox 10"/>
          <p:cNvSpPr txBox="1"/>
          <p:nvPr/>
        </p:nvSpPr>
        <p:spPr>
          <a:xfrm>
            <a:off x="6324004" y="1203572"/>
            <a:ext cx="1584176" cy="461665"/>
          </a:xfrm>
          <a:prstGeom prst="rect">
            <a:avLst/>
          </a:prstGeom>
          <a:noFill/>
        </p:spPr>
        <p:txBody>
          <a:bodyPr wrap="square" rtlCol="0">
            <a:spAutoFit/>
          </a:bodyPr>
          <a:lstStyle/>
          <a:p>
            <a:pPr algn="ctr"/>
            <a:r>
              <a:rPr lang="ru-RU" sz="1200" b="1" dirty="0">
                <a:solidFill>
                  <a:srgbClr val="FF0000"/>
                </a:solidFill>
              </a:rPr>
              <a:t>Проектная структура</a:t>
            </a:r>
          </a:p>
        </p:txBody>
      </p:sp>
      <p:cxnSp>
        <p:nvCxnSpPr>
          <p:cNvPr id="12" name="Прямая со стрелкой 11"/>
          <p:cNvCxnSpPr/>
          <p:nvPr/>
        </p:nvCxnSpPr>
        <p:spPr>
          <a:xfrm>
            <a:off x="7080088" y="1628534"/>
            <a:ext cx="0" cy="288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p:txBody>
          <a:bodyPr/>
          <a:lstStyle/>
          <a:p>
            <a:r>
              <a:rPr lang="ru-RU" altLang="ru-RU" dirty="0"/>
              <a:t>Проектная оргструктура</a:t>
            </a:r>
            <a:endParaRPr lang="ru-RU" dirty="0"/>
          </a:p>
        </p:txBody>
      </p:sp>
      <p:sp>
        <p:nvSpPr>
          <p:cNvPr id="13" name="Полилиния 12"/>
          <p:cNvSpPr/>
          <p:nvPr/>
        </p:nvSpPr>
        <p:spPr>
          <a:xfrm>
            <a:off x="1724992" y="2747466"/>
            <a:ext cx="182500" cy="2287339"/>
          </a:xfrm>
          <a:custGeom>
            <a:avLst/>
            <a:gdLst/>
            <a:ahLst/>
            <a:cxnLst/>
            <a:rect l="0" t="0" r="0" b="0"/>
            <a:pathLst>
              <a:path>
                <a:moveTo>
                  <a:pt x="0" y="0"/>
                </a:moveTo>
                <a:lnTo>
                  <a:pt x="0" y="2287339"/>
                </a:lnTo>
                <a:lnTo>
                  <a:pt x="182500"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Полилиния 13"/>
          <p:cNvSpPr/>
          <p:nvPr/>
        </p:nvSpPr>
        <p:spPr>
          <a:xfrm>
            <a:off x="1724992" y="2747466"/>
            <a:ext cx="182500" cy="1423503"/>
          </a:xfrm>
          <a:custGeom>
            <a:avLst/>
            <a:gdLst/>
            <a:ahLst/>
            <a:cxnLst/>
            <a:rect l="0" t="0" r="0" b="0"/>
            <a:pathLst>
              <a:path>
                <a:moveTo>
                  <a:pt x="0" y="0"/>
                </a:moveTo>
                <a:lnTo>
                  <a:pt x="0" y="1423503"/>
                </a:lnTo>
                <a:lnTo>
                  <a:pt x="182500"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Полилиния 14"/>
          <p:cNvSpPr/>
          <p:nvPr/>
        </p:nvSpPr>
        <p:spPr>
          <a:xfrm>
            <a:off x="1724992" y="2747466"/>
            <a:ext cx="182500" cy="559668"/>
          </a:xfrm>
          <a:custGeom>
            <a:avLst/>
            <a:gdLst/>
            <a:ahLst/>
            <a:cxnLst/>
            <a:rect l="0" t="0" r="0" b="0"/>
            <a:pathLst>
              <a:path>
                <a:moveTo>
                  <a:pt x="0" y="0"/>
                </a:moveTo>
                <a:lnTo>
                  <a:pt x="0" y="559668"/>
                </a:lnTo>
                <a:lnTo>
                  <a:pt x="182500"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Полилиния 15"/>
          <p:cNvSpPr/>
          <p:nvPr/>
        </p:nvSpPr>
        <p:spPr>
          <a:xfrm>
            <a:off x="2211660" y="1883631"/>
            <a:ext cx="2208255" cy="255500"/>
          </a:xfrm>
          <a:custGeom>
            <a:avLst/>
            <a:gdLst/>
            <a:ahLst/>
            <a:cxnLst/>
            <a:rect l="0" t="0" r="0" b="0"/>
            <a:pathLst>
              <a:path>
                <a:moveTo>
                  <a:pt x="2208255" y="0"/>
                </a:moveTo>
                <a:lnTo>
                  <a:pt x="2208255" y="127750"/>
                </a:lnTo>
                <a:lnTo>
                  <a:pt x="0" y="127750"/>
                </a:lnTo>
                <a:lnTo>
                  <a:pt x="0"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Полилиния 16"/>
          <p:cNvSpPr/>
          <p:nvPr/>
        </p:nvSpPr>
        <p:spPr>
          <a:xfrm>
            <a:off x="3197162" y="2747466"/>
            <a:ext cx="182500" cy="2287339"/>
          </a:xfrm>
          <a:custGeom>
            <a:avLst/>
            <a:gdLst/>
            <a:ahLst/>
            <a:cxnLst/>
            <a:rect l="0" t="0" r="0" b="0"/>
            <a:pathLst>
              <a:path>
                <a:moveTo>
                  <a:pt x="0" y="0"/>
                </a:moveTo>
                <a:lnTo>
                  <a:pt x="0" y="2287339"/>
                </a:lnTo>
                <a:lnTo>
                  <a:pt x="182500"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Полилиния 17"/>
          <p:cNvSpPr/>
          <p:nvPr/>
        </p:nvSpPr>
        <p:spPr>
          <a:xfrm>
            <a:off x="3197162" y="2747466"/>
            <a:ext cx="182500" cy="1423503"/>
          </a:xfrm>
          <a:custGeom>
            <a:avLst/>
            <a:gdLst/>
            <a:ahLst/>
            <a:cxnLst/>
            <a:rect l="0" t="0" r="0" b="0"/>
            <a:pathLst>
              <a:path>
                <a:moveTo>
                  <a:pt x="0" y="0"/>
                </a:moveTo>
                <a:lnTo>
                  <a:pt x="0" y="1423503"/>
                </a:lnTo>
                <a:lnTo>
                  <a:pt x="182500"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Полилиния 18"/>
          <p:cNvSpPr/>
          <p:nvPr/>
        </p:nvSpPr>
        <p:spPr>
          <a:xfrm>
            <a:off x="3197162" y="2747466"/>
            <a:ext cx="182500" cy="559668"/>
          </a:xfrm>
          <a:custGeom>
            <a:avLst/>
            <a:gdLst/>
            <a:ahLst/>
            <a:cxnLst/>
            <a:rect l="0" t="0" r="0" b="0"/>
            <a:pathLst>
              <a:path>
                <a:moveTo>
                  <a:pt x="0" y="0"/>
                </a:moveTo>
                <a:lnTo>
                  <a:pt x="0" y="559668"/>
                </a:lnTo>
                <a:lnTo>
                  <a:pt x="182500"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Полилиния 19"/>
          <p:cNvSpPr/>
          <p:nvPr/>
        </p:nvSpPr>
        <p:spPr>
          <a:xfrm>
            <a:off x="3683830" y="1883631"/>
            <a:ext cx="736085" cy="255500"/>
          </a:xfrm>
          <a:custGeom>
            <a:avLst/>
            <a:gdLst/>
            <a:ahLst/>
            <a:cxnLst/>
            <a:rect l="0" t="0" r="0" b="0"/>
            <a:pathLst>
              <a:path>
                <a:moveTo>
                  <a:pt x="736085" y="0"/>
                </a:moveTo>
                <a:lnTo>
                  <a:pt x="736085" y="127750"/>
                </a:lnTo>
                <a:lnTo>
                  <a:pt x="0" y="127750"/>
                </a:lnTo>
                <a:lnTo>
                  <a:pt x="0"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1" name="Полилиния 20"/>
          <p:cNvSpPr/>
          <p:nvPr/>
        </p:nvSpPr>
        <p:spPr>
          <a:xfrm>
            <a:off x="4669333" y="2747466"/>
            <a:ext cx="182500" cy="2287339"/>
          </a:xfrm>
          <a:custGeom>
            <a:avLst/>
            <a:gdLst/>
            <a:ahLst/>
            <a:cxnLst/>
            <a:rect l="0" t="0" r="0" b="0"/>
            <a:pathLst>
              <a:path>
                <a:moveTo>
                  <a:pt x="0" y="0"/>
                </a:moveTo>
                <a:lnTo>
                  <a:pt x="0" y="2287339"/>
                </a:lnTo>
                <a:lnTo>
                  <a:pt x="182500"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Полилиния 21"/>
          <p:cNvSpPr/>
          <p:nvPr/>
        </p:nvSpPr>
        <p:spPr>
          <a:xfrm>
            <a:off x="4669333" y="2747466"/>
            <a:ext cx="182500" cy="1423503"/>
          </a:xfrm>
          <a:custGeom>
            <a:avLst/>
            <a:gdLst/>
            <a:ahLst/>
            <a:cxnLst/>
            <a:rect l="0" t="0" r="0" b="0"/>
            <a:pathLst>
              <a:path>
                <a:moveTo>
                  <a:pt x="0" y="0"/>
                </a:moveTo>
                <a:lnTo>
                  <a:pt x="0" y="1423503"/>
                </a:lnTo>
                <a:lnTo>
                  <a:pt x="182500"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Полилиния 22"/>
          <p:cNvSpPr/>
          <p:nvPr/>
        </p:nvSpPr>
        <p:spPr>
          <a:xfrm>
            <a:off x="4669333" y="2747466"/>
            <a:ext cx="182500" cy="559668"/>
          </a:xfrm>
          <a:custGeom>
            <a:avLst/>
            <a:gdLst/>
            <a:ahLst/>
            <a:cxnLst/>
            <a:rect l="0" t="0" r="0" b="0"/>
            <a:pathLst>
              <a:path>
                <a:moveTo>
                  <a:pt x="0" y="0"/>
                </a:moveTo>
                <a:lnTo>
                  <a:pt x="0" y="559668"/>
                </a:lnTo>
                <a:lnTo>
                  <a:pt x="182500"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Полилиния 23"/>
          <p:cNvSpPr/>
          <p:nvPr/>
        </p:nvSpPr>
        <p:spPr>
          <a:xfrm>
            <a:off x="4419916" y="1883631"/>
            <a:ext cx="736085" cy="255500"/>
          </a:xfrm>
          <a:custGeom>
            <a:avLst/>
            <a:gdLst/>
            <a:ahLst/>
            <a:cxnLst/>
            <a:rect l="0" t="0" r="0" b="0"/>
            <a:pathLst>
              <a:path>
                <a:moveTo>
                  <a:pt x="0" y="0"/>
                </a:moveTo>
                <a:lnTo>
                  <a:pt x="0" y="127750"/>
                </a:lnTo>
                <a:lnTo>
                  <a:pt x="736085" y="127750"/>
                </a:lnTo>
                <a:lnTo>
                  <a:pt x="736085"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Полилиния 24"/>
          <p:cNvSpPr/>
          <p:nvPr/>
        </p:nvSpPr>
        <p:spPr>
          <a:xfrm>
            <a:off x="6213752" y="2747466"/>
            <a:ext cx="91440" cy="2287339"/>
          </a:xfrm>
          <a:custGeom>
            <a:avLst/>
            <a:gdLst/>
            <a:ahLst/>
            <a:cxnLst/>
            <a:rect l="0" t="0" r="0" b="0"/>
            <a:pathLst>
              <a:path>
                <a:moveTo>
                  <a:pt x="45720" y="0"/>
                </a:moveTo>
                <a:lnTo>
                  <a:pt x="45720" y="2287339"/>
                </a:lnTo>
                <a:lnTo>
                  <a:pt x="110252" y="228733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Полилиния 25"/>
          <p:cNvSpPr/>
          <p:nvPr/>
        </p:nvSpPr>
        <p:spPr>
          <a:xfrm>
            <a:off x="6213752" y="2747466"/>
            <a:ext cx="91440" cy="1423503"/>
          </a:xfrm>
          <a:custGeom>
            <a:avLst/>
            <a:gdLst/>
            <a:ahLst/>
            <a:cxnLst/>
            <a:rect l="0" t="0" r="0" b="0"/>
            <a:pathLst>
              <a:path>
                <a:moveTo>
                  <a:pt x="45720" y="0"/>
                </a:moveTo>
                <a:lnTo>
                  <a:pt x="45720" y="1423503"/>
                </a:lnTo>
                <a:lnTo>
                  <a:pt x="110252" y="1423503"/>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Полилиния 26"/>
          <p:cNvSpPr/>
          <p:nvPr/>
        </p:nvSpPr>
        <p:spPr>
          <a:xfrm>
            <a:off x="6213752" y="2747466"/>
            <a:ext cx="91440" cy="559668"/>
          </a:xfrm>
          <a:custGeom>
            <a:avLst/>
            <a:gdLst/>
            <a:ahLst/>
            <a:cxnLst/>
            <a:rect l="0" t="0" r="0" b="0"/>
            <a:pathLst>
              <a:path>
                <a:moveTo>
                  <a:pt x="45720" y="0"/>
                </a:moveTo>
                <a:lnTo>
                  <a:pt x="45720" y="559668"/>
                </a:lnTo>
                <a:lnTo>
                  <a:pt x="110252" y="55966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8" name="Полилиния 27"/>
          <p:cNvSpPr/>
          <p:nvPr/>
        </p:nvSpPr>
        <p:spPr>
          <a:xfrm>
            <a:off x="4419916" y="1883631"/>
            <a:ext cx="2326224" cy="255500"/>
          </a:xfrm>
          <a:custGeom>
            <a:avLst/>
            <a:gdLst/>
            <a:ahLst/>
            <a:cxnLst/>
            <a:rect l="0" t="0" r="0" b="0"/>
            <a:pathLst>
              <a:path>
                <a:moveTo>
                  <a:pt x="0" y="0"/>
                </a:moveTo>
                <a:lnTo>
                  <a:pt x="0" y="127750"/>
                </a:lnTo>
                <a:lnTo>
                  <a:pt x="2326224" y="127750"/>
                </a:lnTo>
                <a:lnTo>
                  <a:pt x="2326224" y="25550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Полилиния 28"/>
          <p:cNvSpPr/>
          <p:nvPr/>
        </p:nvSpPr>
        <p:spPr>
          <a:xfrm>
            <a:off x="3811581" y="1275296"/>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Высшее руководство</a:t>
            </a:r>
          </a:p>
        </p:txBody>
      </p:sp>
      <p:sp>
        <p:nvSpPr>
          <p:cNvPr id="30" name="Полилиния 29"/>
          <p:cNvSpPr/>
          <p:nvPr/>
        </p:nvSpPr>
        <p:spPr>
          <a:xfrm>
            <a:off x="6209245"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Менеджер проекта</a:t>
            </a:r>
          </a:p>
          <a:p>
            <a:pPr lvl="0" algn="ctr" defTabSz="444500">
              <a:lnSpc>
                <a:spcPct val="90000"/>
              </a:lnSpc>
              <a:spcBef>
                <a:spcPct val="0"/>
              </a:spcBef>
              <a:spcAft>
                <a:spcPct val="35000"/>
              </a:spcAft>
            </a:pPr>
            <a:r>
              <a:rPr lang="ru-RU" sz="1000" b="1" dirty="0"/>
              <a:t>100%</a:t>
            </a:r>
            <a:endParaRPr lang="ru-RU" sz="1000" b="1" kern="1200" dirty="0"/>
          </a:p>
        </p:txBody>
      </p:sp>
      <p:sp>
        <p:nvSpPr>
          <p:cNvPr id="31" name="Полилиния 30"/>
          <p:cNvSpPr/>
          <p:nvPr/>
        </p:nvSpPr>
        <p:spPr>
          <a:xfrm>
            <a:off x="6324004"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a:p>
            <a:pPr lvl="0" algn="ctr" defTabSz="444500">
              <a:lnSpc>
                <a:spcPct val="90000"/>
              </a:lnSpc>
              <a:spcBef>
                <a:spcPct val="0"/>
              </a:spcBef>
              <a:spcAft>
                <a:spcPct val="35000"/>
              </a:spcAft>
            </a:pPr>
            <a:r>
              <a:rPr lang="ru-RU" sz="1000" b="1" dirty="0"/>
              <a:t>100%</a:t>
            </a:r>
            <a:endParaRPr lang="ru-RU" sz="1000" b="1" kern="1200" dirty="0"/>
          </a:p>
        </p:txBody>
      </p:sp>
      <p:sp>
        <p:nvSpPr>
          <p:cNvPr id="32" name="Полилиния 31"/>
          <p:cNvSpPr/>
          <p:nvPr/>
        </p:nvSpPr>
        <p:spPr>
          <a:xfrm>
            <a:off x="6324004"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a:p>
            <a:pPr lvl="0" algn="ctr" defTabSz="444500">
              <a:lnSpc>
                <a:spcPct val="90000"/>
              </a:lnSpc>
              <a:spcBef>
                <a:spcPct val="0"/>
              </a:spcBef>
              <a:spcAft>
                <a:spcPct val="35000"/>
              </a:spcAft>
            </a:pPr>
            <a:r>
              <a:rPr lang="ru-RU" sz="1000" b="1" dirty="0"/>
              <a:t>100%</a:t>
            </a:r>
            <a:endParaRPr lang="ru-RU" sz="1000" b="1" kern="1200" dirty="0"/>
          </a:p>
        </p:txBody>
      </p:sp>
      <p:sp>
        <p:nvSpPr>
          <p:cNvPr id="33" name="Полилиния 32"/>
          <p:cNvSpPr/>
          <p:nvPr/>
        </p:nvSpPr>
        <p:spPr>
          <a:xfrm>
            <a:off x="6324004"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a:p>
            <a:pPr lvl="0" algn="ctr" defTabSz="444500">
              <a:lnSpc>
                <a:spcPct val="90000"/>
              </a:lnSpc>
              <a:spcBef>
                <a:spcPct val="0"/>
              </a:spcBef>
              <a:spcAft>
                <a:spcPct val="35000"/>
              </a:spcAft>
            </a:pPr>
            <a:r>
              <a:rPr lang="ru-RU" sz="1000" b="1" dirty="0"/>
              <a:t>100%</a:t>
            </a:r>
            <a:endParaRPr lang="ru-RU" sz="1000" b="1" kern="1200" dirty="0"/>
          </a:p>
        </p:txBody>
      </p:sp>
      <p:sp>
        <p:nvSpPr>
          <p:cNvPr id="34" name="Полилиния 33"/>
          <p:cNvSpPr/>
          <p:nvPr/>
        </p:nvSpPr>
        <p:spPr>
          <a:xfrm>
            <a:off x="4547666"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35" name="Полилиния 34"/>
          <p:cNvSpPr/>
          <p:nvPr/>
        </p:nvSpPr>
        <p:spPr>
          <a:xfrm>
            <a:off x="4851834"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6" name="Полилиния 35"/>
          <p:cNvSpPr/>
          <p:nvPr/>
        </p:nvSpPr>
        <p:spPr>
          <a:xfrm>
            <a:off x="4851834"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7" name="Полилиния 36"/>
          <p:cNvSpPr/>
          <p:nvPr/>
        </p:nvSpPr>
        <p:spPr>
          <a:xfrm>
            <a:off x="4851834"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38" name="Полилиния 37"/>
          <p:cNvSpPr/>
          <p:nvPr/>
        </p:nvSpPr>
        <p:spPr>
          <a:xfrm>
            <a:off x="3075495"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39" name="Полилиния 38"/>
          <p:cNvSpPr/>
          <p:nvPr/>
        </p:nvSpPr>
        <p:spPr>
          <a:xfrm>
            <a:off x="3379663"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0" name="Полилиния 39"/>
          <p:cNvSpPr/>
          <p:nvPr/>
        </p:nvSpPr>
        <p:spPr>
          <a:xfrm>
            <a:off x="3379663"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1" name="Полилиния 40"/>
          <p:cNvSpPr/>
          <p:nvPr/>
        </p:nvSpPr>
        <p:spPr>
          <a:xfrm>
            <a:off x="3379663"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2" name="Полилиния 41"/>
          <p:cNvSpPr/>
          <p:nvPr/>
        </p:nvSpPr>
        <p:spPr>
          <a:xfrm>
            <a:off x="1603325" y="2139131"/>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Функциональный руководитель</a:t>
            </a:r>
          </a:p>
        </p:txBody>
      </p:sp>
      <p:sp>
        <p:nvSpPr>
          <p:cNvPr id="43" name="Полилиния 42"/>
          <p:cNvSpPr/>
          <p:nvPr/>
        </p:nvSpPr>
        <p:spPr>
          <a:xfrm>
            <a:off x="1907492" y="3002967"/>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4" name="Полилиния 43"/>
          <p:cNvSpPr/>
          <p:nvPr/>
        </p:nvSpPr>
        <p:spPr>
          <a:xfrm>
            <a:off x="1907492" y="3866803"/>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5" name="Полилиния 44"/>
          <p:cNvSpPr/>
          <p:nvPr/>
        </p:nvSpPr>
        <p:spPr>
          <a:xfrm>
            <a:off x="1907492" y="4730638"/>
            <a:ext cx="1216669" cy="608334"/>
          </a:xfrm>
          <a:custGeom>
            <a:avLst/>
            <a:gdLst>
              <a:gd name="connsiteX0" fmla="*/ 0 w 1216669"/>
              <a:gd name="connsiteY0" fmla="*/ 0 h 608334"/>
              <a:gd name="connsiteX1" fmla="*/ 1216669 w 1216669"/>
              <a:gd name="connsiteY1" fmla="*/ 0 h 608334"/>
              <a:gd name="connsiteX2" fmla="*/ 1216669 w 1216669"/>
              <a:gd name="connsiteY2" fmla="*/ 608334 h 608334"/>
              <a:gd name="connsiteX3" fmla="*/ 0 w 1216669"/>
              <a:gd name="connsiteY3" fmla="*/ 608334 h 608334"/>
              <a:gd name="connsiteX4" fmla="*/ 0 w 1216669"/>
              <a:gd name="connsiteY4" fmla="*/ 0 h 6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6669" h="608334">
                <a:moveTo>
                  <a:pt x="0" y="0"/>
                </a:moveTo>
                <a:lnTo>
                  <a:pt x="1216669" y="0"/>
                </a:lnTo>
                <a:lnTo>
                  <a:pt x="1216669" y="608334"/>
                </a:lnTo>
                <a:lnTo>
                  <a:pt x="0" y="608334"/>
                </a:lnTo>
                <a:lnTo>
                  <a:pt x="0" y="0"/>
                </a:lnTo>
                <a:close/>
              </a:path>
            </a:pathLst>
          </a:custGeom>
          <a:solidFill>
            <a:schemeClr val="accent4">
              <a:lumMod val="20000"/>
              <a:lumOff val="8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rgbClr r="0" g="0" b="0"/>
          </a:fillRef>
          <a:effectRef idx="1">
            <a:schemeClr val="accent1">
              <a:hueOff val="0"/>
              <a:satOff val="0"/>
              <a:lumOff val="0"/>
              <a:alphaOff val="0"/>
            </a:schemeClr>
          </a:effectRef>
          <a:fontRef idx="minor">
            <a:schemeClr val="dk1"/>
          </a:fontRef>
        </p:style>
        <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ru-RU" sz="1000" b="1" kern="1200" dirty="0"/>
              <a:t>Персонал</a:t>
            </a:r>
          </a:p>
        </p:txBody>
      </p:sp>
      <p:sp>
        <p:nvSpPr>
          <p:cNvPr id="46" name="TextBox 45"/>
          <p:cNvSpPr txBox="1"/>
          <p:nvPr/>
        </p:nvSpPr>
        <p:spPr>
          <a:xfrm>
            <a:off x="899592" y="5661248"/>
            <a:ext cx="6641081" cy="276999"/>
          </a:xfrm>
          <a:prstGeom prst="rect">
            <a:avLst/>
          </a:prstGeom>
          <a:noFill/>
        </p:spPr>
        <p:txBody>
          <a:bodyPr wrap="square" rtlCol="0">
            <a:spAutoFit/>
          </a:bodyPr>
          <a:lstStyle/>
          <a:p>
            <a:r>
              <a:rPr lang="ru-RU" sz="1200" dirty="0"/>
              <a:t>*Более тёмным цветом выделены участники проекта</a:t>
            </a:r>
          </a:p>
        </p:txBody>
      </p:sp>
    </p:spTree>
    <p:extLst>
      <p:ext uri="{BB962C8B-B14F-4D97-AF65-F5344CB8AC3E}">
        <p14:creationId xmlns:p14="http://schemas.microsoft.com/office/powerpoint/2010/main" val="38268075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1616469" y="4639283"/>
            <a:ext cx="6663943" cy="835224"/>
          </a:xfrm>
          <a:prstGeom prst="rect">
            <a:avLst/>
          </a:prstGeom>
        </p:spPr>
      </p:pic>
      <p:sp>
        <p:nvSpPr>
          <p:cNvPr id="2" name="Заголовок 1"/>
          <p:cNvSpPr>
            <a:spLocks noGrp="1"/>
          </p:cNvSpPr>
          <p:nvPr>
            <p:ph type="title"/>
          </p:nvPr>
        </p:nvSpPr>
        <p:spPr/>
        <p:txBody>
          <a:bodyPr/>
          <a:lstStyle/>
          <a:p>
            <a:r>
              <a:rPr lang="ru-RU" altLang="ru-RU" dirty="0"/>
              <a:t>Матричная оргструктура</a:t>
            </a:r>
            <a:endParaRPr lang="ru-RU" dirty="0"/>
          </a:p>
        </p:txBody>
      </p:sp>
      <p:graphicFrame>
        <p:nvGraphicFramePr>
          <p:cNvPr id="5" name="Схема 4"/>
          <p:cNvGraphicFramePr/>
          <p:nvPr>
            <p:extLst/>
          </p:nvPr>
        </p:nvGraphicFramePr>
        <p:xfrm>
          <a:off x="1524000" y="1275135"/>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899592" y="5661248"/>
            <a:ext cx="6641081" cy="276999"/>
          </a:xfrm>
          <a:prstGeom prst="rect">
            <a:avLst/>
          </a:prstGeom>
          <a:noFill/>
        </p:spPr>
        <p:txBody>
          <a:bodyPr wrap="square" rtlCol="0">
            <a:spAutoFit/>
          </a:bodyPr>
          <a:lstStyle/>
          <a:p>
            <a:r>
              <a:rPr lang="ru-RU" sz="1200" dirty="0"/>
              <a:t>*Более тёмным цветом выделены участники проекта</a:t>
            </a:r>
          </a:p>
        </p:txBody>
      </p:sp>
      <p:sp>
        <p:nvSpPr>
          <p:cNvPr id="9" name="TextBox 8"/>
          <p:cNvSpPr txBox="1"/>
          <p:nvPr/>
        </p:nvSpPr>
        <p:spPr>
          <a:xfrm>
            <a:off x="7308304" y="3712263"/>
            <a:ext cx="1584176" cy="461665"/>
          </a:xfrm>
          <a:prstGeom prst="rect">
            <a:avLst/>
          </a:prstGeom>
          <a:noFill/>
        </p:spPr>
        <p:txBody>
          <a:bodyPr wrap="square" rtlCol="0">
            <a:spAutoFit/>
          </a:bodyPr>
          <a:lstStyle/>
          <a:p>
            <a:pPr algn="ctr"/>
            <a:r>
              <a:rPr lang="ru-RU" sz="1200" b="1" dirty="0">
                <a:solidFill>
                  <a:srgbClr val="FF0000"/>
                </a:solidFill>
              </a:rPr>
              <a:t>Матричная</a:t>
            </a:r>
          </a:p>
          <a:p>
            <a:pPr algn="ctr"/>
            <a:r>
              <a:rPr lang="ru-RU" sz="1200" b="1" dirty="0">
                <a:solidFill>
                  <a:srgbClr val="FF0000"/>
                </a:solidFill>
              </a:rPr>
              <a:t>структура</a:t>
            </a:r>
          </a:p>
        </p:txBody>
      </p:sp>
      <p:cxnSp>
        <p:nvCxnSpPr>
          <p:cNvPr id="10" name="Прямая со стрелкой 9"/>
          <p:cNvCxnSpPr/>
          <p:nvPr/>
        </p:nvCxnSpPr>
        <p:spPr>
          <a:xfrm>
            <a:off x="8100392" y="4221088"/>
            <a:ext cx="0" cy="288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27790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Заголовок 1"/>
          <p:cNvSpPr>
            <a:spLocks noGrp="1"/>
          </p:cNvSpPr>
          <p:nvPr>
            <p:ph type="title"/>
          </p:nvPr>
        </p:nvSpPr>
        <p:spPr>
          <a:xfrm>
            <a:off x="467544" y="58894"/>
            <a:ext cx="6543675" cy="582612"/>
          </a:xfrm>
        </p:spPr>
        <p:txBody>
          <a:bodyPr/>
          <a:lstStyle/>
          <a:p>
            <a:r>
              <a:rPr lang="ru-RU" altLang="ru-RU" dirty="0"/>
              <a:t>Сравнение организационных структур</a:t>
            </a:r>
          </a:p>
        </p:txBody>
      </p:sp>
      <p:sp>
        <p:nvSpPr>
          <p:cNvPr id="4" name="Прямоугольник 5"/>
          <p:cNvSpPr>
            <a:spLocks noChangeArrowheads="1"/>
          </p:cNvSpPr>
          <p:nvPr/>
        </p:nvSpPr>
        <p:spPr bwMode="auto">
          <a:xfrm>
            <a:off x="34361" y="980728"/>
            <a:ext cx="2743200" cy="527221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buNone/>
            </a:pPr>
            <a:r>
              <a:rPr lang="ru-RU" altLang="ru-RU" b="1" dirty="0">
                <a:solidFill>
                  <a:srgbClr val="000000"/>
                </a:solidFill>
                <a:cs typeface="Arial" panose="020B0604020202020204" pitchFamily="34" charset="0"/>
              </a:rPr>
              <a:t>Функциональная</a:t>
            </a:r>
          </a:p>
          <a:p>
            <a:pPr algn="ctr">
              <a:buNone/>
            </a:pPr>
            <a:endParaRPr lang="ru-RU" altLang="ru-RU" b="1" dirty="0">
              <a:solidFill>
                <a:srgbClr val="000000"/>
              </a:solidFill>
              <a:cs typeface="Arial" panose="020B0604020202020204" pitchFamily="34" charset="0"/>
            </a:endParaRPr>
          </a:p>
          <a:p>
            <a:pPr marL="285750" indent="-285750" algn="just"/>
            <a:r>
              <a:rPr lang="ru-RU" altLang="ru-RU" sz="1600" dirty="0">
                <a:solidFill>
                  <a:srgbClr val="000000"/>
                </a:solidFill>
                <a:cs typeface="Arial" panose="020B0604020202020204" pitchFamily="34" charset="0"/>
              </a:rPr>
              <a:t>использование функциональной иерархии организации</a:t>
            </a:r>
          </a:p>
          <a:p>
            <a:pPr marL="285750" indent="-285750" algn="just"/>
            <a:r>
              <a:rPr lang="ru-RU" altLang="ru-RU" sz="1600" dirty="0">
                <a:solidFill>
                  <a:srgbClr val="000000"/>
                </a:solidFill>
                <a:cs typeface="Arial" panose="020B0604020202020204" pitchFamily="34" charset="0"/>
              </a:rPr>
              <a:t>ответственность за работы - на рук-лях подразделений</a:t>
            </a:r>
          </a:p>
          <a:p>
            <a:pPr marL="285750" indent="-285750"/>
            <a:r>
              <a:rPr lang="ru-RU" altLang="ru-RU" sz="1600" dirty="0">
                <a:solidFill>
                  <a:srgbClr val="000000"/>
                </a:solidFill>
                <a:cs typeface="Arial" panose="020B0604020202020204" pitchFamily="34" charset="0"/>
              </a:rPr>
              <a:t>координатор проекта– руководитель ведущего  подразделения</a:t>
            </a:r>
            <a:endParaRPr lang="ru-RU" sz="1600" dirty="0">
              <a:solidFill>
                <a:srgbClr val="000000"/>
              </a:solidFill>
              <a:cs typeface="Arial" panose="020B0604020202020204" pitchFamily="34" charset="0"/>
            </a:endParaRPr>
          </a:p>
          <a:p>
            <a:pPr>
              <a:buNone/>
            </a:pPr>
            <a:endParaRPr lang="ru-RU" sz="1600" dirty="0">
              <a:solidFill>
                <a:srgbClr val="00B050"/>
              </a:solidFill>
              <a:cs typeface="Arial" panose="020B0604020202020204" pitchFamily="34" charset="0"/>
            </a:endParaRPr>
          </a:p>
          <a:p>
            <a:pPr>
              <a:buNone/>
            </a:pPr>
            <a:endParaRPr lang="ru-RU" sz="700" dirty="0">
              <a:solidFill>
                <a:srgbClr val="00B050"/>
              </a:solidFill>
            </a:endParaRPr>
          </a:p>
          <a:p>
            <a:pPr>
              <a:buNone/>
            </a:pPr>
            <a:endParaRPr lang="ru-RU" sz="700" dirty="0">
              <a:solidFill>
                <a:srgbClr val="00B050"/>
              </a:solidFill>
              <a:cs typeface="Arial" panose="020B0604020202020204" pitchFamily="34" charset="0"/>
            </a:endParaRPr>
          </a:p>
          <a:p>
            <a:pPr>
              <a:buNone/>
            </a:pPr>
            <a:endParaRPr lang="ru-RU" sz="700" dirty="0">
              <a:solidFill>
                <a:srgbClr val="00B050"/>
              </a:solidFill>
              <a:cs typeface="Arial" panose="020B0604020202020204" pitchFamily="34" charset="0"/>
            </a:endParaRPr>
          </a:p>
          <a:p>
            <a:pPr>
              <a:buNone/>
            </a:pPr>
            <a:r>
              <a:rPr lang="ru-RU" sz="1600" dirty="0">
                <a:solidFill>
                  <a:schemeClr val="tx2">
                    <a:lumMod val="50000"/>
                  </a:schemeClr>
                </a:solidFill>
                <a:cs typeface="Arial" panose="020B0604020202020204" pitchFamily="34" charset="0"/>
              </a:rPr>
              <a:t>простая, дешёвая, гибкая, быстро выстраивается</a:t>
            </a:r>
          </a:p>
          <a:p>
            <a:pPr>
              <a:buNone/>
            </a:pPr>
            <a:endParaRPr lang="ru-RU" sz="1050" dirty="0">
              <a:solidFill>
                <a:srgbClr val="FF0000"/>
              </a:solidFill>
              <a:cs typeface="Arial" panose="020B0604020202020204" pitchFamily="34" charset="0"/>
            </a:endParaRPr>
          </a:p>
          <a:p>
            <a:pPr>
              <a:buNone/>
            </a:pPr>
            <a:r>
              <a:rPr lang="ru-RU" sz="1600" dirty="0">
                <a:solidFill>
                  <a:srgbClr val="FF0000"/>
                </a:solidFill>
                <a:cs typeface="Arial" panose="020B0604020202020204" pitchFamily="34" charset="0"/>
              </a:rPr>
              <a:t>размытая ответственность слабые </a:t>
            </a:r>
            <a:r>
              <a:rPr lang="ru-RU" sz="1600" dirty="0" err="1">
                <a:solidFill>
                  <a:srgbClr val="FF0000"/>
                </a:solidFill>
                <a:cs typeface="Arial" panose="020B0604020202020204" pitchFamily="34" charset="0"/>
              </a:rPr>
              <a:t>внешн</a:t>
            </a:r>
            <a:r>
              <a:rPr lang="ru-RU" sz="1600" dirty="0">
                <a:solidFill>
                  <a:srgbClr val="FF0000"/>
                </a:solidFill>
                <a:cs typeface="Arial" panose="020B0604020202020204" pitchFamily="34" charset="0"/>
              </a:rPr>
              <a:t>. </a:t>
            </a:r>
            <a:r>
              <a:rPr lang="ru-RU" sz="1600" dirty="0">
                <a:solidFill>
                  <a:srgbClr val="FF0000"/>
                </a:solidFill>
              </a:rPr>
              <a:t>к</a:t>
            </a:r>
            <a:r>
              <a:rPr lang="ru-RU" sz="1600" dirty="0">
                <a:solidFill>
                  <a:srgbClr val="FF0000"/>
                </a:solidFill>
                <a:cs typeface="Arial" panose="020B0604020202020204" pitchFamily="34" charset="0"/>
              </a:rPr>
              <a:t>омм-</a:t>
            </a:r>
            <a:r>
              <a:rPr lang="ru-RU" sz="1600" dirty="0" err="1">
                <a:solidFill>
                  <a:srgbClr val="FF0000"/>
                </a:solidFill>
                <a:cs typeface="Arial" panose="020B0604020202020204" pitchFamily="34" charset="0"/>
              </a:rPr>
              <a:t>ции</a:t>
            </a:r>
            <a:r>
              <a:rPr lang="ru-RU" sz="1600" dirty="0">
                <a:solidFill>
                  <a:srgbClr val="FF0000"/>
                </a:solidFill>
                <a:cs typeface="Arial" panose="020B0604020202020204" pitchFamily="34" charset="0"/>
              </a:rPr>
              <a:t>, </a:t>
            </a:r>
            <a:r>
              <a:rPr lang="ru-RU" sz="1600" dirty="0" err="1">
                <a:solidFill>
                  <a:srgbClr val="FF0000"/>
                </a:solidFill>
              </a:rPr>
              <a:t>недостаточн</a:t>
            </a:r>
            <a:r>
              <a:rPr lang="ru-RU" sz="1600" dirty="0">
                <a:solidFill>
                  <a:srgbClr val="FF0000"/>
                </a:solidFill>
              </a:rPr>
              <a:t>.</a:t>
            </a:r>
            <a:r>
              <a:rPr lang="ru-RU" sz="1600" dirty="0">
                <a:solidFill>
                  <a:srgbClr val="FF0000"/>
                </a:solidFill>
                <a:cs typeface="Arial" panose="020B0604020202020204" pitchFamily="34" charset="0"/>
              </a:rPr>
              <a:t> мотивация</a:t>
            </a:r>
          </a:p>
        </p:txBody>
      </p:sp>
      <p:sp>
        <p:nvSpPr>
          <p:cNvPr id="5" name="Прямоугольник 4"/>
          <p:cNvSpPr>
            <a:spLocks noChangeArrowheads="1"/>
          </p:cNvSpPr>
          <p:nvPr/>
        </p:nvSpPr>
        <p:spPr bwMode="auto">
          <a:xfrm>
            <a:off x="3135505" y="951041"/>
            <a:ext cx="2815120" cy="5404556"/>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buNone/>
            </a:pPr>
            <a:r>
              <a:rPr lang="ru-RU" altLang="ru-RU" b="1" dirty="0">
                <a:solidFill>
                  <a:srgbClr val="000000"/>
                </a:solidFill>
                <a:cs typeface="Arial" panose="020B0604020202020204" pitchFamily="34" charset="0"/>
              </a:rPr>
              <a:t>Проектная</a:t>
            </a:r>
          </a:p>
          <a:p>
            <a:pPr algn="ctr">
              <a:buNone/>
            </a:pPr>
            <a:endParaRPr lang="ru-RU" altLang="ru-RU" b="1" dirty="0">
              <a:solidFill>
                <a:srgbClr val="000000"/>
              </a:solidFill>
              <a:cs typeface="Arial" panose="020B0604020202020204" pitchFamily="34" charset="0"/>
            </a:endParaRPr>
          </a:p>
          <a:p>
            <a:pPr marL="285750" indent="-285750" algn="just"/>
            <a:r>
              <a:rPr lang="ru-RU" altLang="ru-RU" sz="1600" dirty="0">
                <a:solidFill>
                  <a:srgbClr val="000000"/>
                </a:solidFill>
              </a:rPr>
              <a:t>занятость</a:t>
            </a:r>
            <a:r>
              <a:rPr lang="ru-RU" altLang="ru-RU" sz="1600" dirty="0">
                <a:solidFill>
                  <a:srgbClr val="000000"/>
                </a:solidFill>
                <a:cs typeface="Arial" panose="020B0604020202020204" pitchFamily="34" charset="0"/>
              </a:rPr>
              <a:t> </a:t>
            </a:r>
            <a:r>
              <a:rPr lang="ru-RU" altLang="ru-RU" sz="1600" dirty="0">
                <a:solidFill>
                  <a:srgbClr val="000000"/>
                </a:solidFill>
              </a:rPr>
              <a:t>100%</a:t>
            </a:r>
            <a:r>
              <a:rPr lang="ru-RU" altLang="ru-RU" sz="1600" b="1" dirty="0">
                <a:solidFill>
                  <a:srgbClr val="000000"/>
                </a:solidFill>
              </a:rPr>
              <a:t> </a:t>
            </a:r>
            <a:r>
              <a:rPr lang="ru-RU" altLang="ru-RU" sz="1600" dirty="0">
                <a:solidFill>
                  <a:srgbClr val="000000"/>
                </a:solidFill>
                <a:cs typeface="Arial" panose="020B0604020202020204" pitchFamily="34" charset="0"/>
              </a:rPr>
              <a:t>необходимых ресурсов </a:t>
            </a:r>
            <a:endParaRPr lang="ru-RU" altLang="ru-RU" sz="1600" b="1" dirty="0">
              <a:solidFill>
                <a:srgbClr val="000000"/>
              </a:solidFill>
              <a:cs typeface="Arial" panose="020B0604020202020204" pitchFamily="34" charset="0"/>
            </a:endParaRPr>
          </a:p>
          <a:p>
            <a:pPr marL="285750" indent="-285750" algn="just"/>
            <a:r>
              <a:rPr lang="ru-RU" altLang="ru-RU" sz="1600" dirty="0">
                <a:solidFill>
                  <a:srgbClr val="000000"/>
                </a:solidFill>
                <a:cs typeface="Arial" panose="020B0604020202020204" pitchFamily="34" charset="0"/>
              </a:rPr>
              <a:t>РП – персональный ответственный на </a:t>
            </a:r>
            <a:r>
              <a:rPr lang="ru-RU" altLang="ru-RU" sz="1600" dirty="0">
                <a:solidFill>
                  <a:srgbClr val="000000"/>
                </a:solidFill>
              </a:rPr>
              <a:t>100%</a:t>
            </a:r>
          </a:p>
          <a:p>
            <a:pPr marL="285750" indent="-285750" algn="just"/>
            <a:r>
              <a:rPr lang="ru-RU" altLang="ru-RU" sz="1600" dirty="0">
                <a:solidFill>
                  <a:srgbClr val="000000"/>
                </a:solidFill>
              </a:rPr>
              <a:t>полная прямая власть РП над членами команды</a:t>
            </a:r>
          </a:p>
          <a:p>
            <a:pPr marL="285750" indent="-285750"/>
            <a:r>
              <a:rPr lang="ru-RU" altLang="ru-RU" sz="1600" dirty="0">
                <a:solidFill>
                  <a:srgbClr val="000000"/>
                </a:solidFill>
              </a:rPr>
              <a:t>обособление от штатной организации</a:t>
            </a:r>
          </a:p>
          <a:p>
            <a:pPr marL="285750" indent="-285750" algn="just"/>
            <a:endParaRPr lang="ru-RU" altLang="ru-RU" sz="1600" dirty="0">
              <a:solidFill>
                <a:srgbClr val="000000"/>
              </a:solidFill>
              <a:cs typeface="Arial" panose="020B0604020202020204" pitchFamily="34" charset="0"/>
            </a:endParaRPr>
          </a:p>
          <a:p>
            <a:pPr>
              <a:buNone/>
            </a:pPr>
            <a:endParaRPr lang="ru-RU" sz="1600" dirty="0">
              <a:solidFill>
                <a:srgbClr val="00B050"/>
              </a:solidFill>
              <a:cs typeface="Arial" panose="020B0604020202020204" pitchFamily="34" charset="0"/>
            </a:endParaRPr>
          </a:p>
          <a:p>
            <a:pPr>
              <a:buNone/>
            </a:pPr>
            <a:r>
              <a:rPr lang="ru-RU" sz="1600" dirty="0">
                <a:solidFill>
                  <a:schemeClr val="tx2">
                    <a:lumMod val="50000"/>
                  </a:schemeClr>
                </a:solidFill>
                <a:cs typeface="Arial" panose="020B0604020202020204" pitchFamily="34" charset="0"/>
              </a:rPr>
              <a:t>единый центр ответ-</a:t>
            </a:r>
            <a:r>
              <a:rPr lang="ru-RU" sz="1600" dirty="0" err="1">
                <a:solidFill>
                  <a:schemeClr val="tx2">
                    <a:lumMod val="50000"/>
                  </a:schemeClr>
                </a:solidFill>
              </a:rPr>
              <a:t>ти</a:t>
            </a:r>
            <a:r>
              <a:rPr lang="ru-RU" sz="1600" dirty="0">
                <a:solidFill>
                  <a:schemeClr val="tx2">
                    <a:lumMod val="50000"/>
                  </a:schemeClr>
                </a:solidFill>
                <a:cs typeface="Arial" panose="020B0604020202020204" pitchFamily="34" charset="0"/>
              </a:rPr>
              <a:t>, все необходимые ресурсы</a:t>
            </a:r>
          </a:p>
          <a:p>
            <a:pPr>
              <a:buNone/>
            </a:pPr>
            <a:endParaRPr lang="ru-RU" sz="1050" dirty="0">
              <a:solidFill>
                <a:srgbClr val="FF0000"/>
              </a:solidFill>
              <a:cs typeface="Arial" panose="020B0604020202020204" pitchFamily="34" charset="0"/>
            </a:endParaRPr>
          </a:p>
          <a:p>
            <a:pPr>
              <a:buNone/>
            </a:pPr>
            <a:r>
              <a:rPr lang="ru-RU" sz="1600" dirty="0">
                <a:solidFill>
                  <a:srgbClr val="FF0000"/>
                </a:solidFill>
                <a:cs typeface="Arial" panose="020B0604020202020204" pitchFamily="34" charset="0"/>
              </a:rPr>
              <a:t>дорогая, неоптимальная загрузка специалистов, «складирование» ресурсов</a:t>
            </a:r>
          </a:p>
          <a:p>
            <a:pPr>
              <a:buNone/>
            </a:pPr>
            <a:endParaRPr lang="ru-RU" sz="400" dirty="0">
              <a:solidFill>
                <a:srgbClr val="FF0000"/>
              </a:solidFill>
              <a:cs typeface="Arial" panose="020B0604020202020204" pitchFamily="34" charset="0"/>
            </a:endParaRPr>
          </a:p>
        </p:txBody>
      </p:sp>
      <p:sp>
        <p:nvSpPr>
          <p:cNvPr id="6" name="Прямоугольник 5"/>
          <p:cNvSpPr>
            <a:spLocks noChangeArrowheads="1"/>
          </p:cNvSpPr>
          <p:nvPr/>
        </p:nvSpPr>
        <p:spPr bwMode="auto">
          <a:xfrm>
            <a:off x="6293731" y="964896"/>
            <a:ext cx="2815120" cy="547534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buNone/>
            </a:pPr>
            <a:r>
              <a:rPr lang="ru-RU" altLang="ru-RU" b="1" dirty="0">
                <a:solidFill>
                  <a:srgbClr val="000000"/>
                </a:solidFill>
                <a:cs typeface="Arial" panose="020B0604020202020204" pitchFamily="34" charset="0"/>
              </a:rPr>
              <a:t>Матричная</a:t>
            </a:r>
          </a:p>
          <a:p>
            <a:pPr algn="ctr">
              <a:buNone/>
            </a:pPr>
            <a:endParaRPr lang="ru-RU" altLang="ru-RU" b="1" dirty="0">
              <a:solidFill>
                <a:srgbClr val="000000"/>
              </a:solidFill>
              <a:cs typeface="Arial" panose="020B0604020202020204" pitchFamily="34" charset="0"/>
            </a:endParaRPr>
          </a:p>
          <a:p>
            <a:pPr marL="285750" indent="-285750"/>
            <a:r>
              <a:rPr lang="ru-RU" altLang="ru-RU" sz="1600" dirty="0">
                <a:solidFill>
                  <a:srgbClr val="000000"/>
                </a:solidFill>
              </a:rPr>
              <a:t>баланс функциональной и проектной структур</a:t>
            </a:r>
          </a:p>
          <a:p>
            <a:pPr marL="285750" indent="-285750"/>
            <a:r>
              <a:rPr lang="ru-RU" altLang="ru-RU" sz="1600" dirty="0">
                <a:solidFill>
                  <a:srgbClr val="000000"/>
                </a:solidFill>
              </a:rPr>
              <a:t>частичная загрузка ресурсов и РП</a:t>
            </a:r>
          </a:p>
          <a:p>
            <a:pPr marL="285750" indent="-285750"/>
            <a:r>
              <a:rPr lang="ru-RU" altLang="ru-RU" sz="1600" dirty="0">
                <a:solidFill>
                  <a:srgbClr val="000000"/>
                </a:solidFill>
              </a:rPr>
              <a:t>частичная временная власть РП над членами команды</a:t>
            </a:r>
          </a:p>
          <a:p>
            <a:pPr marL="285750" indent="-285750"/>
            <a:r>
              <a:rPr lang="ru-RU" altLang="ru-RU" sz="1600" dirty="0">
                <a:solidFill>
                  <a:srgbClr val="000000"/>
                </a:solidFill>
              </a:rPr>
              <a:t>Наличие и проектного и линейного руководителя</a:t>
            </a:r>
          </a:p>
          <a:p>
            <a:pPr>
              <a:buNone/>
            </a:pPr>
            <a:endParaRPr lang="ru-RU" sz="1600" dirty="0">
              <a:solidFill>
                <a:srgbClr val="00B050"/>
              </a:solidFill>
              <a:cs typeface="Arial" panose="020B0604020202020204" pitchFamily="34" charset="0"/>
            </a:endParaRPr>
          </a:p>
          <a:p>
            <a:pPr>
              <a:buNone/>
            </a:pPr>
            <a:endParaRPr lang="ru-RU" sz="400" dirty="0">
              <a:solidFill>
                <a:srgbClr val="00B050"/>
              </a:solidFill>
              <a:cs typeface="Arial" panose="020B0604020202020204" pitchFamily="34" charset="0"/>
            </a:endParaRPr>
          </a:p>
          <a:p>
            <a:pPr>
              <a:buNone/>
            </a:pPr>
            <a:endParaRPr lang="ru-RU" sz="400" dirty="0">
              <a:solidFill>
                <a:srgbClr val="00B050"/>
              </a:solidFill>
              <a:cs typeface="Arial" panose="020B0604020202020204" pitchFamily="34" charset="0"/>
            </a:endParaRPr>
          </a:p>
          <a:p>
            <a:pPr>
              <a:buNone/>
            </a:pPr>
            <a:endParaRPr lang="ru-RU" sz="400" dirty="0">
              <a:solidFill>
                <a:srgbClr val="00B050"/>
              </a:solidFill>
              <a:cs typeface="Arial" panose="020B0604020202020204" pitchFamily="34" charset="0"/>
            </a:endParaRPr>
          </a:p>
          <a:p>
            <a:pPr>
              <a:buNone/>
            </a:pPr>
            <a:r>
              <a:rPr lang="ru-RU" sz="1600" dirty="0">
                <a:solidFill>
                  <a:schemeClr val="tx2">
                    <a:lumMod val="50000"/>
                  </a:schemeClr>
                </a:solidFill>
              </a:rPr>
              <a:t>г</a:t>
            </a:r>
            <a:r>
              <a:rPr lang="ru-RU" sz="1600" dirty="0">
                <a:solidFill>
                  <a:schemeClr val="tx2">
                    <a:lumMod val="50000"/>
                  </a:schemeClr>
                </a:solidFill>
                <a:cs typeface="Arial" panose="020B0604020202020204" pitchFamily="34" charset="0"/>
              </a:rPr>
              <a:t>ибкость, оптимизация использования </a:t>
            </a:r>
            <a:r>
              <a:rPr lang="ru-RU" sz="1600" dirty="0">
                <a:solidFill>
                  <a:schemeClr val="tx2">
                    <a:lumMod val="50000"/>
                  </a:schemeClr>
                </a:solidFill>
              </a:rPr>
              <a:t>р</a:t>
            </a:r>
            <a:r>
              <a:rPr lang="ru-RU" sz="1600" dirty="0">
                <a:solidFill>
                  <a:schemeClr val="tx2">
                    <a:lumMod val="50000"/>
                  </a:schemeClr>
                </a:solidFill>
                <a:cs typeface="Arial" panose="020B0604020202020204" pitchFamily="34" charset="0"/>
              </a:rPr>
              <a:t>есурсов</a:t>
            </a:r>
          </a:p>
          <a:p>
            <a:pPr>
              <a:buNone/>
            </a:pPr>
            <a:endParaRPr lang="ru-RU" sz="1050" dirty="0">
              <a:solidFill>
                <a:schemeClr val="tx2">
                  <a:lumMod val="75000"/>
                </a:schemeClr>
              </a:solidFill>
            </a:endParaRPr>
          </a:p>
          <a:p>
            <a:pPr>
              <a:buNone/>
            </a:pPr>
            <a:r>
              <a:rPr lang="ru-RU" sz="1600" dirty="0">
                <a:solidFill>
                  <a:srgbClr val="FF0000"/>
                </a:solidFill>
                <a:cs typeface="Arial" panose="020B0604020202020204" pitchFamily="34" charset="0"/>
              </a:rPr>
              <a:t>двойное подчинение (матричный конфликт), ответственность </a:t>
            </a:r>
            <a:r>
              <a:rPr lang="ru-RU" sz="1600" dirty="0" err="1">
                <a:solidFill>
                  <a:srgbClr val="FF0000"/>
                </a:solidFill>
                <a:cs typeface="Arial" panose="020B0604020202020204" pitchFamily="34" charset="0"/>
              </a:rPr>
              <a:t>функц</a:t>
            </a:r>
            <a:r>
              <a:rPr lang="ru-RU" sz="1600" dirty="0">
                <a:solidFill>
                  <a:srgbClr val="FF0000"/>
                </a:solidFill>
                <a:cs typeface="Arial" panose="020B0604020202020204" pitchFamily="34" charset="0"/>
              </a:rPr>
              <a:t>. рук-ля за </a:t>
            </a:r>
            <a:r>
              <a:rPr lang="ru-RU" sz="1600" dirty="0" err="1">
                <a:solidFill>
                  <a:srgbClr val="FF0000"/>
                </a:solidFill>
                <a:cs typeface="Arial" panose="020B0604020202020204" pitchFamily="34" charset="0"/>
              </a:rPr>
              <a:t>отдельн</a:t>
            </a:r>
            <a:r>
              <a:rPr lang="ru-RU" sz="1600" dirty="0">
                <a:solidFill>
                  <a:srgbClr val="FF0000"/>
                </a:solidFill>
                <a:cs typeface="Arial" panose="020B0604020202020204" pitchFamily="34" charset="0"/>
              </a:rPr>
              <a:t>. работы</a:t>
            </a:r>
          </a:p>
          <a:p>
            <a:pPr>
              <a:buNone/>
            </a:pPr>
            <a:endParaRPr lang="ru-RU" sz="400" dirty="0">
              <a:solidFill>
                <a:srgbClr val="FF0000"/>
              </a:solidFill>
              <a:cs typeface="Arial" panose="020B0604020202020204" pitchFamily="34"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3388" y="5739232"/>
            <a:ext cx="410342" cy="404481"/>
          </a:xfrm>
          <a:prstGeom prst="rect">
            <a:avLst/>
          </a:prstGeom>
        </p:spPr>
      </p:pic>
      <p:pic>
        <p:nvPicPr>
          <p:cNvPr id="9" name="Рисунок 8"/>
          <p:cNvPicPr>
            <a:picLocks noChangeAspect="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2747243" y="4653138"/>
            <a:ext cx="404302" cy="407650"/>
          </a:xfrm>
          <a:prstGeom prst="rect">
            <a:avLst/>
          </a:prstGeom>
          <a:solidFill>
            <a:schemeClr val="accent4">
              <a:lumMod val="60000"/>
              <a:lumOff val="40000"/>
            </a:schemeClr>
          </a:solidFill>
          <a:ln>
            <a:noFill/>
          </a:ln>
        </p:spPr>
        <p:style>
          <a:lnRef idx="0">
            <a:scrgbClr r="0" g="0" b="0"/>
          </a:lnRef>
          <a:fillRef idx="1001">
            <a:schemeClr val="dk2"/>
          </a:fillRef>
          <a:effectRef idx="0">
            <a:scrgbClr r="0" g="0" b="0"/>
          </a:effectRef>
          <a:fontRef idx="major"/>
        </p:style>
      </p:pic>
      <p:pic>
        <p:nvPicPr>
          <p:cNvPr id="10" name="Рисунок 9"/>
          <p:cNvPicPr>
            <a:picLocks noChangeAspect="1"/>
          </p:cNvPicPr>
          <p:nvPr/>
        </p:nvPicPr>
        <p:blipFill>
          <a:blip r:embed="rId6" cstate="print">
            <a:duotone>
              <a:schemeClr val="accent5">
                <a:shade val="45000"/>
                <a:satMod val="135000"/>
              </a:schemeClr>
              <a:prstClr val="white"/>
            </a:duotone>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a:off x="5909820" y="4653137"/>
            <a:ext cx="404302" cy="407650"/>
          </a:xfrm>
          <a:prstGeom prst="rect">
            <a:avLst/>
          </a:prstGeom>
          <a:solidFill>
            <a:schemeClr val="accent4">
              <a:lumMod val="60000"/>
              <a:lumOff val="40000"/>
            </a:schemeClr>
          </a:solidFill>
          <a:ln>
            <a:noFill/>
          </a:ln>
        </p:spPr>
        <p:style>
          <a:lnRef idx="0">
            <a:scrgbClr r="0" g="0" b="0"/>
          </a:lnRef>
          <a:fillRef idx="1001">
            <a:schemeClr val="dk2"/>
          </a:fillRef>
          <a:effectRef idx="0">
            <a:scrgbClr r="0" g="0" b="0"/>
          </a:effectRef>
          <a:fontRef idx="major"/>
        </p:style>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7007" y="5739232"/>
            <a:ext cx="410342" cy="404481"/>
          </a:xfrm>
          <a:prstGeom prst="rect">
            <a:avLst/>
          </a:prstGeom>
        </p:spPr>
      </p:pic>
      <p:sp>
        <p:nvSpPr>
          <p:cNvPr id="2" name="Прямоугольник 1"/>
          <p:cNvSpPr/>
          <p:nvPr/>
        </p:nvSpPr>
        <p:spPr>
          <a:xfrm>
            <a:off x="5830639" y="6369021"/>
            <a:ext cx="3312715" cy="251059"/>
          </a:xfrm>
          <a:prstGeom prst="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983298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Заголовок 1"/>
          <p:cNvSpPr>
            <a:spLocks noGrp="1"/>
          </p:cNvSpPr>
          <p:nvPr>
            <p:ph type="title"/>
          </p:nvPr>
        </p:nvSpPr>
        <p:spPr>
          <a:xfrm>
            <a:off x="467544" y="2204864"/>
            <a:ext cx="8229600" cy="1301750"/>
          </a:xfrm>
        </p:spPr>
        <p:txBody>
          <a:bodyPr>
            <a:noAutofit/>
          </a:bodyPr>
          <a:lstStyle/>
          <a:p>
            <a:pPr defTabSz="762000">
              <a:spcBef>
                <a:spcPct val="50000"/>
              </a:spcBef>
            </a:pPr>
            <a:r>
              <a:rPr lang="ru-RU" altLang="ru-RU" dirty="0"/>
              <a:t>Процессы и функции </a:t>
            </a:r>
            <a:br>
              <a:rPr lang="ru-RU" altLang="ru-RU" dirty="0"/>
            </a:br>
            <a:r>
              <a:rPr lang="ru-RU" altLang="ru-RU" dirty="0"/>
              <a:t>управления</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Заголовок 1"/>
          <p:cNvSpPr>
            <a:spLocks noGrp="1"/>
          </p:cNvSpPr>
          <p:nvPr>
            <p:ph type="title"/>
          </p:nvPr>
        </p:nvSpPr>
        <p:spPr>
          <a:xfrm>
            <a:off x="467544" y="2204864"/>
            <a:ext cx="8424936" cy="1301750"/>
          </a:xfrm>
        </p:spPr>
        <p:txBody>
          <a:bodyPr>
            <a:noAutofit/>
          </a:bodyPr>
          <a:lstStyle/>
          <a:p>
            <a:pPr defTabSz="762000">
              <a:spcBef>
                <a:spcPct val="50000"/>
              </a:spcBef>
            </a:pPr>
            <a:r>
              <a:rPr lang="ru-RU" altLang="ru-RU" sz="3600" dirty="0"/>
              <a:t>Деловая игра</a:t>
            </a:r>
            <a:br>
              <a:rPr lang="ru-RU" altLang="ru-RU" sz="3600" dirty="0"/>
            </a:br>
            <a:r>
              <a:rPr lang="ru-RU" altLang="ru-RU" sz="3600" dirty="0"/>
              <a:t>«20 управленческих мероприятий»</a:t>
            </a:r>
          </a:p>
        </p:txBody>
      </p:sp>
    </p:spTree>
    <p:extLst>
      <p:ext uri="{BB962C8B-B14F-4D97-AF65-F5344CB8AC3E}">
        <p14:creationId xmlns:p14="http://schemas.microsoft.com/office/powerpoint/2010/main" val="407026694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18"/>
          <p:cNvGrpSpPr>
            <a:grpSpLocks/>
          </p:cNvGrpSpPr>
          <p:nvPr/>
        </p:nvGrpSpPr>
        <p:grpSpPr bwMode="auto">
          <a:xfrm>
            <a:off x="234951" y="1080893"/>
            <a:ext cx="8542338" cy="5136049"/>
            <a:chOff x="91" y="564"/>
            <a:chExt cx="5381" cy="3157"/>
          </a:xfrm>
        </p:grpSpPr>
        <p:sp>
          <p:nvSpPr>
            <p:cNvPr id="828419" name="Oval 3"/>
            <p:cNvSpPr>
              <a:spLocks noChangeArrowheads="1"/>
            </p:cNvSpPr>
            <p:nvPr/>
          </p:nvSpPr>
          <p:spPr bwMode="auto">
            <a:xfrm>
              <a:off x="91" y="564"/>
              <a:ext cx="1776" cy="776"/>
            </a:xfrm>
            <a:prstGeom prst="ellipse">
              <a:avLst/>
            </a:prstGeom>
            <a:solidFill>
              <a:srgbClr val="FFFFFF"/>
            </a:solidFill>
            <a:ln w="9525">
              <a:solidFill>
                <a:srgbClr val="000000"/>
              </a:solidFill>
              <a:round/>
              <a:headEnd/>
              <a:tailEnd/>
            </a:ln>
            <a:effectLst>
              <a:outerShdw dist="57238" dir="2021404" algn="ctr" rotWithShape="0">
                <a:srgbClr val="000000"/>
              </a:outerShdw>
            </a:effectLst>
          </p:spPr>
          <p:txBody>
            <a:bodyPr/>
            <a:lstStyle/>
            <a:p>
              <a:pPr algn="ctr" eaLnBrk="0" hangingPunct="0">
                <a:spcBef>
                  <a:spcPct val="50000"/>
                </a:spcBef>
                <a:defRPr/>
              </a:pPr>
              <a:r>
                <a:rPr lang="ru-RU" sz="2000" b="1" dirty="0">
                  <a:cs typeface="+mn-cs"/>
                </a:rPr>
                <a:t>Процессы </a:t>
              </a:r>
            </a:p>
            <a:p>
              <a:pPr algn="ctr" eaLnBrk="0" hangingPunct="0">
                <a:spcBef>
                  <a:spcPct val="50000"/>
                </a:spcBef>
                <a:defRPr/>
              </a:pPr>
              <a:r>
                <a:rPr lang="ru-RU" sz="2000" b="1" dirty="0">
                  <a:cs typeface="+mn-cs"/>
                </a:rPr>
                <a:t>инициации</a:t>
              </a:r>
            </a:p>
          </p:txBody>
        </p:sp>
        <p:sp>
          <p:nvSpPr>
            <p:cNvPr id="828420" name="Oval 4"/>
            <p:cNvSpPr>
              <a:spLocks noChangeArrowheads="1"/>
            </p:cNvSpPr>
            <p:nvPr/>
          </p:nvSpPr>
          <p:spPr bwMode="auto">
            <a:xfrm>
              <a:off x="2534" y="768"/>
              <a:ext cx="1797" cy="776"/>
            </a:xfrm>
            <a:prstGeom prst="ellipse">
              <a:avLst/>
            </a:prstGeom>
            <a:solidFill>
              <a:srgbClr val="FFFFFF"/>
            </a:solidFill>
            <a:ln w="9525">
              <a:solidFill>
                <a:srgbClr val="000000"/>
              </a:solidFill>
              <a:round/>
              <a:headEnd/>
              <a:tailEnd/>
            </a:ln>
            <a:effectLst>
              <a:outerShdw dist="57238" dir="2021404" algn="ctr" rotWithShape="0">
                <a:srgbClr val="000000"/>
              </a:outerShdw>
            </a:effectLst>
          </p:spPr>
          <p:txBody>
            <a:bodyPr/>
            <a:lstStyle/>
            <a:p>
              <a:pPr algn="ctr" eaLnBrk="0" hangingPunct="0">
                <a:defRPr/>
              </a:pPr>
              <a:r>
                <a:rPr lang="ru-RU" sz="2000" b="1" dirty="0">
                  <a:cs typeface="+mn-cs"/>
                </a:rPr>
                <a:t>Процессы</a:t>
              </a:r>
              <a:br>
                <a:rPr lang="ru-RU" sz="2000" b="1" dirty="0">
                  <a:cs typeface="+mn-cs"/>
                </a:rPr>
              </a:br>
              <a:r>
                <a:rPr lang="ru-RU" sz="2000" b="1" dirty="0">
                  <a:cs typeface="+mn-cs"/>
                </a:rPr>
                <a:t>планирования</a:t>
              </a:r>
            </a:p>
          </p:txBody>
        </p:sp>
        <p:sp>
          <p:nvSpPr>
            <p:cNvPr id="828421" name="Oval 5"/>
            <p:cNvSpPr>
              <a:spLocks noChangeArrowheads="1"/>
            </p:cNvSpPr>
            <p:nvPr/>
          </p:nvSpPr>
          <p:spPr bwMode="auto">
            <a:xfrm>
              <a:off x="1054" y="1774"/>
              <a:ext cx="1866" cy="876"/>
            </a:xfrm>
            <a:prstGeom prst="ellipse">
              <a:avLst/>
            </a:prstGeom>
            <a:solidFill>
              <a:srgbClr val="FFFFFF"/>
            </a:solidFill>
            <a:ln w="9525">
              <a:solidFill>
                <a:srgbClr val="000000"/>
              </a:solidFill>
              <a:round/>
              <a:headEnd/>
              <a:tailEnd/>
            </a:ln>
            <a:effectLst>
              <a:outerShdw dist="57238" dir="2021404" algn="ctr" rotWithShape="0">
                <a:srgbClr val="000000"/>
              </a:outerShdw>
            </a:effectLst>
          </p:spPr>
          <p:txBody>
            <a:bodyPr/>
            <a:lstStyle/>
            <a:p>
              <a:pPr algn="ctr" eaLnBrk="0" hangingPunct="0">
                <a:defRPr/>
              </a:pPr>
              <a:r>
                <a:rPr lang="ru-RU" sz="2000" b="1" dirty="0">
                  <a:cs typeface="+mn-cs"/>
                </a:rPr>
                <a:t>Процессы</a:t>
              </a:r>
              <a:r>
                <a:rPr lang="en-US" sz="2000" b="1" dirty="0">
                  <a:cs typeface="+mn-cs"/>
                </a:rPr>
                <a:t> </a:t>
              </a:r>
              <a:r>
                <a:rPr lang="ru-RU" sz="2000" b="1" dirty="0">
                  <a:cs typeface="+mn-cs"/>
                </a:rPr>
                <a:t>контроля и корректировки</a:t>
              </a:r>
            </a:p>
          </p:txBody>
        </p:sp>
        <p:sp>
          <p:nvSpPr>
            <p:cNvPr id="828422" name="Oval 6"/>
            <p:cNvSpPr>
              <a:spLocks noChangeArrowheads="1"/>
            </p:cNvSpPr>
            <p:nvPr/>
          </p:nvSpPr>
          <p:spPr bwMode="auto">
            <a:xfrm>
              <a:off x="2673" y="2945"/>
              <a:ext cx="1683" cy="776"/>
            </a:xfrm>
            <a:prstGeom prst="ellipse">
              <a:avLst/>
            </a:prstGeom>
            <a:solidFill>
              <a:srgbClr val="FFFFFF"/>
            </a:solidFill>
            <a:ln w="9525">
              <a:solidFill>
                <a:srgbClr val="000000"/>
              </a:solidFill>
              <a:round/>
              <a:headEnd/>
              <a:tailEnd/>
            </a:ln>
            <a:effectLst>
              <a:outerShdw dist="57238" dir="2021404" algn="ctr" rotWithShape="0">
                <a:srgbClr val="000000"/>
              </a:outerShdw>
            </a:effectLst>
          </p:spPr>
          <p:txBody>
            <a:bodyPr/>
            <a:lstStyle/>
            <a:p>
              <a:pPr algn="ctr" eaLnBrk="0" hangingPunct="0">
                <a:defRPr/>
              </a:pPr>
              <a:r>
                <a:rPr lang="ru-RU" sz="2000" b="1" dirty="0">
                  <a:cs typeface="+mn-cs"/>
                </a:rPr>
                <a:t>Процессы закрытия</a:t>
              </a:r>
            </a:p>
          </p:txBody>
        </p:sp>
        <p:sp>
          <p:nvSpPr>
            <p:cNvPr id="828423" name="Oval 7"/>
            <p:cNvSpPr>
              <a:spLocks noChangeArrowheads="1"/>
            </p:cNvSpPr>
            <p:nvPr/>
          </p:nvSpPr>
          <p:spPr bwMode="auto">
            <a:xfrm>
              <a:off x="3789" y="1769"/>
              <a:ext cx="1683" cy="775"/>
            </a:xfrm>
            <a:prstGeom prst="ellipse">
              <a:avLst/>
            </a:prstGeom>
            <a:solidFill>
              <a:srgbClr val="FFFFFF"/>
            </a:solidFill>
            <a:ln w="9525">
              <a:solidFill>
                <a:srgbClr val="000000"/>
              </a:solidFill>
              <a:round/>
              <a:headEnd/>
              <a:tailEnd/>
            </a:ln>
            <a:effectLst>
              <a:outerShdw dist="57238" dir="2021404" algn="ctr" rotWithShape="0">
                <a:srgbClr val="000000"/>
              </a:outerShdw>
            </a:effectLst>
          </p:spPr>
          <p:txBody>
            <a:bodyPr/>
            <a:lstStyle/>
            <a:p>
              <a:pPr algn="ctr" eaLnBrk="0" hangingPunct="0">
                <a:defRPr/>
              </a:pPr>
              <a:r>
                <a:rPr lang="ru-RU" sz="2000" b="1" dirty="0">
                  <a:cs typeface="+mn-cs"/>
                </a:rPr>
                <a:t>Процессы</a:t>
              </a:r>
            </a:p>
            <a:p>
              <a:pPr algn="ctr" eaLnBrk="0" hangingPunct="0">
                <a:defRPr/>
              </a:pPr>
              <a:r>
                <a:rPr lang="ru-RU" sz="2000" b="1" dirty="0">
                  <a:cs typeface="+mn-cs"/>
                </a:rPr>
                <a:t>организации</a:t>
              </a:r>
            </a:p>
            <a:p>
              <a:pPr algn="ctr" eaLnBrk="0" hangingPunct="0">
                <a:defRPr/>
              </a:pPr>
              <a:r>
                <a:rPr lang="ru-RU" sz="2000" b="1" dirty="0">
                  <a:cs typeface="+mn-cs"/>
                </a:rPr>
                <a:t>исполнения</a:t>
              </a:r>
            </a:p>
          </p:txBody>
        </p:sp>
      </p:grpSp>
      <p:sp>
        <p:nvSpPr>
          <p:cNvPr id="34819" name="Заголовок 1"/>
          <p:cNvSpPr>
            <a:spLocks noGrp="1"/>
          </p:cNvSpPr>
          <p:nvPr>
            <p:ph type="title"/>
          </p:nvPr>
        </p:nvSpPr>
        <p:spPr>
          <a:xfrm>
            <a:off x="118269" y="313532"/>
            <a:ext cx="6543675" cy="582612"/>
          </a:xfrm>
        </p:spPr>
        <p:txBody>
          <a:bodyPr/>
          <a:lstStyle/>
          <a:p>
            <a:r>
              <a:rPr lang="ru-RU" altLang="ru-RU" dirty="0"/>
              <a:t>Группы процессов управления проектом</a:t>
            </a:r>
          </a:p>
        </p:txBody>
      </p:sp>
      <p:sp>
        <p:nvSpPr>
          <p:cNvPr id="15" name="Line 13"/>
          <p:cNvSpPr>
            <a:spLocks noChangeShapeType="1"/>
          </p:cNvSpPr>
          <p:nvPr/>
        </p:nvSpPr>
        <p:spPr bwMode="auto">
          <a:xfrm>
            <a:off x="3175272" y="1793579"/>
            <a:ext cx="909365" cy="267267"/>
          </a:xfrm>
          <a:prstGeom prst="line">
            <a:avLst/>
          </a:prstGeom>
          <a:noFill/>
          <a:ln w="6667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6" name="Line 13"/>
          <p:cNvSpPr>
            <a:spLocks noChangeShapeType="1"/>
          </p:cNvSpPr>
          <p:nvPr/>
        </p:nvSpPr>
        <p:spPr bwMode="auto">
          <a:xfrm>
            <a:off x="6965951" y="2345113"/>
            <a:ext cx="486369" cy="579832"/>
          </a:xfrm>
          <a:prstGeom prst="line">
            <a:avLst/>
          </a:prstGeom>
          <a:noFill/>
          <a:ln w="6667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7" name="Line 13"/>
          <p:cNvSpPr>
            <a:spLocks noChangeShapeType="1"/>
          </p:cNvSpPr>
          <p:nvPr/>
        </p:nvSpPr>
        <p:spPr bwMode="auto">
          <a:xfrm>
            <a:off x="3851920" y="4508500"/>
            <a:ext cx="720080" cy="618436"/>
          </a:xfrm>
          <a:prstGeom prst="line">
            <a:avLst/>
          </a:prstGeom>
          <a:noFill/>
          <a:ln w="6667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8" name="Line 13"/>
          <p:cNvSpPr>
            <a:spLocks noChangeShapeType="1"/>
          </p:cNvSpPr>
          <p:nvPr/>
        </p:nvSpPr>
        <p:spPr bwMode="auto">
          <a:xfrm flipV="1">
            <a:off x="3780058" y="2465609"/>
            <a:ext cx="552230" cy="570806"/>
          </a:xfrm>
          <a:prstGeom prst="line">
            <a:avLst/>
          </a:prstGeom>
          <a:noFill/>
          <a:ln w="6667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0" name="Line 13"/>
          <p:cNvSpPr>
            <a:spLocks noChangeShapeType="1"/>
          </p:cNvSpPr>
          <p:nvPr/>
        </p:nvSpPr>
        <p:spPr bwMode="auto">
          <a:xfrm flipH="1">
            <a:off x="4932040" y="3789040"/>
            <a:ext cx="980326" cy="0"/>
          </a:xfrm>
          <a:prstGeom prst="line">
            <a:avLst/>
          </a:prstGeom>
          <a:noFill/>
          <a:ln w="66675">
            <a:solidFill>
              <a:schemeClr val="tx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1705418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0" y="857250"/>
            <a:ext cx="9144000" cy="5516881"/>
          </a:xfrm>
          <a:prstGeom prst="rect">
            <a:avLst/>
          </a:prstGeom>
        </p:spPr>
      </p:pic>
      <p:sp>
        <p:nvSpPr>
          <p:cNvPr id="35852" name="Заголовок 1"/>
          <p:cNvSpPr>
            <a:spLocks noGrp="1"/>
          </p:cNvSpPr>
          <p:nvPr>
            <p:ph type="title"/>
          </p:nvPr>
        </p:nvSpPr>
        <p:spPr/>
        <p:txBody>
          <a:bodyPr/>
          <a:lstStyle/>
          <a:p>
            <a:r>
              <a:rPr lang="ru-RU" altLang="ru-RU" dirty="0"/>
              <a:t>Взаимосвязь процессов УП и ЖЦ</a:t>
            </a:r>
          </a:p>
        </p:txBody>
      </p:sp>
      <p:grpSp>
        <p:nvGrpSpPr>
          <p:cNvPr id="3" name="Группа 2"/>
          <p:cNvGrpSpPr/>
          <p:nvPr/>
        </p:nvGrpSpPr>
        <p:grpSpPr>
          <a:xfrm>
            <a:off x="325606" y="3861047"/>
            <a:ext cx="8181285" cy="2394498"/>
            <a:chOff x="325606" y="1123976"/>
            <a:chExt cx="8181285" cy="2696093"/>
          </a:xfrm>
          <a:noFill/>
        </p:grpSpPr>
        <p:grpSp>
          <p:nvGrpSpPr>
            <p:cNvPr id="35842" name="Group 9"/>
            <p:cNvGrpSpPr>
              <a:grpSpLocks/>
            </p:cNvGrpSpPr>
            <p:nvPr/>
          </p:nvGrpSpPr>
          <p:grpSpPr bwMode="auto">
            <a:xfrm>
              <a:off x="811013" y="1126779"/>
              <a:ext cx="7553260" cy="2395092"/>
              <a:chOff x="1629" y="2880"/>
              <a:chExt cx="8355" cy="3006"/>
            </a:xfrm>
            <a:grpFill/>
          </p:grpSpPr>
          <p:grpSp>
            <p:nvGrpSpPr>
              <p:cNvPr id="35875" name="Group 10"/>
              <p:cNvGrpSpPr>
                <a:grpSpLocks/>
              </p:cNvGrpSpPr>
              <p:nvPr/>
            </p:nvGrpSpPr>
            <p:grpSpPr bwMode="auto">
              <a:xfrm>
                <a:off x="1650" y="3781"/>
                <a:ext cx="8334" cy="2105"/>
                <a:chOff x="1650" y="3781"/>
                <a:chExt cx="8334" cy="2105"/>
              </a:xfrm>
              <a:grpFill/>
            </p:grpSpPr>
            <p:grpSp>
              <p:nvGrpSpPr>
                <p:cNvPr id="35877" name="Group 11"/>
                <p:cNvGrpSpPr>
                  <a:grpSpLocks/>
                </p:cNvGrpSpPr>
                <p:nvPr/>
              </p:nvGrpSpPr>
              <p:grpSpPr bwMode="auto">
                <a:xfrm>
                  <a:off x="1650" y="3781"/>
                  <a:ext cx="7794" cy="1980"/>
                  <a:chOff x="1650" y="3781"/>
                  <a:chExt cx="7794" cy="1980"/>
                </a:xfrm>
                <a:grpFill/>
              </p:grpSpPr>
              <p:sp>
                <p:nvSpPr>
                  <p:cNvPr id="35879" name="Freeform 12"/>
                  <p:cNvSpPr>
                    <a:spLocks/>
                  </p:cNvSpPr>
                  <p:nvPr/>
                </p:nvSpPr>
                <p:spPr bwMode="auto">
                  <a:xfrm>
                    <a:off x="1987" y="4340"/>
                    <a:ext cx="5745" cy="1409"/>
                  </a:xfrm>
                  <a:custGeom>
                    <a:avLst/>
                    <a:gdLst>
                      <a:gd name="T0" fmla="*/ 0 w 4287"/>
                      <a:gd name="T1" fmla="*/ 3423043 h 1044"/>
                      <a:gd name="T2" fmla="*/ 236066 w 4287"/>
                      <a:gd name="T3" fmla="*/ 3245117 h 1044"/>
                      <a:gd name="T4" fmla="*/ 611725 w 4287"/>
                      <a:gd name="T5" fmla="*/ 2850707 h 1044"/>
                      <a:gd name="T6" fmla="*/ 1162141 w 4287"/>
                      <a:gd name="T7" fmla="*/ 2125803 h 1044"/>
                      <a:gd name="T8" fmla="*/ 1829693 w 4287"/>
                      <a:gd name="T9" fmla="*/ 1081991 h 1044"/>
                      <a:gd name="T10" fmla="*/ 2348607 w 4287"/>
                      <a:gd name="T11" fmla="*/ 531900 h 1044"/>
                      <a:gd name="T12" fmla="*/ 3089288 w 4287"/>
                      <a:gd name="T13" fmla="*/ 167780 h 1044"/>
                      <a:gd name="T14" fmla="*/ 4053425 w 4287"/>
                      <a:gd name="T15" fmla="*/ 315370 h 1044"/>
                      <a:gd name="T16" fmla="*/ 5005569 w 4287"/>
                      <a:gd name="T17" fmla="*/ 1277682 h 1044"/>
                      <a:gd name="T18" fmla="*/ 5370180 w 4287"/>
                      <a:gd name="T19" fmla="*/ 1662144 h 1044"/>
                      <a:gd name="T20" fmla="*/ 5727902 w 4287"/>
                      <a:gd name="T21" fmla="*/ 1947389 h 1044"/>
                      <a:gd name="T22" fmla="*/ 5995494 w 4287"/>
                      <a:gd name="T23" fmla="*/ 2117017 h 1044"/>
                      <a:gd name="T24" fmla="*/ 6938608 w 4287"/>
                      <a:gd name="T25" fmla="*/ 2439148 h 1044"/>
                      <a:gd name="T26" fmla="*/ 8223257 w 4287"/>
                      <a:gd name="T27" fmla="*/ 2754051 h 1044"/>
                      <a:gd name="T28" fmla="*/ 11609815 w 4287"/>
                      <a:gd name="T29" fmla="*/ 3403190 h 10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87"/>
                      <a:gd name="T46" fmla="*/ 0 h 1044"/>
                      <a:gd name="T47" fmla="*/ 4287 w 4287"/>
                      <a:gd name="T48" fmla="*/ 1044 h 10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87" h="1044">
                        <a:moveTo>
                          <a:pt x="0" y="1044"/>
                        </a:moveTo>
                        <a:lnTo>
                          <a:pt x="87" y="990"/>
                        </a:lnTo>
                        <a:lnTo>
                          <a:pt x="225" y="870"/>
                        </a:lnTo>
                        <a:lnTo>
                          <a:pt x="429" y="648"/>
                        </a:lnTo>
                        <a:cubicBezTo>
                          <a:pt x="504" y="558"/>
                          <a:pt x="602" y="411"/>
                          <a:pt x="675" y="330"/>
                        </a:cubicBezTo>
                        <a:cubicBezTo>
                          <a:pt x="748" y="249"/>
                          <a:pt x="790" y="208"/>
                          <a:pt x="867" y="162"/>
                        </a:cubicBezTo>
                        <a:cubicBezTo>
                          <a:pt x="939" y="120"/>
                          <a:pt x="1035" y="62"/>
                          <a:pt x="1140" y="51"/>
                        </a:cubicBezTo>
                        <a:cubicBezTo>
                          <a:pt x="1245" y="40"/>
                          <a:pt x="1323" y="0"/>
                          <a:pt x="1497" y="96"/>
                        </a:cubicBezTo>
                        <a:cubicBezTo>
                          <a:pt x="1615" y="152"/>
                          <a:pt x="1767" y="321"/>
                          <a:pt x="1848" y="390"/>
                        </a:cubicBezTo>
                        <a:cubicBezTo>
                          <a:pt x="1929" y="459"/>
                          <a:pt x="1939" y="473"/>
                          <a:pt x="1983" y="507"/>
                        </a:cubicBezTo>
                        <a:lnTo>
                          <a:pt x="2115" y="594"/>
                        </a:lnTo>
                        <a:lnTo>
                          <a:pt x="2214" y="645"/>
                        </a:lnTo>
                        <a:cubicBezTo>
                          <a:pt x="2289" y="670"/>
                          <a:pt x="2425" y="712"/>
                          <a:pt x="2562" y="744"/>
                        </a:cubicBezTo>
                        <a:cubicBezTo>
                          <a:pt x="2699" y="776"/>
                          <a:pt x="2749" y="791"/>
                          <a:pt x="3036" y="840"/>
                        </a:cubicBezTo>
                        <a:cubicBezTo>
                          <a:pt x="3323" y="889"/>
                          <a:pt x="4027" y="997"/>
                          <a:pt x="4287" y="1038"/>
                        </a:cubicBezTo>
                      </a:path>
                    </a:pathLst>
                  </a:custGeom>
                  <a:grp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ru-RU"/>
                  </a:p>
                </p:txBody>
              </p:sp>
              <p:sp>
                <p:nvSpPr>
                  <p:cNvPr id="35880" name="Freeform 13"/>
                  <p:cNvSpPr>
                    <a:spLocks/>
                  </p:cNvSpPr>
                  <p:nvPr/>
                </p:nvSpPr>
                <p:spPr bwMode="auto">
                  <a:xfrm>
                    <a:off x="1734" y="5002"/>
                    <a:ext cx="2219" cy="759"/>
                  </a:xfrm>
                  <a:custGeom>
                    <a:avLst/>
                    <a:gdLst>
                      <a:gd name="T0" fmla="*/ 0 w 1656"/>
                      <a:gd name="T1" fmla="*/ 1867948 h 562"/>
                      <a:gd name="T2" fmla="*/ 445779 w 1656"/>
                      <a:gd name="T3" fmla="*/ 1437581 h 562"/>
                      <a:gd name="T4" fmla="*/ 964028 w 1656"/>
                      <a:gd name="T5" fmla="*/ 612618 h 562"/>
                      <a:gd name="T6" fmla="*/ 1184989 w 1656"/>
                      <a:gd name="T7" fmla="*/ 364138 h 562"/>
                      <a:gd name="T8" fmla="*/ 1822454 w 1656"/>
                      <a:gd name="T9" fmla="*/ 54842 h 562"/>
                      <a:gd name="T10" fmla="*/ 2764814 w 1656"/>
                      <a:gd name="T11" fmla="*/ 303541 h 562"/>
                      <a:gd name="T12" fmla="*/ 4473488 w 1656"/>
                      <a:gd name="T13" fmla="*/ 1876133 h 562"/>
                      <a:gd name="T14" fmla="*/ 0 60000 65536"/>
                      <a:gd name="T15" fmla="*/ 0 60000 65536"/>
                      <a:gd name="T16" fmla="*/ 0 60000 65536"/>
                      <a:gd name="T17" fmla="*/ 0 60000 65536"/>
                      <a:gd name="T18" fmla="*/ 0 60000 65536"/>
                      <a:gd name="T19" fmla="*/ 0 60000 65536"/>
                      <a:gd name="T20" fmla="*/ 0 60000 65536"/>
                      <a:gd name="T21" fmla="*/ 0 w 1656"/>
                      <a:gd name="T22" fmla="*/ 0 h 562"/>
                      <a:gd name="T23" fmla="*/ 1656 w 1656"/>
                      <a:gd name="T24" fmla="*/ 562 h 5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56" h="562">
                        <a:moveTo>
                          <a:pt x="0" y="559"/>
                        </a:moveTo>
                        <a:cubicBezTo>
                          <a:pt x="28" y="537"/>
                          <a:pt x="106" y="492"/>
                          <a:pt x="165" y="430"/>
                        </a:cubicBezTo>
                        <a:cubicBezTo>
                          <a:pt x="224" y="368"/>
                          <a:pt x="312" y="237"/>
                          <a:pt x="357" y="184"/>
                        </a:cubicBezTo>
                        <a:lnTo>
                          <a:pt x="438" y="109"/>
                        </a:lnTo>
                        <a:cubicBezTo>
                          <a:pt x="491" y="81"/>
                          <a:pt x="578" y="19"/>
                          <a:pt x="675" y="16"/>
                        </a:cubicBezTo>
                        <a:cubicBezTo>
                          <a:pt x="772" y="13"/>
                          <a:pt x="860" y="0"/>
                          <a:pt x="1023" y="91"/>
                        </a:cubicBezTo>
                        <a:cubicBezTo>
                          <a:pt x="1186" y="182"/>
                          <a:pt x="1524" y="464"/>
                          <a:pt x="1656" y="562"/>
                        </a:cubicBezTo>
                      </a:path>
                    </a:pathLst>
                  </a:custGeom>
                  <a:grp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ru-RU"/>
                  </a:p>
                </p:txBody>
              </p:sp>
              <p:sp>
                <p:nvSpPr>
                  <p:cNvPr id="35881" name="Freeform 14"/>
                  <p:cNvSpPr>
                    <a:spLocks/>
                  </p:cNvSpPr>
                  <p:nvPr/>
                </p:nvSpPr>
                <p:spPr bwMode="auto">
                  <a:xfrm>
                    <a:off x="2032" y="5155"/>
                    <a:ext cx="7317" cy="606"/>
                  </a:xfrm>
                  <a:custGeom>
                    <a:avLst/>
                    <a:gdLst>
                      <a:gd name="T0" fmla="*/ 0 w 5460"/>
                      <a:gd name="T1" fmla="*/ 1425303 h 449"/>
                      <a:gd name="T2" fmla="*/ 5395501 w 5460"/>
                      <a:gd name="T3" fmla="*/ 381806 h 449"/>
                      <a:gd name="T4" fmla="*/ 8280664 w 5460"/>
                      <a:gd name="T5" fmla="*/ 46218 h 449"/>
                      <a:gd name="T6" fmla="*/ 9801477 w 5460"/>
                      <a:gd name="T7" fmla="*/ 113630 h 449"/>
                      <a:gd name="T8" fmla="*/ 11605994 w 5460"/>
                      <a:gd name="T9" fmla="*/ 546461 h 449"/>
                      <a:gd name="T10" fmla="*/ 14790412 w 5460"/>
                      <a:gd name="T11" fmla="*/ 1473576 h 449"/>
                      <a:gd name="T12" fmla="*/ 0 60000 65536"/>
                      <a:gd name="T13" fmla="*/ 0 60000 65536"/>
                      <a:gd name="T14" fmla="*/ 0 60000 65536"/>
                      <a:gd name="T15" fmla="*/ 0 60000 65536"/>
                      <a:gd name="T16" fmla="*/ 0 60000 65536"/>
                      <a:gd name="T17" fmla="*/ 0 60000 65536"/>
                      <a:gd name="T18" fmla="*/ 0 w 5460"/>
                      <a:gd name="T19" fmla="*/ 0 h 449"/>
                      <a:gd name="T20" fmla="*/ 5460 w 5460"/>
                      <a:gd name="T21" fmla="*/ 449 h 449"/>
                    </a:gdLst>
                    <a:ahLst/>
                    <a:cxnLst>
                      <a:cxn ang="T12">
                        <a:pos x="T0" y="T1"/>
                      </a:cxn>
                      <a:cxn ang="T13">
                        <a:pos x="T2" y="T3"/>
                      </a:cxn>
                      <a:cxn ang="T14">
                        <a:pos x="T4" y="T5"/>
                      </a:cxn>
                      <a:cxn ang="T15">
                        <a:pos x="T6" y="T7"/>
                      </a:cxn>
                      <a:cxn ang="T16">
                        <a:pos x="T8" y="T9"/>
                      </a:cxn>
                      <a:cxn ang="T17">
                        <a:pos x="T10" y="T11"/>
                      </a:cxn>
                    </a:cxnLst>
                    <a:rect l="T18" t="T19" r="T20" b="T21"/>
                    <a:pathLst>
                      <a:path w="5460" h="449">
                        <a:moveTo>
                          <a:pt x="0" y="434"/>
                        </a:moveTo>
                        <a:cubicBezTo>
                          <a:pt x="332" y="381"/>
                          <a:pt x="1483" y="186"/>
                          <a:pt x="1992" y="116"/>
                        </a:cubicBezTo>
                        <a:cubicBezTo>
                          <a:pt x="2501" y="46"/>
                          <a:pt x="2786" y="28"/>
                          <a:pt x="3057" y="14"/>
                        </a:cubicBezTo>
                        <a:cubicBezTo>
                          <a:pt x="3328" y="0"/>
                          <a:pt x="3414" y="10"/>
                          <a:pt x="3618" y="35"/>
                        </a:cubicBezTo>
                        <a:cubicBezTo>
                          <a:pt x="3822" y="60"/>
                          <a:pt x="3977" y="98"/>
                          <a:pt x="4284" y="167"/>
                        </a:cubicBezTo>
                        <a:cubicBezTo>
                          <a:pt x="4591" y="236"/>
                          <a:pt x="5215" y="390"/>
                          <a:pt x="5460" y="449"/>
                        </a:cubicBezTo>
                      </a:path>
                    </a:pathLst>
                  </a:custGeom>
                  <a:grpFill/>
                  <a:ln w="3175">
                    <a:solidFill>
                      <a:srgbClr val="000000"/>
                    </a:solidFill>
                    <a:round/>
                    <a:headEnd/>
                    <a:tailEnd/>
                  </a:ln>
                  <a:extLst/>
                </p:spPr>
                <p:txBody>
                  <a:bodyPr/>
                  <a:lstStyle/>
                  <a:p>
                    <a:endParaRPr lang="ru-RU"/>
                  </a:p>
                </p:txBody>
              </p:sp>
              <p:sp>
                <p:nvSpPr>
                  <p:cNvPr id="35882" name="Freeform 15"/>
                  <p:cNvSpPr>
                    <a:spLocks/>
                  </p:cNvSpPr>
                  <p:nvPr/>
                </p:nvSpPr>
                <p:spPr bwMode="auto">
                  <a:xfrm>
                    <a:off x="2502" y="3781"/>
                    <a:ext cx="6875" cy="1980"/>
                  </a:xfrm>
                  <a:custGeom>
                    <a:avLst/>
                    <a:gdLst>
                      <a:gd name="T0" fmla="*/ 0 w 5130"/>
                      <a:gd name="T1" fmla="*/ 5363100 h 1629"/>
                      <a:gd name="T2" fmla="*/ 1148555 w 5130"/>
                      <a:gd name="T3" fmla="*/ 4976128 h 1629"/>
                      <a:gd name="T4" fmla="*/ 3301865 w 5130"/>
                      <a:gd name="T5" fmla="*/ 4007210 h 1629"/>
                      <a:gd name="T6" fmla="*/ 4074664 w 5130"/>
                      <a:gd name="T7" fmla="*/ 3590495 h 1629"/>
                      <a:gd name="T8" fmla="*/ 4702839 w 5130"/>
                      <a:gd name="T9" fmla="*/ 3016943 h 1629"/>
                      <a:gd name="T10" fmla="*/ 5050965 w 5130"/>
                      <a:gd name="T11" fmla="*/ 2523238 h 1629"/>
                      <a:gd name="T12" fmla="*/ 5483286 w 5130"/>
                      <a:gd name="T13" fmla="*/ 1652071 h 1629"/>
                      <a:gd name="T14" fmla="*/ 5994761 w 5130"/>
                      <a:gd name="T15" fmla="*/ 801000 h 1629"/>
                      <a:gd name="T16" fmla="*/ 6921999 w 5130"/>
                      <a:gd name="T17" fmla="*/ 196204 h 1629"/>
                      <a:gd name="T18" fmla="*/ 7914410 w 5130"/>
                      <a:gd name="T19" fmla="*/ 29618 h 1629"/>
                      <a:gd name="T20" fmla="*/ 8849487 w 5130"/>
                      <a:gd name="T21" fmla="*/ 19768 h 1629"/>
                      <a:gd name="T22" fmla="*/ 9818292 w 5130"/>
                      <a:gd name="T23" fmla="*/ 159914 h 1629"/>
                      <a:gd name="T24" fmla="*/ 10492226 w 5130"/>
                      <a:gd name="T25" fmla="*/ 573676 h 1629"/>
                      <a:gd name="T26" fmla="*/ 10949435 w 5130"/>
                      <a:gd name="T27" fmla="*/ 1366215 h 1629"/>
                      <a:gd name="T28" fmla="*/ 11201094 w 5130"/>
                      <a:gd name="T29" fmla="*/ 2075406 h 1629"/>
                      <a:gd name="T30" fmla="*/ 11663684 w 5130"/>
                      <a:gd name="T31" fmla="*/ 2911280 h 1629"/>
                      <a:gd name="T32" fmla="*/ 12769870 w 5130"/>
                      <a:gd name="T33" fmla="*/ 4194819 h 1629"/>
                      <a:gd name="T34" fmla="*/ 13910040 w 5130"/>
                      <a:gd name="T35" fmla="*/ 5371876 h 16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0"/>
                      <a:gd name="T55" fmla="*/ 0 h 1629"/>
                      <a:gd name="T56" fmla="*/ 5130 w 5130"/>
                      <a:gd name="T57" fmla="*/ 1629 h 16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0" h="1629">
                        <a:moveTo>
                          <a:pt x="0" y="1626"/>
                        </a:moveTo>
                        <a:cubicBezTo>
                          <a:pt x="70" y="1607"/>
                          <a:pt x="220" y="1577"/>
                          <a:pt x="423" y="1509"/>
                        </a:cubicBezTo>
                        <a:cubicBezTo>
                          <a:pt x="626" y="1441"/>
                          <a:pt x="1038" y="1285"/>
                          <a:pt x="1218" y="1215"/>
                        </a:cubicBezTo>
                        <a:cubicBezTo>
                          <a:pt x="1398" y="1145"/>
                          <a:pt x="1417" y="1139"/>
                          <a:pt x="1503" y="1089"/>
                        </a:cubicBezTo>
                        <a:cubicBezTo>
                          <a:pt x="1589" y="1039"/>
                          <a:pt x="1674" y="969"/>
                          <a:pt x="1734" y="915"/>
                        </a:cubicBezTo>
                        <a:cubicBezTo>
                          <a:pt x="1794" y="861"/>
                          <a:pt x="1815" y="834"/>
                          <a:pt x="1863" y="765"/>
                        </a:cubicBezTo>
                        <a:cubicBezTo>
                          <a:pt x="1911" y="696"/>
                          <a:pt x="1964" y="588"/>
                          <a:pt x="2022" y="501"/>
                        </a:cubicBezTo>
                        <a:cubicBezTo>
                          <a:pt x="2080" y="414"/>
                          <a:pt x="2123" y="316"/>
                          <a:pt x="2211" y="243"/>
                        </a:cubicBezTo>
                        <a:cubicBezTo>
                          <a:pt x="2299" y="170"/>
                          <a:pt x="2435" y="99"/>
                          <a:pt x="2553" y="60"/>
                        </a:cubicBezTo>
                        <a:cubicBezTo>
                          <a:pt x="2671" y="21"/>
                          <a:pt x="2801" y="18"/>
                          <a:pt x="2919" y="9"/>
                        </a:cubicBezTo>
                        <a:cubicBezTo>
                          <a:pt x="3037" y="0"/>
                          <a:pt x="3147" y="0"/>
                          <a:pt x="3264" y="6"/>
                        </a:cubicBezTo>
                        <a:cubicBezTo>
                          <a:pt x="3381" y="12"/>
                          <a:pt x="3520" y="20"/>
                          <a:pt x="3621" y="48"/>
                        </a:cubicBezTo>
                        <a:cubicBezTo>
                          <a:pt x="3722" y="76"/>
                          <a:pt x="3801" y="113"/>
                          <a:pt x="3870" y="174"/>
                        </a:cubicBezTo>
                        <a:cubicBezTo>
                          <a:pt x="3939" y="235"/>
                          <a:pt x="3995" y="338"/>
                          <a:pt x="4038" y="414"/>
                        </a:cubicBezTo>
                        <a:cubicBezTo>
                          <a:pt x="4081" y="490"/>
                          <a:pt x="4087" y="552"/>
                          <a:pt x="4131" y="630"/>
                        </a:cubicBezTo>
                        <a:cubicBezTo>
                          <a:pt x="4175" y="708"/>
                          <a:pt x="4206" y="775"/>
                          <a:pt x="4302" y="882"/>
                        </a:cubicBezTo>
                        <a:cubicBezTo>
                          <a:pt x="4398" y="989"/>
                          <a:pt x="4572" y="1148"/>
                          <a:pt x="4710" y="1272"/>
                        </a:cubicBezTo>
                        <a:cubicBezTo>
                          <a:pt x="4848" y="1396"/>
                          <a:pt x="5043" y="1555"/>
                          <a:pt x="5130" y="1629"/>
                        </a:cubicBezTo>
                      </a:path>
                    </a:pathLst>
                  </a:custGeom>
                  <a:grp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ru-RU"/>
                  </a:p>
                </p:txBody>
              </p:sp>
              <p:sp>
                <p:nvSpPr>
                  <p:cNvPr id="35883" name="Freeform 16"/>
                  <p:cNvSpPr>
                    <a:spLocks/>
                  </p:cNvSpPr>
                  <p:nvPr/>
                </p:nvSpPr>
                <p:spPr bwMode="auto">
                  <a:xfrm>
                    <a:off x="7652" y="4971"/>
                    <a:ext cx="1789" cy="786"/>
                  </a:xfrm>
                  <a:custGeom>
                    <a:avLst/>
                    <a:gdLst>
                      <a:gd name="T0" fmla="*/ 0 w 1335"/>
                      <a:gd name="T1" fmla="*/ 1943454 h 582"/>
                      <a:gd name="T2" fmla="*/ 747660 w 1335"/>
                      <a:gd name="T3" fmla="*/ 1601204 h 582"/>
                      <a:gd name="T4" fmla="*/ 1649345 w 1335"/>
                      <a:gd name="T5" fmla="*/ 731694 h 582"/>
                      <a:gd name="T6" fmla="*/ 2143908 w 1335"/>
                      <a:gd name="T7" fmla="*/ 131466 h 582"/>
                      <a:gd name="T8" fmla="*/ 2549480 w 1335"/>
                      <a:gd name="T9" fmla="*/ 131466 h 582"/>
                      <a:gd name="T10" fmla="*/ 2833525 w 1335"/>
                      <a:gd name="T11" fmla="*/ 922755 h 582"/>
                      <a:gd name="T12" fmla="*/ 3200855 w 1335"/>
                      <a:gd name="T13" fmla="*/ 1580915 h 582"/>
                      <a:gd name="T14" fmla="*/ 3613288 w 1335"/>
                      <a:gd name="T15" fmla="*/ 1943454 h 582"/>
                      <a:gd name="T16" fmla="*/ 0 60000 65536"/>
                      <a:gd name="T17" fmla="*/ 0 60000 65536"/>
                      <a:gd name="T18" fmla="*/ 0 60000 65536"/>
                      <a:gd name="T19" fmla="*/ 0 60000 65536"/>
                      <a:gd name="T20" fmla="*/ 0 60000 65536"/>
                      <a:gd name="T21" fmla="*/ 0 60000 65536"/>
                      <a:gd name="T22" fmla="*/ 0 60000 65536"/>
                      <a:gd name="T23" fmla="*/ 0 60000 65536"/>
                      <a:gd name="T24" fmla="*/ 0 w 1335"/>
                      <a:gd name="T25" fmla="*/ 0 h 582"/>
                      <a:gd name="T26" fmla="*/ 1335 w 1335"/>
                      <a:gd name="T27" fmla="*/ 582 h 5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5" h="582">
                        <a:moveTo>
                          <a:pt x="0" y="582"/>
                        </a:moveTo>
                        <a:cubicBezTo>
                          <a:pt x="46" y="565"/>
                          <a:pt x="174" y="540"/>
                          <a:pt x="276" y="480"/>
                        </a:cubicBezTo>
                        <a:cubicBezTo>
                          <a:pt x="378" y="420"/>
                          <a:pt x="523" y="292"/>
                          <a:pt x="609" y="219"/>
                        </a:cubicBezTo>
                        <a:cubicBezTo>
                          <a:pt x="695" y="146"/>
                          <a:pt x="736" y="69"/>
                          <a:pt x="792" y="39"/>
                        </a:cubicBezTo>
                        <a:cubicBezTo>
                          <a:pt x="848" y="9"/>
                          <a:pt x="900" y="0"/>
                          <a:pt x="942" y="39"/>
                        </a:cubicBezTo>
                        <a:cubicBezTo>
                          <a:pt x="984" y="78"/>
                          <a:pt x="1007" y="204"/>
                          <a:pt x="1047" y="276"/>
                        </a:cubicBezTo>
                        <a:cubicBezTo>
                          <a:pt x="1087" y="348"/>
                          <a:pt x="1134" y="423"/>
                          <a:pt x="1182" y="474"/>
                        </a:cubicBezTo>
                        <a:cubicBezTo>
                          <a:pt x="1230" y="525"/>
                          <a:pt x="1303" y="560"/>
                          <a:pt x="1335" y="582"/>
                        </a:cubicBezTo>
                      </a:path>
                    </a:pathLst>
                  </a:custGeom>
                  <a:grp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ru-RU"/>
                  </a:p>
                </p:txBody>
              </p:sp>
              <p:sp>
                <p:nvSpPr>
                  <p:cNvPr id="2" name="Freeform 17"/>
                  <p:cNvSpPr>
                    <a:spLocks/>
                  </p:cNvSpPr>
                  <p:nvPr/>
                </p:nvSpPr>
                <p:spPr bwMode="auto">
                  <a:xfrm>
                    <a:off x="1968" y="4338"/>
                    <a:ext cx="5760" cy="1421"/>
                  </a:xfrm>
                  <a:custGeom>
                    <a:avLst/>
                    <a:gdLst>
                      <a:gd name="T0" fmla="*/ 0 w 5760"/>
                      <a:gd name="T1" fmla="*/ 1422 h 1422"/>
                      <a:gd name="T2" fmla="*/ 139 w 5760"/>
                      <a:gd name="T3" fmla="*/ 1337 h 1422"/>
                      <a:gd name="T4" fmla="*/ 324 w 5760"/>
                      <a:gd name="T5" fmla="*/ 1175 h 1422"/>
                      <a:gd name="T6" fmla="*/ 597 w 5760"/>
                      <a:gd name="T7" fmla="*/ 875 h 1422"/>
                      <a:gd name="T8" fmla="*/ 927 w 5760"/>
                      <a:gd name="T9" fmla="*/ 446 h 1422"/>
                      <a:gd name="T10" fmla="*/ 1184 w 5760"/>
                      <a:gd name="T11" fmla="*/ 219 h 1422"/>
                      <a:gd name="T12" fmla="*/ 1550 w 5760"/>
                      <a:gd name="T13" fmla="*/ 69 h 1422"/>
                      <a:gd name="T14" fmla="*/ 2028 w 5760"/>
                      <a:gd name="T15" fmla="*/ 130 h 1422"/>
                      <a:gd name="T16" fmla="*/ 2499 w 5760"/>
                      <a:gd name="T17" fmla="*/ 527 h 1422"/>
                      <a:gd name="T18" fmla="*/ 2679 w 5760"/>
                      <a:gd name="T19" fmla="*/ 685 h 1422"/>
                      <a:gd name="T20" fmla="*/ 2856 w 5760"/>
                      <a:gd name="T21" fmla="*/ 802 h 1422"/>
                      <a:gd name="T22" fmla="*/ 2989 w 5760"/>
                      <a:gd name="T23" fmla="*/ 871 h 1422"/>
                      <a:gd name="T24" fmla="*/ 3455 w 5760"/>
                      <a:gd name="T25" fmla="*/ 1005 h 1422"/>
                      <a:gd name="T26" fmla="*/ 4091 w 5760"/>
                      <a:gd name="T27" fmla="*/ 1134 h 1422"/>
                      <a:gd name="T28" fmla="*/ 5760 w 5760"/>
                      <a:gd name="T29" fmla="*/ 1419 h 14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60"/>
                      <a:gd name="T46" fmla="*/ 0 h 1422"/>
                      <a:gd name="T47" fmla="*/ 5760 w 5760"/>
                      <a:gd name="T48" fmla="*/ 1422 h 14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60" h="1422">
                        <a:moveTo>
                          <a:pt x="0" y="1422"/>
                        </a:moveTo>
                        <a:lnTo>
                          <a:pt x="139" y="1337"/>
                        </a:lnTo>
                        <a:lnTo>
                          <a:pt x="324" y="1175"/>
                        </a:lnTo>
                        <a:lnTo>
                          <a:pt x="597" y="875"/>
                        </a:lnTo>
                        <a:cubicBezTo>
                          <a:pt x="697" y="754"/>
                          <a:pt x="829" y="555"/>
                          <a:pt x="927" y="446"/>
                        </a:cubicBezTo>
                        <a:cubicBezTo>
                          <a:pt x="1024" y="336"/>
                          <a:pt x="1081" y="281"/>
                          <a:pt x="1184" y="219"/>
                        </a:cubicBezTo>
                        <a:cubicBezTo>
                          <a:pt x="1280" y="162"/>
                          <a:pt x="1409" y="84"/>
                          <a:pt x="1550" y="69"/>
                        </a:cubicBezTo>
                        <a:cubicBezTo>
                          <a:pt x="1690" y="54"/>
                          <a:pt x="1795" y="0"/>
                          <a:pt x="2028" y="130"/>
                        </a:cubicBezTo>
                        <a:cubicBezTo>
                          <a:pt x="2186" y="205"/>
                          <a:pt x="2390" y="434"/>
                          <a:pt x="2499" y="527"/>
                        </a:cubicBezTo>
                        <a:cubicBezTo>
                          <a:pt x="2607" y="620"/>
                          <a:pt x="2620" y="639"/>
                          <a:pt x="2679" y="685"/>
                        </a:cubicBezTo>
                        <a:lnTo>
                          <a:pt x="2856" y="802"/>
                        </a:lnTo>
                        <a:lnTo>
                          <a:pt x="2989" y="871"/>
                        </a:lnTo>
                        <a:cubicBezTo>
                          <a:pt x="3089" y="905"/>
                          <a:pt x="3272" y="962"/>
                          <a:pt x="3455" y="1005"/>
                        </a:cubicBezTo>
                        <a:cubicBezTo>
                          <a:pt x="3639" y="1048"/>
                          <a:pt x="3707" y="1065"/>
                          <a:pt x="4091" y="1134"/>
                        </a:cubicBezTo>
                        <a:cubicBezTo>
                          <a:pt x="4475" y="1203"/>
                          <a:pt x="5412" y="1360"/>
                          <a:pt x="5760" y="1419"/>
                        </a:cubicBezTo>
                      </a:path>
                    </a:pathLst>
                  </a:custGeom>
                  <a:grpFill/>
                  <a:ln w="28575">
                    <a:solidFill>
                      <a:schemeClr val="accent5">
                        <a:lumMod val="75000"/>
                      </a:schemeClr>
                    </a:solidFill>
                    <a:round/>
                    <a:headEnd/>
                    <a:tailEnd/>
                  </a:ln>
                  <a:extLst/>
                </p:spPr>
                <p:txBody>
                  <a:bodyPr/>
                  <a:lstStyle/>
                  <a:p>
                    <a:pPr>
                      <a:defRPr/>
                    </a:pPr>
                    <a:endParaRPr lang="ru-RU"/>
                  </a:p>
                </p:txBody>
              </p:sp>
              <p:sp>
                <p:nvSpPr>
                  <p:cNvPr id="35885" name="Freeform 18"/>
                  <p:cNvSpPr>
                    <a:spLocks/>
                  </p:cNvSpPr>
                  <p:nvPr/>
                </p:nvSpPr>
                <p:spPr bwMode="auto">
                  <a:xfrm>
                    <a:off x="1650" y="5001"/>
                    <a:ext cx="2328" cy="732"/>
                  </a:xfrm>
                  <a:custGeom>
                    <a:avLst/>
                    <a:gdLst>
                      <a:gd name="T0" fmla="*/ 0 w 2241"/>
                      <a:gd name="T1" fmla="*/ 755 h 759"/>
                      <a:gd name="T2" fmla="*/ 221 w 2241"/>
                      <a:gd name="T3" fmla="*/ 581 h 759"/>
                      <a:gd name="T4" fmla="*/ 478 w 2241"/>
                      <a:gd name="T5" fmla="*/ 249 h 759"/>
                      <a:gd name="T6" fmla="*/ 587 w 2241"/>
                      <a:gd name="T7" fmla="*/ 147 h 759"/>
                      <a:gd name="T8" fmla="*/ 904 w 2241"/>
                      <a:gd name="T9" fmla="*/ 22 h 759"/>
                      <a:gd name="T10" fmla="*/ 1371 w 2241"/>
                      <a:gd name="T11" fmla="*/ 123 h 759"/>
                      <a:gd name="T12" fmla="*/ 2241 w 2241"/>
                      <a:gd name="T13" fmla="*/ 759 h 759"/>
                      <a:gd name="T14" fmla="*/ 0 60000 65536"/>
                      <a:gd name="T15" fmla="*/ 0 60000 65536"/>
                      <a:gd name="T16" fmla="*/ 0 60000 65536"/>
                      <a:gd name="T17" fmla="*/ 0 60000 65536"/>
                      <a:gd name="T18" fmla="*/ 0 60000 65536"/>
                      <a:gd name="T19" fmla="*/ 0 60000 65536"/>
                      <a:gd name="T20" fmla="*/ 0 60000 65536"/>
                      <a:gd name="T21" fmla="*/ 0 w 2241"/>
                      <a:gd name="T22" fmla="*/ 0 h 759"/>
                      <a:gd name="T23" fmla="*/ 2241 w 2241"/>
                      <a:gd name="T24" fmla="*/ 759 h 7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41" h="759">
                        <a:moveTo>
                          <a:pt x="0" y="755"/>
                        </a:moveTo>
                        <a:cubicBezTo>
                          <a:pt x="38" y="725"/>
                          <a:pt x="142" y="664"/>
                          <a:pt x="221" y="581"/>
                        </a:cubicBezTo>
                        <a:cubicBezTo>
                          <a:pt x="300" y="497"/>
                          <a:pt x="418" y="320"/>
                          <a:pt x="478" y="249"/>
                        </a:cubicBezTo>
                        <a:lnTo>
                          <a:pt x="587" y="147"/>
                        </a:lnTo>
                        <a:cubicBezTo>
                          <a:pt x="658" y="110"/>
                          <a:pt x="774" y="26"/>
                          <a:pt x="904" y="22"/>
                        </a:cubicBezTo>
                        <a:cubicBezTo>
                          <a:pt x="1034" y="18"/>
                          <a:pt x="1148" y="0"/>
                          <a:pt x="1371" y="123"/>
                        </a:cubicBezTo>
                        <a:cubicBezTo>
                          <a:pt x="1594" y="246"/>
                          <a:pt x="2060" y="627"/>
                          <a:pt x="2241" y="759"/>
                        </a:cubicBezTo>
                      </a:path>
                    </a:pathLst>
                  </a:custGeom>
                  <a:grpFill/>
                  <a:ln w="28575">
                    <a:solidFill>
                      <a:srgbClr val="92D050"/>
                    </a:solidFill>
                    <a:round/>
                    <a:headEnd/>
                    <a:tailEnd/>
                  </a:ln>
                  <a:extLst/>
                </p:spPr>
                <p:txBody>
                  <a:bodyPr/>
                  <a:lstStyle/>
                  <a:p>
                    <a:endParaRPr lang="ru-RU"/>
                  </a:p>
                </p:txBody>
              </p:sp>
              <p:sp>
                <p:nvSpPr>
                  <p:cNvPr id="35886" name="Freeform 19"/>
                  <p:cNvSpPr>
                    <a:spLocks/>
                  </p:cNvSpPr>
                  <p:nvPr/>
                </p:nvSpPr>
                <p:spPr bwMode="auto">
                  <a:xfrm>
                    <a:off x="2007" y="5154"/>
                    <a:ext cx="7345" cy="606"/>
                  </a:xfrm>
                  <a:custGeom>
                    <a:avLst/>
                    <a:gdLst>
                      <a:gd name="T0" fmla="*/ 0 w 7345"/>
                      <a:gd name="T1" fmla="*/ 600 h 606"/>
                      <a:gd name="T2" fmla="*/ 2697 w 7345"/>
                      <a:gd name="T3" fmla="*/ 157 h 606"/>
                      <a:gd name="T4" fmla="*/ 4125 w 7345"/>
                      <a:gd name="T5" fmla="*/ 19 h 606"/>
                      <a:gd name="T6" fmla="*/ 4877 w 7345"/>
                      <a:gd name="T7" fmla="*/ 47 h 606"/>
                      <a:gd name="T8" fmla="*/ 5769 w 7345"/>
                      <a:gd name="T9" fmla="*/ 225 h 606"/>
                      <a:gd name="T10" fmla="*/ 7345 w 7345"/>
                      <a:gd name="T11" fmla="*/ 606 h 606"/>
                      <a:gd name="T12" fmla="*/ 0 60000 65536"/>
                      <a:gd name="T13" fmla="*/ 0 60000 65536"/>
                      <a:gd name="T14" fmla="*/ 0 60000 65536"/>
                      <a:gd name="T15" fmla="*/ 0 60000 65536"/>
                      <a:gd name="T16" fmla="*/ 0 60000 65536"/>
                      <a:gd name="T17" fmla="*/ 0 60000 65536"/>
                      <a:gd name="T18" fmla="*/ 0 w 7345"/>
                      <a:gd name="T19" fmla="*/ 0 h 606"/>
                      <a:gd name="T20" fmla="*/ 7345 w 7345"/>
                      <a:gd name="T21" fmla="*/ 606 h 606"/>
                    </a:gdLst>
                    <a:ahLst/>
                    <a:cxnLst>
                      <a:cxn ang="T12">
                        <a:pos x="T0" y="T1"/>
                      </a:cxn>
                      <a:cxn ang="T13">
                        <a:pos x="T2" y="T3"/>
                      </a:cxn>
                      <a:cxn ang="T14">
                        <a:pos x="T4" y="T5"/>
                      </a:cxn>
                      <a:cxn ang="T15">
                        <a:pos x="T6" y="T7"/>
                      </a:cxn>
                      <a:cxn ang="T16">
                        <a:pos x="T8" y="T9"/>
                      </a:cxn>
                      <a:cxn ang="T17">
                        <a:pos x="T10" y="T11"/>
                      </a:cxn>
                    </a:cxnLst>
                    <a:rect l="T18" t="T19" r="T20" b="T21"/>
                    <a:pathLst>
                      <a:path w="7345" h="606">
                        <a:moveTo>
                          <a:pt x="0" y="600"/>
                        </a:moveTo>
                        <a:cubicBezTo>
                          <a:pt x="449" y="526"/>
                          <a:pt x="2010" y="254"/>
                          <a:pt x="2697" y="157"/>
                        </a:cubicBezTo>
                        <a:cubicBezTo>
                          <a:pt x="3384" y="60"/>
                          <a:pt x="3762" y="38"/>
                          <a:pt x="4125" y="19"/>
                        </a:cubicBezTo>
                        <a:cubicBezTo>
                          <a:pt x="4488" y="0"/>
                          <a:pt x="4603" y="13"/>
                          <a:pt x="4877" y="47"/>
                        </a:cubicBezTo>
                        <a:cubicBezTo>
                          <a:pt x="5150" y="81"/>
                          <a:pt x="5358" y="132"/>
                          <a:pt x="5769" y="225"/>
                        </a:cubicBezTo>
                        <a:cubicBezTo>
                          <a:pt x="6180" y="319"/>
                          <a:pt x="7017" y="526"/>
                          <a:pt x="7345" y="606"/>
                        </a:cubicBezTo>
                      </a:path>
                    </a:pathLst>
                  </a:custGeom>
                  <a:grpFill/>
                  <a:ln w="28575">
                    <a:solidFill>
                      <a:srgbClr val="FF0000"/>
                    </a:solidFill>
                    <a:round/>
                    <a:headEnd/>
                    <a:tailEnd/>
                  </a:ln>
                  <a:extLst/>
                </p:spPr>
                <p:txBody>
                  <a:bodyPr/>
                  <a:lstStyle/>
                  <a:p>
                    <a:endParaRPr lang="ru-RU"/>
                  </a:p>
                </p:txBody>
              </p:sp>
              <p:sp>
                <p:nvSpPr>
                  <p:cNvPr id="35887" name="Freeform 20"/>
                  <p:cNvSpPr>
                    <a:spLocks/>
                  </p:cNvSpPr>
                  <p:nvPr/>
                </p:nvSpPr>
                <p:spPr bwMode="auto">
                  <a:xfrm>
                    <a:off x="2505" y="3781"/>
                    <a:ext cx="6875" cy="1979"/>
                  </a:xfrm>
                  <a:custGeom>
                    <a:avLst/>
                    <a:gdLst>
                      <a:gd name="T0" fmla="*/ 0 w 5130"/>
                      <a:gd name="T1" fmla="*/ 5363100 h 1629"/>
                      <a:gd name="T2" fmla="*/ 1148555 w 5130"/>
                      <a:gd name="T3" fmla="*/ 4976128 h 1629"/>
                      <a:gd name="T4" fmla="*/ 3301865 w 5130"/>
                      <a:gd name="T5" fmla="*/ 4007210 h 1629"/>
                      <a:gd name="T6" fmla="*/ 4074664 w 5130"/>
                      <a:gd name="T7" fmla="*/ 3590495 h 1629"/>
                      <a:gd name="T8" fmla="*/ 4702839 w 5130"/>
                      <a:gd name="T9" fmla="*/ 3016943 h 1629"/>
                      <a:gd name="T10" fmla="*/ 5050965 w 5130"/>
                      <a:gd name="T11" fmla="*/ 2523238 h 1629"/>
                      <a:gd name="T12" fmla="*/ 5483286 w 5130"/>
                      <a:gd name="T13" fmla="*/ 1652071 h 1629"/>
                      <a:gd name="T14" fmla="*/ 5994761 w 5130"/>
                      <a:gd name="T15" fmla="*/ 801000 h 1629"/>
                      <a:gd name="T16" fmla="*/ 6921999 w 5130"/>
                      <a:gd name="T17" fmla="*/ 196204 h 1629"/>
                      <a:gd name="T18" fmla="*/ 7914410 w 5130"/>
                      <a:gd name="T19" fmla="*/ 29618 h 1629"/>
                      <a:gd name="T20" fmla="*/ 8849487 w 5130"/>
                      <a:gd name="T21" fmla="*/ 19768 h 1629"/>
                      <a:gd name="T22" fmla="*/ 9818292 w 5130"/>
                      <a:gd name="T23" fmla="*/ 159914 h 1629"/>
                      <a:gd name="T24" fmla="*/ 10492226 w 5130"/>
                      <a:gd name="T25" fmla="*/ 573676 h 1629"/>
                      <a:gd name="T26" fmla="*/ 10949435 w 5130"/>
                      <a:gd name="T27" fmla="*/ 1366215 h 1629"/>
                      <a:gd name="T28" fmla="*/ 11201094 w 5130"/>
                      <a:gd name="T29" fmla="*/ 2075406 h 1629"/>
                      <a:gd name="T30" fmla="*/ 11663684 w 5130"/>
                      <a:gd name="T31" fmla="*/ 2911280 h 1629"/>
                      <a:gd name="T32" fmla="*/ 12769870 w 5130"/>
                      <a:gd name="T33" fmla="*/ 4194819 h 1629"/>
                      <a:gd name="T34" fmla="*/ 13910040 w 5130"/>
                      <a:gd name="T35" fmla="*/ 5371876 h 16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30"/>
                      <a:gd name="T55" fmla="*/ 0 h 1629"/>
                      <a:gd name="T56" fmla="*/ 5130 w 5130"/>
                      <a:gd name="T57" fmla="*/ 1629 h 16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30" h="1629">
                        <a:moveTo>
                          <a:pt x="0" y="1626"/>
                        </a:moveTo>
                        <a:cubicBezTo>
                          <a:pt x="70" y="1607"/>
                          <a:pt x="220" y="1577"/>
                          <a:pt x="423" y="1509"/>
                        </a:cubicBezTo>
                        <a:cubicBezTo>
                          <a:pt x="626" y="1441"/>
                          <a:pt x="1038" y="1285"/>
                          <a:pt x="1218" y="1215"/>
                        </a:cubicBezTo>
                        <a:cubicBezTo>
                          <a:pt x="1398" y="1145"/>
                          <a:pt x="1417" y="1139"/>
                          <a:pt x="1503" y="1089"/>
                        </a:cubicBezTo>
                        <a:cubicBezTo>
                          <a:pt x="1589" y="1039"/>
                          <a:pt x="1674" y="969"/>
                          <a:pt x="1734" y="915"/>
                        </a:cubicBezTo>
                        <a:cubicBezTo>
                          <a:pt x="1794" y="861"/>
                          <a:pt x="1815" y="834"/>
                          <a:pt x="1863" y="765"/>
                        </a:cubicBezTo>
                        <a:cubicBezTo>
                          <a:pt x="1911" y="696"/>
                          <a:pt x="1964" y="588"/>
                          <a:pt x="2022" y="501"/>
                        </a:cubicBezTo>
                        <a:cubicBezTo>
                          <a:pt x="2080" y="414"/>
                          <a:pt x="2123" y="316"/>
                          <a:pt x="2211" y="243"/>
                        </a:cubicBezTo>
                        <a:cubicBezTo>
                          <a:pt x="2299" y="170"/>
                          <a:pt x="2435" y="99"/>
                          <a:pt x="2553" y="60"/>
                        </a:cubicBezTo>
                        <a:cubicBezTo>
                          <a:pt x="2671" y="21"/>
                          <a:pt x="2801" y="18"/>
                          <a:pt x="2919" y="9"/>
                        </a:cubicBezTo>
                        <a:cubicBezTo>
                          <a:pt x="3037" y="0"/>
                          <a:pt x="3147" y="0"/>
                          <a:pt x="3264" y="6"/>
                        </a:cubicBezTo>
                        <a:cubicBezTo>
                          <a:pt x="3381" y="12"/>
                          <a:pt x="3520" y="20"/>
                          <a:pt x="3621" y="48"/>
                        </a:cubicBezTo>
                        <a:cubicBezTo>
                          <a:pt x="3722" y="76"/>
                          <a:pt x="3801" y="113"/>
                          <a:pt x="3870" y="174"/>
                        </a:cubicBezTo>
                        <a:cubicBezTo>
                          <a:pt x="3939" y="235"/>
                          <a:pt x="3995" y="338"/>
                          <a:pt x="4038" y="414"/>
                        </a:cubicBezTo>
                        <a:cubicBezTo>
                          <a:pt x="4081" y="490"/>
                          <a:pt x="4087" y="552"/>
                          <a:pt x="4131" y="630"/>
                        </a:cubicBezTo>
                        <a:cubicBezTo>
                          <a:pt x="4175" y="708"/>
                          <a:pt x="4206" y="775"/>
                          <a:pt x="4302" y="882"/>
                        </a:cubicBezTo>
                        <a:cubicBezTo>
                          <a:pt x="4398" y="989"/>
                          <a:pt x="4572" y="1148"/>
                          <a:pt x="4710" y="1272"/>
                        </a:cubicBezTo>
                        <a:cubicBezTo>
                          <a:pt x="4848" y="1396"/>
                          <a:pt x="5043" y="1555"/>
                          <a:pt x="5130" y="1629"/>
                        </a:cubicBezTo>
                      </a:path>
                    </a:pathLst>
                  </a:custGeom>
                  <a:grpFill/>
                  <a:ln w="28575">
                    <a:solidFill>
                      <a:srgbClr val="000000"/>
                    </a:solidFill>
                    <a:round/>
                    <a:headEnd/>
                    <a:tailEnd/>
                  </a:ln>
                  <a:extLst/>
                </p:spPr>
                <p:txBody>
                  <a:bodyPr/>
                  <a:lstStyle/>
                  <a:p>
                    <a:endParaRPr lang="ru-RU"/>
                  </a:p>
                </p:txBody>
              </p:sp>
              <p:sp>
                <p:nvSpPr>
                  <p:cNvPr id="35888" name="Freeform 21"/>
                  <p:cNvSpPr>
                    <a:spLocks/>
                  </p:cNvSpPr>
                  <p:nvPr/>
                </p:nvSpPr>
                <p:spPr bwMode="auto">
                  <a:xfrm>
                    <a:off x="7655" y="4970"/>
                    <a:ext cx="1789" cy="786"/>
                  </a:xfrm>
                  <a:custGeom>
                    <a:avLst/>
                    <a:gdLst>
                      <a:gd name="T0" fmla="*/ 0 w 1335"/>
                      <a:gd name="T1" fmla="*/ 1943454 h 582"/>
                      <a:gd name="T2" fmla="*/ 747660 w 1335"/>
                      <a:gd name="T3" fmla="*/ 1601204 h 582"/>
                      <a:gd name="T4" fmla="*/ 1649345 w 1335"/>
                      <a:gd name="T5" fmla="*/ 731694 h 582"/>
                      <a:gd name="T6" fmla="*/ 2143908 w 1335"/>
                      <a:gd name="T7" fmla="*/ 131466 h 582"/>
                      <a:gd name="T8" fmla="*/ 2549480 w 1335"/>
                      <a:gd name="T9" fmla="*/ 131466 h 582"/>
                      <a:gd name="T10" fmla="*/ 2833525 w 1335"/>
                      <a:gd name="T11" fmla="*/ 922755 h 582"/>
                      <a:gd name="T12" fmla="*/ 3200855 w 1335"/>
                      <a:gd name="T13" fmla="*/ 1580915 h 582"/>
                      <a:gd name="T14" fmla="*/ 3613288 w 1335"/>
                      <a:gd name="T15" fmla="*/ 1943454 h 582"/>
                      <a:gd name="T16" fmla="*/ 0 60000 65536"/>
                      <a:gd name="T17" fmla="*/ 0 60000 65536"/>
                      <a:gd name="T18" fmla="*/ 0 60000 65536"/>
                      <a:gd name="T19" fmla="*/ 0 60000 65536"/>
                      <a:gd name="T20" fmla="*/ 0 60000 65536"/>
                      <a:gd name="T21" fmla="*/ 0 60000 65536"/>
                      <a:gd name="T22" fmla="*/ 0 60000 65536"/>
                      <a:gd name="T23" fmla="*/ 0 60000 65536"/>
                      <a:gd name="T24" fmla="*/ 0 w 1335"/>
                      <a:gd name="T25" fmla="*/ 0 h 582"/>
                      <a:gd name="T26" fmla="*/ 1335 w 1335"/>
                      <a:gd name="T27" fmla="*/ 582 h 5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5" h="582">
                        <a:moveTo>
                          <a:pt x="0" y="582"/>
                        </a:moveTo>
                        <a:cubicBezTo>
                          <a:pt x="46" y="565"/>
                          <a:pt x="174" y="540"/>
                          <a:pt x="276" y="480"/>
                        </a:cubicBezTo>
                        <a:cubicBezTo>
                          <a:pt x="378" y="420"/>
                          <a:pt x="523" y="292"/>
                          <a:pt x="609" y="219"/>
                        </a:cubicBezTo>
                        <a:cubicBezTo>
                          <a:pt x="695" y="146"/>
                          <a:pt x="736" y="69"/>
                          <a:pt x="792" y="39"/>
                        </a:cubicBezTo>
                        <a:cubicBezTo>
                          <a:pt x="848" y="9"/>
                          <a:pt x="900" y="0"/>
                          <a:pt x="942" y="39"/>
                        </a:cubicBezTo>
                        <a:cubicBezTo>
                          <a:pt x="984" y="78"/>
                          <a:pt x="1007" y="204"/>
                          <a:pt x="1047" y="276"/>
                        </a:cubicBezTo>
                        <a:cubicBezTo>
                          <a:pt x="1087" y="348"/>
                          <a:pt x="1134" y="423"/>
                          <a:pt x="1182" y="474"/>
                        </a:cubicBezTo>
                        <a:cubicBezTo>
                          <a:pt x="1230" y="525"/>
                          <a:pt x="1303" y="560"/>
                          <a:pt x="1335" y="582"/>
                        </a:cubicBezTo>
                      </a:path>
                    </a:pathLst>
                  </a:custGeom>
                  <a:grpFill/>
                  <a:ln w="28575">
                    <a:solidFill>
                      <a:srgbClr val="FFC000"/>
                    </a:solidFill>
                    <a:round/>
                    <a:headEnd/>
                    <a:tailEnd/>
                  </a:ln>
                  <a:extLst/>
                </p:spPr>
                <p:txBody>
                  <a:bodyPr/>
                  <a:lstStyle/>
                  <a:p>
                    <a:endParaRPr lang="ru-RU"/>
                  </a:p>
                </p:txBody>
              </p:sp>
            </p:grpSp>
            <p:sp>
              <p:nvSpPr>
                <p:cNvPr id="35878" name="Line 22"/>
                <p:cNvSpPr>
                  <a:spLocks noChangeShapeType="1"/>
                </p:cNvSpPr>
                <p:nvPr/>
              </p:nvSpPr>
              <p:spPr bwMode="auto">
                <a:xfrm>
                  <a:off x="1650" y="5886"/>
                  <a:ext cx="8334" cy="0"/>
                </a:xfrm>
                <a:prstGeom prst="line">
                  <a:avLst/>
                </a:prstGeom>
                <a:grpFill/>
                <a:ln w="15875">
                  <a:solidFill>
                    <a:srgbClr val="000000"/>
                  </a:solidFill>
                  <a:round/>
                  <a:headEnd/>
                  <a:tailEnd/>
                </a:ln>
                <a:extLst/>
              </p:spPr>
              <p:txBody>
                <a:bodyPr/>
                <a:lstStyle/>
                <a:p>
                  <a:endParaRPr lang="ru-RU"/>
                </a:p>
              </p:txBody>
            </p:sp>
          </p:grpSp>
          <p:sp>
            <p:nvSpPr>
              <p:cNvPr id="35876" name="Line 23"/>
              <p:cNvSpPr>
                <a:spLocks noChangeShapeType="1"/>
              </p:cNvSpPr>
              <p:nvPr/>
            </p:nvSpPr>
            <p:spPr bwMode="auto">
              <a:xfrm flipH="1">
                <a:off x="1629" y="2880"/>
                <a:ext cx="21" cy="2999"/>
              </a:xfrm>
              <a:prstGeom prst="line">
                <a:avLst/>
              </a:prstGeom>
              <a:grpFill/>
              <a:ln w="15875">
                <a:solidFill>
                  <a:srgbClr val="000000"/>
                </a:solidFill>
                <a:round/>
                <a:headEnd/>
                <a:tailEnd/>
              </a:ln>
              <a:extLst/>
            </p:spPr>
            <p:txBody>
              <a:bodyPr/>
              <a:lstStyle/>
              <a:p>
                <a:endParaRPr lang="ru-RU"/>
              </a:p>
            </p:txBody>
          </p:sp>
        </p:grpSp>
        <p:sp>
          <p:nvSpPr>
            <p:cNvPr id="35843" name="Line 25"/>
            <p:cNvSpPr>
              <a:spLocks noChangeShapeType="1"/>
            </p:cNvSpPr>
            <p:nvPr/>
          </p:nvSpPr>
          <p:spPr bwMode="auto">
            <a:xfrm flipV="1">
              <a:off x="8003654" y="3516246"/>
              <a:ext cx="503237" cy="4763"/>
            </a:xfrm>
            <a:prstGeom prst="line">
              <a:avLst/>
            </a:prstGeom>
            <a:grpFill/>
            <a:ln w="12700">
              <a:solidFill>
                <a:srgbClr val="000000"/>
              </a:solidFill>
              <a:round/>
              <a:headEnd/>
              <a:tailEnd type="triangle" w="med" len="med"/>
            </a:ln>
            <a:extLst/>
          </p:spPr>
          <p:txBody>
            <a:bodyPr lIns="0" tIns="0" rIns="0" bIns="0"/>
            <a:lstStyle/>
            <a:p>
              <a:endParaRPr lang="ru-RU"/>
            </a:p>
          </p:txBody>
        </p:sp>
        <p:sp>
          <p:nvSpPr>
            <p:cNvPr id="35844" name="Text Box 26"/>
            <p:cNvSpPr txBox="1">
              <a:spLocks noChangeArrowheads="1"/>
            </p:cNvSpPr>
            <p:nvPr/>
          </p:nvSpPr>
          <p:spPr bwMode="auto">
            <a:xfrm>
              <a:off x="4016375" y="2714279"/>
              <a:ext cx="2733675" cy="228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400" dirty="0"/>
                <a:t>Процессы контроля и корректировки</a:t>
              </a:r>
            </a:p>
          </p:txBody>
        </p:sp>
        <p:sp>
          <p:nvSpPr>
            <p:cNvPr id="35845" name="Text Box 27"/>
            <p:cNvSpPr txBox="1">
              <a:spLocks noChangeArrowheads="1"/>
            </p:cNvSpPr>
            <p:nvPr/>
          </p:nvSpPr>
          <p:spPr bwMode="auto">
            <a:xfrm>
              <a:off x="4358781" y="1623856"/>
              <a:ext cx="2185988" cy="411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400" dirty="0"/>
                <a:t>Процессы организации</a:t>
              </a:r>
            </a:p>
            <a:p>
              <a:pPr algn="ctr">
                <a:spcBef>
                  <a:spcPct val="0"/>
                </a:spcBef>
                <a:buFontTx/>
                <a:buNone/>
              </a:pPr>
              <a:r>
                <a:rPr lang="ru-RU" altLang="ru-RU" sz="1400" dirty="0"/>
                <a:t>исполнения</a:t>
              </a:r>
            </a:p>
          </p:txBody>
        </p:sp>
        <p:sp>
          <p:nvSpPr>
            <p:cNvPr id="35846" name="Text Box 28"/>
            <p:cNvSpPr txBox="1">
              <a:spLocks noChangeArrowheads="1"/>
            </p:cNvSpPr>
            <p:nvPr/>
          </p:nvSpPr>
          <p:spPr bwMode="auto">
            <a:xfrm>
              <a:off x="6791247" y="2357942"/>
              <a:ext cx="1320800" cy="4587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400" dirty="0"/>
                <a:t>Процессы</a:t>
              </a:r>
            </a:p>
            <a:p>
              <a:pPr algn="ctr">
                <a:spcBef>
                  <a:spcPct val="0"/>
                </a:spcBef>
                <a:buFontTx/>
                <a:buNone/>
              </a:pPr>
              <a:r>
                <a:rPr lang="ru-RU" altLang="ru-RU" sz="1400" dirty="0"/>
                <a:t>закрытия</a:t>
              </a:r>
            </a:p>
          </p:txBody>
        </p:sp>
        <p:sp>
          <p:nvSpPr>
            <p:cNvPr id="35847" name="Text Box 29"/>
            <p:cNvSpPr txBox="1">
              <a:spLocks noChangeArrowheads="1"/>
            </p:cNvSpPr>
            <p:nvPr/>
          </p:nvSpPr>
          <p:spPr bwMode="auto">
            <a:xfrm>
              <a:off x="642269" y="2416543"/>
              <a:ext cx="180022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400" dirty="0"/>
                <a:t>Процессы</a:t>
              </a:r>
            </a:p>
            <a:p>
              <a:pPr algn="ctr">
                <a:spcBef>
                  <a:spcPct val="0"/>
                </a:spcBef>
                <a:buFontTx/>
                <a:buNone/>
              </a:pPr>
              <a:r>
                <a:rPr lang="ru-RU" altLang="ru-RU" sz="1400" dirty="0"/>
                <a:t>инициации</a:t>
              </a:r>
            </a:p>
          </p:txBody>
        </p:sp>
        <p:sp>
          <p:nvSpPr>
            <p:cNvPr id="35848" name="Text Box 30"/>
            <p:cNvSpPr txBox="1">
              <a:spLocks noChangeArrowheads="1"/>
            </p:cNvSpPr>
            <p:nvPr/>
          </p:nvSpPr>
          <p:spPr bwMode="auto">
            <a:xfrm>
              <a:off x="1937676" y="1862404"/>
              <a:ext cx="1563688" cy="4587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400" dirty="0"/>
                <a:t>Процессы планирования</a:t>
              </a:r>
            </a:p>
          </p:txBody>
        </p:sp>
        <p:sp>
          <p:nvSpPr>
            <p:cNvPr id="35850" name="Text Box 32"/>
            <p:cNvSpPr txBox="1">
              <a:spLocks noChangeArrowheads="1"/>
            </p:cNvSpPr>
            <p:nvPr/>
          </p:nvSpPr>
          <p:spPr bwMode="auto">
            <a:xfrm>
              <a:off x="2523485" y="3483792"/>
              <a:ext cx="4368791" cy="3362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600" b="1" dirty="0"/>
                <a:t>Процесс управления проектом</a:t>
              </a:r>
            </a:p>
          </p:txBody>
        </p:sp>
        <p:sp>
          <p:nvSpPr>
            <p:cNvPr id="35851" name="TextBox 30"/>
            <p:cNvSpPr txBox="1">
              <a:spLocks noChangeArrowheads="1"/>
            </p:cNvSpPr>
            <p:nvPr/>
          </p:nvSpPr>
          <p:spPr bwMode="auto">
            <a:xfrm rot="16200000">
              <a:off x="-493078" y="1971939"/>
              <a:ext cx="2160588"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eaLnBrk="1" hangingPunct="1">
                <a:spcBef>
                  <a:spcPct val="0"/>
                </a:spcBef>
                <a:buFontTx/>
                <a:buNone/>
              </a:pPr>
              <a:r>
                <a:rPr lang="ru-RU" altLang="ru-RU" sz="1400" b="1" dirty="0"/>
                <a:t>Уровень трудозатрат</a:t>
              </a:r>
            </a:p>
          </p:txBody>
        </p:sp>
        <p:sp>
          <p:nvSpPr>
            <p:cNvPr id="35853" name="Line 25"/>
            <p:cNvSpPr>
              <a:spLocks noChangeShapeType="1"/>
            </p:cNvSpPr>
            <p:nvPr/>
          </p:nvSpPr>
          <p:spPr bwMode="auto">
            <a:xfrm flipV="1">
              <a:off x="830263" y="1123976"/>
              <a:ext cx="0" cy="504825"/>
            </a:xfrm>
            <a:prstGeom prst="line">
              <a:avLst/>
            </a:prstGeom>
            <a:grpFill/>
            <a:ln w="12700">
              <a:solidFill>
                <a:srgbClr val="000000"/>
              </a:solidFill>
              <a:round/>
              <a:headEnd/>
              <a:tailEnd type="triangle" w="med" len="med"/>
            </a:ln>
            <a:extLst/>
          </p:spPr>
          <p:txBody>
            <a:bodyPr lIns="0" tIns="0" rIns="0" bIns="0"/>
            <a:lstStyle/>
            <a:p>
              <a:endParaRPr lang="ru-RU"/>
            </a:p>
          </p:txBody>
        </p:sp>
      </p:grpSp>
      <p:grpSp>
        <p:nvGrpSpPr>
          <p:cNvPr id="51" name="Группа 50"/>
          <p:cNvGrpSpPr/>
          <p:nvPr/>
        </p:nvGrpSpPr>
        <p:grpSpPr>
          <a:xfrm>
            <a:off x="1087780" y="1423760"/>
            <a:ext cx="7314093" cy="1655794"/>
            <a:chOff x="1311275" y="3297316"/>
            <a:chExt cx="8381475" cy="1870226"/>
          </a:xfrm>
        </p:grpSpPr>
        <p:sp>
          <p:nvSpPr>
            <p:cNvPr id="52" name="AutoShape 8"/>
            <p:cNvSpPr>
              <a:spLocks noChangeArrowheads="1"/>
            </p:cNvSpPr>
            <p:nvPr/>
          </p:nvSpPr>
          <p:spPr bwMode="auto">
            <a:xfrm>
              <a:off x="1311275" y="3860800"/>
              <a:ext cx="185102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53" name="Text Box 9"/>
            <p:cNvSpPr txBox="1">
              <a:spLocks noChangeArrowheads="1"/>
            </p:cNvSpPr>
            <p:nvPr/>
          </p:nvSpPr>
          <p:spPr bwMode="auto">
            <a:xfrm>
              <a:off x="1745210" y="4364038"/>
              <a:ext cx="13700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Концепция</a:t>
              </a:r>
            </a:p>
          </p:txBody>
        </p:sp>
        <p:sp>
          <p:nvSpPr>
            <p:cNvPr id="54" name="AutoShape 10"/>
            <p:cNvSpPr>
              <a:spLocks noChangeArrowheads="1"/>
            </p:cNvSpPr>
            <p:nvPr/>
          </p:nvSpPr>
          <p:spPr bwMode="auto">
            <a:xfrm>
              <a:off x="2941638" y="3860800"/>
              <a:ext cx="185102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55" name="Text Box 11"/>
            <p:cNvSpPr txBox="1">
              <a:spLocks noChangeArrowheads="1"/>
            </p:cNvSpPr>
            <p:nvPr/>
          </p:nvSpPr>
          <p:spPr bwMode="auto">
            <a:xfrm>
              <a:off x="3323862" y="4364038"/>
              <a:ext cx="13700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Разработка</a:t>
              </a:r>
            </a:p>
          </p:txBody>
        </p:sp>
        <p:sp>
          <p:nvSpPr>
            <p:cNvPr id="56" name="AutoShape 12"/>
            <p:cNvSpPr>
              <a:spLocks noChangeArrowheads="1"/>
            </p:cNvSpPr>
            <p:nvPr/>
          </p:nvSpPr>
          <p:spPr bwMode="auto">
            <a:xfrm>
              <a:off x="4551363" y="3860800"/>
              <a:ext cx="3281511"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57" name="Text Box 13"/>
            <p:cNvSpPr txBox="1">
              <a:spLocks noChangeArrowheads="1"/>
            </p:cNvSpPr>
            <p:nvPr/>
          </p:nvSpPr>
          <p:spPr bwMode="auto">
            <a:xfrm>
              <a:off x="5531353" y="4334681"/>
              <a:ext cx="1872207" cy="34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Реализация</a:t>
              </a:r>
            </a:p>
          </p:txBody>
        </p:sp>
        <p:sp>
          <p:nvSpPr>
            <p:cNvPr id="58" name="AutoShape 14"/>
            <p:cNvSpPr>
              <a:spLocks noChangeArrowheads="1"/>
            </p:cNvSpPr>
            <p:nvPr/>
          </p:nvSpPr>
          <p:spPr bwMode="auto">
            <a:xfrm>
              <a:off x="7596335" y="3872142"/>
              <a:ext cx="2096415" cy="1295400"/>
            </a:xfrm>
            <a:prstGeom prst="chevron">
              <a:avLst>
                <a:gd name="adj" fmla="val 31955"/>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59" name="Text Box 15"/>
            <p:cNvSpPr txBox="1">
              <a:spLocks noChangeArrowheads="1"/>
            </p:cNvSpPr>
            <p:nvPr/>
          </p:nvSpPr>
          <p:spPr bwMode="auto">
            <a:xfrm>
              <a:off x="8024334" y="4349299"/>
              <a:ext cx="1516739" cy="34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Завершение</a:t>
              </a:r>
            </a:p>
          </p:txBody>
        </p:sp>
        <p:sp>
          <p:nvSpPr>
            <p:cNvPr id="66" name="TextBox 65"/>
            <p:cNvSpPr txBox="1"/>
            <p:nvPr/>
          </p:nvSpPr>
          <p:spPr>
            <a:xfrm>
              <a:off x="2978015" y="3297316"/>
              <a:ext cx="4684644" cy="382398"/>
            </a:xfrm>
            <a:prstGeom prst="rect">
              <a:avLst/>
            </a:prstGeom>
            <a:noFill/>
          </p:spPr>
          <p:txBody>
            <a:bodyPr wrap="square" rtlCol="0">
              <a:spAutoFit/>
            </a:bodyPr>
            <a:lstStyle/>
            <a:p>
              <a:pPr algn="ctr"/>
              <a:r>
                <a:rPr lang="ru-RU" sz="1600" b="1" dirty="0"/>
                <a:t>Процесс создания продукта проекта</a:t>
              </a:r>
            </a:p>
          </p:txBody>
        </p:sp>
      </p:grpSp>
      <p:sp>
        <p:nvSpPr>
          <p:cNvPr id="5" name="TextBox 4"/>
          <p:cNvSpPr txBox="1"/>
          <p:nvPr/>
        </p:nvSpPr>
        <p:spPr>
          <a:xfrm>
            <a:off x="8401873" y="5620607"/>
            <a:ext cx="418599" cy="369332"/>
          </a:xfrm>
          <a:prstGeom prst="rect">
            <a:avLst/>
          </a:prstGeom>
          <a:noFill/>
        </p:spPr>
        <p:txBody>
          <a:bodyPr wrap="square" rtlCol="0">
            <a:spAutoFit/>
          </a:bodyPr>
          <a:lstStyle/>
          <a:p>
            <a:r>
              <a:rPr lang="en-US" b="1" dirty="0"/>
              <a:t>t</a:t>
            </a:r>
            <a:endParaRPr lang="ru-RU" b="1" dirty="0"/>
          </a:p>
        </p:txBody>
      </p:sp>
    </p:spTree>
    <p:extLst>
      <p:ext uri="{BB962C8B-B14F-4D97-AF65-F5344CB8AC3E}">
        <p14:creationId xmlns:p14="http://schemas.microsoft.com/office/powerpoint/2010/main" val="1361076133"/>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Таблица 21"/>
          <p:cNvGraphicFramePr>
            <a:graphicFrameLocks noGrp="1"/>
          </p:cNvGraphicFramePr>
          <p:nvPr>
            <p:extLst>
              <p:ext uri="{D42A27DB-BD31-4B8C-83A1-F6EECF244321}">
                <p14:modId xmlns:p14="http://schemas.microsoft.com/office/powerpoint/2010/main" val="2314609842"/>
              </p:ext>
            </p:extLst>
          </p:nvPr>
        </p:nvGraphicFramePr>
        <p:xfrm>
          <a:off x="251520" y="884750"/>
          <a:ext cx="8784976" cy="5424570"/>
        </p:xfrm>
        <a:graphic>
          <a:graphicData uri="http://schemas.openxmlformats.org/drawingml/2006/table">
            <a:tbl>
              <a:tblPr/>
              <a:tblGrid>
                <a:gridCol w="1307433">
                  <a:extLst>
                    <a:ext uri="{9D8B030D-6E8A-4147-A177-3AD203B41FA5}">
                      <a16:colId xmlns:a16="http://schemas.microsoft.com/office/drawing/2014/main" val="20000"/>
                    </a:ext>
                  </a:extLst>
                </a:gridCol>
                <a:gridCol w="1561758">
                  <a:extLst>
                    <a:ext uri="{9D8B030D-6E8A-4147-A177-3AD203B41FA5}">
                      <a16:colId xmlns:a16="http://schemas.microsoft.com/office/drawing/2014/main" val="20001"/>
                    </a:ext>
                  </a:extLst>
                </a:gridCol>
                <a:gridCol w="1463566">
                  <a:extLst>
                    <a:ext uri="{9D8B030D-6E8A-4147-A177-3AD203B41FA5}">
                      <a16:colId xmlns:a16="http://schemas.microsoft.com/office/drawing/2014/main" val="20002"/>
                    </a:ext>
                  </a:extLst>
                </a:gridCol>
                <a:gridCol w="1442824">
                  <a:extLst>
                    <a:ext uri="{9D8B030D-6E8A-4147-A177-3AD203B41FA5}">
                      <a16:colId xmlns:a16="http://schemas.microsoft.com/office/drawing/2014/main" val="20003"/>
                    </a:ext>
                  </a:extLst>
                </a:gridCol>
                <a:gridCol w="1553698">
                  <a:extLst>
                    <a:ext uri="{9D8B030D-6E8A-4147-A177-3AD203B41FA5}">
                      <a16:colId xmlns:a16="http://schemas.microsoft.com/office/drawing/2014/main" val="20004"/>
                    </a:ext>
                  </a:extLst>
                </a:gridCol>
                <a:gridCol w="1455697">
                  <a:extLst>
                    <a:ext uri="{9D8B030D-6E8A-4147-A177-3AD203B41FA5}">
                      <a16:colId xmlns:a16="http://schemas.microsoft.com/office/drawing/2014/main" val="20005"/>
                    </a:ext>
                  </a:extLst>
                </a:gridCol>
              </a:tblGrid>
              <a:tr h="532065">
                <a:tc>
                  <a:txBody>
                    <a:bodyPr/>
                    <a:lstStyle/>
                    <a:p>
                      <a:pPr>
                        <a:lnSpc>
                          <a:spcPct val="115000"/>
                        </a:lnSpc>
                        <a:spcAft>
                          <a:spcPts val="0"/>
                        </a:spcAft>
                      </a:pPr>
                      <a:endParaRPr lang="ru-RU" sz="900" b="1" dirty="0">
                        <a:latin typeface="Arial"/>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900" b="1" dirty="0">
                          <a:solidFill>
                            <a:schemeClr val="tx2">
                              <a:lumMod val="75000"/>
                            </a:schemeClr>
                          </a:solidFill>
                          <a:latin typeface="Arial"/>
                          <a:ea typeface="Calibri"/>
                          <a:cs typeface="Times New Roman"/>
                        </a:rPr>
                        <a:t>Процессы </a:t>
                      </a:r>
                    </a:p>
                    <a:p>
                      <a:pPr algn="ctr">
                        <a:lnSpc>
                          <a:spcPct val="115000"/>
                        </a:lnSpc>
                        <a:spcAft>
                          <a:spcPts val="0"/>
                        </a:spcAft>
                      </a:pPr>
                      <a:r>
                        <a:rPr lang="ru-RU" sz="900" b="1" dirty="0">
                          <a:solidFill>
                            <a:schemeClr val="tx2">
                              <a:lumMod val="75000"/>
                            </a:schemeClr>
                          </a:solidFill>
                          <a:latin typeface="Arial"/>
                          <a:ea typeface="Calibri"/>
                          <a:cs typeface="Times New Roman"/>
                        </a:rPr>
                        <a:t>инициации</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900" b="1" dirty="0">
                          <a:solidFill>
                            <a:schemeClr val="tx2">
                              <a:lumMod val="75000"/>
                            </a:schemeClr>
                          </a:solidFill>
                          <a:latin typeface="Arial"/>
                          <a:ea typeface="Calibri"/>
                          <a:cs typeface="Times New Roman"/>
                        </a:rPr>
                        <a:t>Процессы планирования</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900" b="1" dirty="0">
                          <a:solidFill>
                            <a:schemeClr val="tx2">
                              <a:lumMod val="75000"/>
                            </a:schemeClr>
                          </a:solidFill>
                          <a:latin typeface="Arial"/>
                          <a:ea typeface="Calibri"/>
                          <a:cs typeface="Times New Roman"/>
                        </a:rPr>
                        <a:t>Процессы организации исполнения</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900" b="1" dirty="0">
                          <a:solidFill>
                            <a:schemeClr val="tx2">
                              <a:lumMod val="75000"/>
                            </a:schemeClr>
                          </a:solidFill>
                          <a:latin typeface="Arial"/>
                          <a:ea typeface="Calibri"/>
                          <a:cs typeface="Times New Roman"/>
                        </a:rPr>
                        <a:t>Процессы </a:t>
                      </a:r>
                    </a:p>
                    <a:p>
                      <a:pPr algn="ctr">
                        <a:lnSpc>
                          <a:spcPct val="115000"/>
                        </a:lnSpc>
                        <a:spcAft>
                          <a:spcPts val="0"/>
                        </a:spcAft>
                      </a:pPr>
                      <a:r>
                        <a:rPr lang="ru-RU" sz="900" b="1" dirty="0">
                          <a:solidFill>
                            <a:schemeClr val="tx2">
                              <a:lumMod val="75000"/>
                            </a:schemeClr>
                          </a:solidFill>
                          <a:latin typeface="Arial"/>
                          <a:ea typeface="Calibri"/>
                          <a:cs typeface="Times New Roman"/>
                        </a:rPr>
                        <a:t>контроля и корректировки</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900" b="1" dirty="0">
                          <a:solidFill>
                            <a:schemeClr val="tx2">
                              <a:lumMod val="75000"/>
                            </a:schemeClr>
                          </a:solidFill>
                          <a:latin typeface="Arial"/>
                          <a:ea typeface="Calibri"/>
                          <a:cs typeface="Times New Roman"/>
                        </a:rPr>
                        <a:t>Процессы </a:t>
                      </a:r>
                      <a:br>
                        <a:rPr lang="ru-RU" sz="900" b="1" dirty="0">
                          <a:solidFill>
                            <a:schemeClr val="tx2">
                              <a:lumMod val="75000"/>
                            </a:schemeClr>
                          </a:solidFill>
                          <a:latin typeface="Arial"/>
                          <a:ea typeface="Calibri"/>
                          <a:cs typeface="Times New Roman"/>
                        </a:rPr>
                      </a:br>
                      <a:r>
                        <a:rPr lang="ru-RU" sz="900" b="1" dirty="0">
                          <a:solidFill>
                            <a:schemeClr val="tx2">
                              <a:lumMod val="75000"/>
                            </a:schemeClr>
                          </a:solidFill>
                          <a:latin typeface="Arial"/>
                          <a:ea typeface="Calibri"/>
                          <a:cs typeface="Times New Roman"/>
                        </a:rPr>
                        <a:t>закрытия</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32065">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содержанием</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Определение (сбор) требований, целеполагание</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Определение состава работ</a:t>
                      </a:r>
                      <a:r>
                        <a:rPr lang="ru-RU" sz="900" baseline="0" dirty="0">
                          <a:latin typeface="Arial"/>
                          <a:ea typeface="Calibri"/>
                          <a:cs typeface="Times New Roman"/>
                        </a:rPr>
                        <a:t> и продукта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Организация выполнения работ</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810">
                        <a:lnSpc>
                          <a:spcPct val="115000"/>
                        </a:lnSpc>
                        <a:spcAft>
                          <a:spcPts val="0"/>
                        </a:spcAft>
                      </a:pPr>
                      <a:r>
                        <a:rPr lang="ru-RU" sz="900" dirty="0">
                          <a:latin typeface="Arial"/>
                          <a:ea typeface="Calibri"/>
                          <a:cs typeface="Times New Roman"/>
                        </a:rPr>
                        <a:t>Инспекции содержания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Приемка продукта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32065">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сроками</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Укрупненное планирование сроков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Разработка календарного</a:t>
                      </a:r>
                      <a:r>
                        <a:rPr lang="ru-RU" sz="900" baseline="0" dirty="0">
                          <a:latin typeface="Arial"/>
                          <a:ea typeface="Calibri"/>
                          <a:cs typeface="Times New Roman"/>
                        </a:rPr>
                        <a:t> плана </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Координация</a:t>
                      </a:r>
                      <a:r>
                        <a:rPr lang="ru-RU" sz="900" baseline="0" dirty="0">
                          <a:latin typeface="Arial"/>
                          <a:ea typeface="Calibri"/>
                          <a:cs typeface="Times New Roman"/>
                        </a:rPr>
                        <a:t>  проекта по  временным параметрам</a:t>
                      </a:r>
                      <a:endParaRPr lang="ru-RU" sz="900" dirty="0">
                        <a:latin typeface="Arial"/>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810">
                        <a:lnSpc>
                          <a:spcPct val="115000"/>
                        </a:lnSpc>
                        <a:spcAft>
                          <a:spcPts val="0"/>
                        </a:spcAft>
                      </a:pPr>
                      <a:r>
                        <a:rPr lang="ru-RU" sz="900" dirty="0">
                          <a:latin typeface="Arial"/>
                          <a:ea typeface="Calibri"/>
                          <a:cs typeface="Times New Roman"/>
                        </a:rPr>
                        <a:t>Контроль сроков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Анализ фактических сроков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32065">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стоимостью</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Предварительная оценка затрат и доходов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Разработка сметы и  бюджета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Организация платежей</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810">
                        <a:lnSpc>
                          <a:spcPct val="115000"/>
                        </a:lnSpc>
                        <a:spcAft>
                          <a:spcPts val="0"/>
                        </a:spcAft>
                      </a:pPr>
                      <a:r>
                        <a:rPr lang="ru-RU" sz="900" dirty="0">
                          <a:latin typeface="Arial"/>
                          <a:ea typeface="Calibri"/>
                          <a:cs typeface="Times New Roman"/>
                        </a:rPr>
                        <a:t>Контроль затрат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Анализ фактического бюджета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32065">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рисками</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Анализ стратегических рисков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Планирование реагирования на риски</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Выполнение антирисковых мероприятий</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810">
                        <a:lnSpc>
                          <a:spcPct val="115000"/>
                        </a:lnSpc>
                        <a:spcAft>
                          <a:spcPts val="0"/>
                        </a:spcAft>
                      </a:pPr>
                      <a:r>
                        <a:rPr lang="ru-RU" sz="900" dirty="0">
                          <a:latin typeface="Arial"/>
                          <a:ea typeface="Calibri"/>
                          <a:cs typeface="Times New Roman"/>
                        </a:rPr>
                        <a:t>Мониторинг и контроль рисков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r>
                        <a:rPr lang="ru-RU" sz="900" dirty="0"/>
                        <a:t>Формирование архива рисков</a:t>
                      </a: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89350">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персоналом</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Назначение РП, членов</a:t>
                      </a:r>
                      <a:r>
                        <a:rPr lang="ru-RU" sz="900" baseline="0" dirty="0">
                          <a:latin typeface="Arial"/>
                          <a:ea typeface="Calibri"/>
                          <a:cs typeface="Times New Roman"/>
                        </a:rPr>
                        <a:t> команды УП</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Организационное планирование</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Развитие команды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810">
                        <a:lnSpc>
                          <a:spcPct val="115000"/>
                        </a:lnSpc>
                        <a:spcAft>
                          <a:spcPts val="0"/>
                        </a:spcAft>
                      </a:pPr>
                      <a:r>
                        <a:rPr lang="ru-RU" sz="900" dirty="0">
                          <a:latin typeface="Arial"/>
                          <a:ea typeface="Calibri"/>
                          <a:cs typeface="Times New Roman"/>
                        </a:rPr>
                        <a:t>Оценка деятельности персонала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Поощрение персонала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532065">
                <a:tc>
                  <a:txBody>
                    <a:bodyPr/>
                    <a:lstStyle/>
                    <a:p>
                      <a:pPr>
                        <a:lnSpc>
                          <a:spcPct val="115000"/>
                        </a:lnSpc>
                        <a:spcAft>
                          <a:spcPts val="0"/>
                        </a:spcAft>
                      </a:pPr>
                      <a:r>
                        <a:rPr lang="ru-RU" sz="900" b="1" dirty="0">
                          <a:solidFill>
                            <a:schemeClr val="tx2">
                              <a:lumMod val="75000"/>
                            </a:schemeClr>
                          </a:solidFill>
                          <a:latin typeface="+mj-lt"/>
                          <a:ea typeface="Calibri"/>
                          <a:cs typeface="Times New Roman"/>
                        </a:rPr>
                        <a:t>Управление </a:t>
                      </a:r>
                      <a:r>
                        <a:rPr lang="ru-RU" sz="900" b="1" dirty="0" err="1">
                          <a:solidFill>
                            <a:schemeClr val="tx2">
                              <a:lumMod val="75000"/>
                            </a:schemeClr>
                          </a:solidFill>
                          <a:latin typeface="+mj-lt"/>
                          <a:ea typeface="Calibri"/>
                          <a:cs typeface="Times New Roman"/>
                        </a:rPr>
                        <a:t>стейкхолдерами</a:t>
                      </a:r>
                      <a:endParaRPr lang="ru-RU" sz="900" b="1" dirty="0">
                        <a:solidFill>
                          <a:schemeClr val="tx2">
                            <a:lumMod val="75000"/>
                          </a:schemeClr>
                        </a:solidFill>
                        <a:latin typeface="+mj-lt"/>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900" kern="1200" dirty="0">
                          <a:solidFill>
                            <a:schemeClr val="tx1"/>
                          </a:solidFill>
                          <a:latin typeface="Arial"/>
                          <a:ea typeface="Calibri"/>
                          <a:cs typeface="Times New Roman"/>
                        </a:rPr>
                        <a:t>Идентификация </a:t>
                      </a:r>
                      <a:r>
                        <a:rPr lang="ru-RU" sz="900" kern="1200" dirty="0" err="1">
                          <a:solidFill>
                            <a:schemeClr val="tx1"/>
                          </a:solidFill>
                          <a:latin typeface="Arial"/>
                          <a:ea typeface="Calibri"/>
                          <a:cs typeface="Times New Roman"/>
                        </a:rPr>
                        <a:t>стейкхолдеров</a:t>
                      </a:r>
                      <a:endParaRPr lang="ru-RU" sz="900" kern="1200" dirty="0">
                        <a:solidFill>
                          <a:schemeClr val="tx1"/>
                        </a:solidFill>
                        <a:latin typeface="Arial"/>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lnSpc>
                          <a:spcPct val="115000"/>
                        </a:lnSpc>
                        <a:spcAft>
                          <a:spcPts val="0"/>
                        </a:spcAft>
                      </a:pPr>
                      <a:r>
                        <a:rPr lang="ru-RU" sz="900" kern="1200" dirty="0">
                          <a:solidFill>
                            <a:schemeClr val="tx1"/>
                          </a:solidFill>
                          <a:latin typeface="Arial"/>
                          <a:ea typeface="Calibri"/>
                          <a:cs typeface="Times New Roman"/>
                        </a:rPr>
                        <a:t>Планирование работ</a:t>
                      </a:r>
                      <a:r>
                        <a:rPr lang="ru-RU" sz="900" kern="1200" baseline="0" dirty="0">
                          <a:solidFill>
                            <a:schemeClr val="tx1"/>
                          </a:solidFill>
                          <a:latin typeface="Arial"/>
                          <a:ea typeface="Calibri"/>
                          <a:cs typeface="Times New Roman"/>
                        </a:rPr>
                        <a:t> со </a:t>
                      </a:r>
                      <a:r>
                        <a:rPr lang="ru-RU" sz="900" kern="1200" baseline="0" dirty="0" err="1">
                          <a:solidFill>
                            <a:schemeClr val="tx1"/>
                          </a:solidFill>
                          <a:latin typeface="Arial"/>
                          <a:ea typeface="Calibri"/>
                          <a:cs typeface="Times New Roman"/>
                        </a:rPr>
                        <a:t>стейкхолдерами</a:t>
                      </a:r>
                      <a:endParaRPr lang="ru-RU" sz="900" kern="1200" dirty="0">
                        <a:solidFill>
                          <a:schemeClr val="tx1"/>
                        </a:solidFill>
                        <a:latin typeface="Arial"/>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lnSpc>
                          <a:spcPct val="115000"/>
                        </a:lnSpc>
                        <a:spcAft>
                          <a:spcPts val="0"/>
                        </a:spcAft>
                      </a:pPr>
                      <a:r>
                        <a:rPr lang="ru-RU" sz="900" kern="1200" dirty="0">
                          <a:solidFill>
                            <a:schemeClr val="tx1"/>
                          </a:solidFill>
                          <a:latin typeface="Arial"/>
                          <a:ea typeface="Calibri"/>
                          <a:cs typeface="Times New Roman"/>
                        </a:rPr>
                        <a:t>Взаимодействие</a:t>
                      </a:r>
                      <a:r>
                        <a:rPr lang="ru-RU" sz="900" kern="1200" baseline="0" dirty="0">
                          <a:solidFill>
                            <a:schemeClr val="tx1"/>
                          </a:solidFill>
                          <a:latin typeface="Arial"/>
                          <a:ea typeface="Calibri"/>
                          <a:cs typeface="Times New Roman"/>
                        </a:rPr>
                        <a:t> со </a:t>
                      </a:r>
                      <a:r>
                        <a:rPr lang="ru-RU" sz="900" kern="1200" baseline="0" dirty="0" err="1">
                          <a:solidFill>
                            <a:schemeClr val="tx1"/>
                          </a:solidFill>
                          <a:latin typeface="Arial"/>
                          <a:ea typeface="Calibri"/>
                          <a:cs typeface="Times New Roman"/>
                        </a:rPr>
                        <a:t>стейкхолдерами</a:t>
                      </a:r>
                      <a:endParaRPr lang="ru-RU" sz="900" kern="1200" dirty="0">
                        <a:solidFill>
                          <a:schemeClr val="tx1"/>
                        </a:solidFill>
                        <a:latin typeface="Arial"/>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ru-RU" sz="900" kern="1200" dirty="0">
                          <a:solidFill>
                            <a:schemeClr val="tx1"/>
                          </a:solidFill>
                          <a:latin typeface="+mn-lt"/>
                          <a:ea typeface="Calibri"/>
                          <a:cs typeface="Times New Roman"/>
                        </a:rPr>
                        <a:t>Управление ожиданиями </a:t>
                      </a:r>
                      <a:r>
                        <a:rPr lang="ru-RU" sz="900" kern="1200" dirty="0" err="1">
                          <a:solidFill>
                            <a:schemeClr val="tx1"/>
                          </a:solidFill>
                          <a:latin typeface="+mn-lt"/>
                          <a:ea typeface="Calibri"/>
                          <a:cs typeface="Times New Roman"/>
                        </a:rPr>
                        <a:t>стейкхолдеров</a:t>
                      </a:r>
                      <a:endParaRPr lang="ru-RU" sz="900" kern="1200" dirty="0">
                        <a:solidFill>
                          <a:schemeClr val="tx1"/>
                        </a:solidFill>
                        <a:latin typeface="+mn-lt"/>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lnSpc>
                          <a:spcPct val="115000"/>
                        </a:lnSpc>
                        <a:spcAft>
                          <a:spcPts val="0"/>
                        </a:spcAft>
                      </a:pPr>
                      <a:r>
                        <a:rPr lang="ru-RU" sz="900" kern="1200" dirty="0">
                          <a:solidFill>
                            <a:schemeClr val="tx1"/>
                          </a:solidFill>
                          <a:latin typeface="Arial"/>
                          <a:ea typeface="Calibri"/>
                          <a:cs typeface="Times New Roman"/>
                        </a:rPr>
                        <a:t>Подведение</a:t>
                      </a:r>
                      <a:r>
                        <a:rPr lang="ru-RU" sz="900" kern="1200" baseline="0" dirty="0">
                          <a:solidFill>
                            <a:schemeClr val="tx1"/>
                          </a:solidFill>
                          <a:latin typeface="Arial"/>
                          <a:ea typeface="Calibri"/>
                          <a:cs typeface="Times New Roman"/>
                        </a:rPr>
                        <a:t> итогов работ, анализ удовлетворенности</a:t>
                      </a:r>
                      <a:endParaRPr lang="ru-RU" sz="900" kern="1200" dirty="0">
                        <a:solidFill>
                          <a:schemeClr val="tx1"/>
                        </a:solidFill>
                        <a:latin typeface="Arial"/>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532065">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коммуникациями</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kern="1200" dirty="0">
                          <a:solidFill>
                            <a:schemeClr val="tx1"/>
                          </a:solidFill>
                          <a:latin typeface="Arial"/>
                          <a:ea typeface="Calibri"/>
                          <a:cs typeface="Times New Roman"/>
                        </a:rPr>
                        <a:t>Анализ информационных потребностей</a:t>
                      </a: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Разработка плана коммуникаций</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Распространение информации</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3810">
                        <a:lnSpc>
                          <a:spcPct val="115000"/>
                        </a:lnSpc>
                        <a:spcAft>
                          <a:spcPts val="0"/>
                        </a:spcAft>
                      </a:pPr>
                      <a:r>
                        <a:rPr lang="ru-RU" sz="900" dirty="0">
                          <a:latin typeface="Arial"/>
                          <a:ea typeface="Calibri"/>
                          <a:cs typeface="Times New Roman"/>
                        </a:rPr>
                        <a:t>Подготовка отчетов об исполнении</a:t>
                      </a: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Формирование архива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532065">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поставками</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Анализ поставщиков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Планирование поставок</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a:latin typeface="Arial"/>
                          <a:ea typeface="Calibri"/>
                          <a:cs typeface="Times New Roman"/>
                        </a:rPr>
                        <a:t>Выбор поставщиков и заключение контрактов</a:t>
                      </a:r>
                      <a:endParaRPr lang="ru-RU" sz="90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Администрирование контрактов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Закрытие контрактов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389350">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качеством</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a:latin typeface="Arial"/>
                          <a:ea typeface="Calibri"/>
                          <a:cs typeface="Times New Roman"/>
                        </a:rPr>
                        <a:t>Определение стандартов качества</a:t>
                      </a:r>
                      <a:endParaRPr lang="ru-RU" sz="90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Планирование качества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a:latin typeface="Arial"/>
                          <a:ea typeface="Calibri"/>
                          <a:cs typeface="Times New Roman"/>
                        </a:rPr>
                        <a:t>Обеспечение качества</a:t>
                      </a:r>
                      <a:endParaRPr lang="ru-RU" sz="90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Контроль качества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Извлечение уроков</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389350">
                <a:tc>
                  <a:txBody>
                    <a:bodyPr/>
                    <a:lstStyle/>
                    <a:p>
                      <a:pPr>
                        <a:lnSpc>
                          <a:spcPct val="115000"/>
                        </a:lnSpc>
                        <a:spcAft>
                          <a:spcPts val="0"/>
                        </a:spcAft>
                      </a:pPr>
                      <a:r>
                        <a:rPr lang="ru-RU" sz="900" b="1" dirty="0">
                          <a:solidFill>
                            <a:schemeClr val="tx2">
                              <a:lumMod val="75000"/>
                            </a:schemeClr>
                          </a:solidFill>
                          <a:latin typeface="Arial"/>
                          <a:ea typeface="Calibri"/>
                          <a:cs typeface="Times New Roman"/>
                        </a:rPr>
                        <a:t>Управление интеграцией</a:t>
                      </a:r>
                      <a:endParaRPr lang="ru-RU" sz="900" b="1" dirty="0">
                        <a:solidFill>
                          <a:schemeClr val="tx2">
                            <a:lumMod val="75000"/>
                          </a:schemeClr>
                        </a:solidFill>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8895">
                        <a:lnSpc>
                          <a:spcPct val="115000"/>
                        </a:lnSpc>
                        <a:spcAft>
                          <a:spcPts val="0"/>
                        </a:spcAft>
                      </a:pPr>
                      <a:r>
                        <a:rPr lang="ru-RU" sz="900" dirty="0">
                          <a:latin typeface="Arial"/>
                          <a:ea typeface="Calibri"/>
                          <a:cs typeface="Times New Roman"/>
                        </a:rPr>
                        <a:t>Разработка Устава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Разработка сводного плана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Общее управление,</a:t>
                      </a:r>
                      <a:r>
                        <a:rPr lang="ru-RU" sz="900" baseline="0" dirty="0">
                          <a:latin typeface="Arial"/>
                          <a:ea typeface="Calibri"/>
                          <a:cs typeface="Times New Roman"/>
                        </a:rPr>
                        <a:t> координация </a:t>
                      </a:r>
                      <a:r>
                        <a:rPr lang="ru-RU" sz="900" dirty="0">
                          <a:latin typeface="Arial"/>
                          <a:ea typeface="Calibri"/>
                          <a:cs typeface="Times New Roman"/>
                        </a:rPr>
                        <a:t>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Arial"/>
                          <a:ea typeface="Calibri"/>
                          <a:cs typeface="Times New Roman"/>
                        </a:rPr>
                        <a:t>Управление изменениями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ru-RU" sz="900" dirty="0">
                          <a:latin typeface="+mn-lt"/>
                          <a:ea typeface="Calibri"/>
                          <a:cs typeface="Times New Roman"/>
                        </a:rPr>
                        <a:t>Закрытие проекта</a:t>
                      </a:r>
                      <a:endParaRPr lang="ru-RU" sz="900" dirty="0">
                        <a:latin typeface="Calibri"/>
                        <a:ea typeface="Calibri"/>
                        <a:cs typeface="Times New Roman"/>
                      </a:endParaRPr>
                    </a:p>
                  </a:txBody>
                  <a:tcPr marL="46639" marR="466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6952" name="Заголовок 1"/>
          <p:cNvSpPr>
            <a:spLocks noGrp="1"/>
          </p:cNvSpPr>
          <p:nvPr>
            <p:ph type="title"/>
          </p:nvPr>
        </p:nvSpPr>
        <p:spPr/>
        <p:txBody>
          <a:bodyPr/>
          <a:lstStyle/>
          <a:p>
            <a:r>
              <a:rPr lang="ru-RU" altLang="ru-RU"/>
              <a:t>Функциональные области</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Заголовок 1"/>
          <p:cNvSpPr>
            <a:spLocks noGrp="1"/>
          </p:cNvSpPr>
          <p:nvPr>
            <p:ph type="title"/>
          </p:nvPr>
        </p:nvSpPr>
        <p:spPr>
          <a:xfrm>
            <a:off x="467544" y="2060848"/>
            <a:ext cx="8229600" cy="1301750"/>
          </a:xfrm>
        </p:spPr>
        <p:txBody>
          <a:bodyPr>
            <a:normAutofit fontScale="90000"/>
          </a:bodyPr>
          <a:lstStyle/>
          <a:p>
            <a:pPr defTabSz="762000"/>
            <a:r>
              <a:rPr lang="ru-RU" altLang="ru-RU" dirty="0"/>
              <a:t>Инициация проекта</a:t>
            </a:r>
            <a:br>
              <a:rPr lang="ru-RU" altLang="ru-RU" dirty="0"/>
            </a:br>
            <a:r>
              <a:rPr lang="ru-RU" altLang="ru-RU" dirty="0"/>
              <a:t>Подготовка эффективного старта</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8"/>
          <p:cNvSpPr>
            <a:spLocks noChangeArrowheads="1"/>
          </p:cNvSpPr>
          <p:nvPr/>
        </p:nvSpPr>
        <p:spPr bwMode="auto">
          <a:xfrm>
            <a:off x="323850" y="1916113"/>
            <a:ext cx="7696200" cy="297180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38915" name="Rectangle 9"/>
          <p:cNvSpPr>
            <a:spLocks noChangeArrowheads="1"/>
          </p:cNvSpPr>
          <p:nvPr/>
        </p:nvSpPr>
        <p:spPr bwMode="auto">
          <a:xfrm>
            <a:off x="1312863" y="2247900"/>
            <a:ext cx="3665537" cy="547688"/>
          </a:xfrm>
          <a:prstGeom prst="rect">
            <a:avLst/>
          </a:prstGeom>
          <a:solidFill>
            <a:srgbClr val="FFFFFF"/>
          </a:solidFill>
          <a:ln w="9525">
            <a:solidFill>
              <a:srgbClr val="000000"/>
            </a:solidFill>
            <a:miter lim="800000"/>
            <a:headEnd/>
            <a:tailEnd/>
          </a:ln>
        </p:spPr>
        <p:txBody>
          <a:bodyPr lIns="12700" tIns="12700" rIns="12700" bIns="1270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endParaRPr lang="ru-RU" altLang="ru-RU" sz="900" u="sng"/>
          </a:p>
          <a:p>
            <a:pPr algn="ctr">
              <a:spcBef>
                <a:spcPct val="0"/>
              </a:spcBef>
              <a:buFontTx/>
              <a:buNone/>
            </a:pPr>
            <a:r>
              <a:rPr lang="ru-RU" altLang="ru-RU" b="1"/>
              <a:t>Процессы инициации</a:t>
            </a:r>
          </a:p>
        </p:txBody>
      </p:sp>
      <p:sp>
        <p:nvSpPr>
          <p:cNvPr id="38916" name="Rectangle 10"/>
          <p:cNvSpPr>
            <a:spLocks noChangeArrowheads="1"/>
          </p:cNvSpPr>
          <p:nvPr/>
        </p:nvSpPr>
        <p:spPr bwMode="auto">
          <a:xfrm>
            <a:off x="1312863" y="2795588"/>
            <a:ext cx="3665537" cy="2001837"/>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532491" name="Rectangle 11"/>
          <p:cNvSpPr>
            <a:spLocks noChangeArrowheads="1"/>
          </p:cNvSpPr>
          <p:nvPr/>
        </p:nvSpPr>
        <p:spPr bwMode="auto">
          <a:xfrm>
            <a:off x="1403648" y="2924944"/>
            <a:ext cx="1861827" cy="504056"/>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a:scene3d>
            <a:camera prst="orthographicFront"/>
            <a:lightRig rig="threePt" dir="t"/>
          </a:scene3d>
          <a:sp3d>
            <a:bevelT/>
          </a:sp3d>
        </p:spPr>
        <p:txBody>
          <a:bodyPr lIns="12700" tIns="12700" rIns="12700" bIns="12700" anchor="ctr"/>
          <a:lstStyle/>
          <a:p>
            <a:pPr algn="ctr" eaLnBrk="0" hangingPunct="0">
              <a:defRPr/>
            </a:pPr>
            <a:r>
              <a:rPr lang="ru-RU" sz="1700" dirty="0">
                <a:cs typeface="+mn-cs"/>
              </a:rPr>
              <a:t>Сбор требований</a:t>
            </a:r>
            <a:endParaRPr lang="en-US" sz="1700" dirty="0">
              <a:cs typeface="+mn-cs"/>
            </a:endParaRPr>
          </a:p>
        </p:txBody>
      </p:sp>
      <p:sp>
        <p:nvSpPr>
          <p:cNvPr id="78880" name="Freeform 13"/>
          <p:cNvSpPr>
            <a:spLocks/>
          </p:cNvSpPr>
          <p:nvPr/>
        </p:nvSpPr>
        <p:spPr bwMode="auto">
          <a:xfrm>
            <a:off x="5068888" y="3206750"/>
            <a:ext cx="641350" cy="320675"/>
          </a:xfrm>
          <a:custGeom>
            <a:avLst/>
            <a:gdLst>
              <a:gd name="T0" fmla="*/ 0 w 20000"/>
              <a:gd name="T1" fmla="*/ 0 h 20000"/>
              <a:gd name="T2" fmla="*/ 0 w 20000"/>
              <a:gd name="T3" fmla="*/ 0 h 20000"/>
              <a:gd name="T4" fmla="*/ 0 w 20000"/>
              <a:gd name="T5" fmla="*/ 0 h 20000"/>
              <a:gd name="T6" fmla="*/ 0 w 20000"/>
              <a:gd name="T7" fmla="*/ 0 h 20000"/>
              <a:gd name="T8" fmla="*/ 0 w 20000"/>
              <a:gd name="T9" fmla="*/ 0 h 20000"/>
              <a:gd name="T10" fmla="*/ 0 w 20000"/>
              <a:gd name="T11" fmla="*/ 0 h 20000"/>
              <a:gd name="T12" fmla="*/ 0 w 20000"/>
              <a:gd name="T13" fmla="*/ 0 h 20000"/>
              <a:gd name="T14" fmla="*/ 0 w 20000"/>
              <a:gd name="T15" fmla="*/ 0 h 20000"/>
              <a:gd name="T16" fmla="*/ 0 60000 65536"/>
              <a:gd name="T17" fmla="*/ 0 60000 65536"/>
              <a:gd name="T18" fmla="*/ 0 60000 65536"/>
              <a:gd name="T19" fmla="*/ 0 60000 65536"/>
              <a:gd name="T20" fmla="*/ 0 60000 65536"/>
              <a:gd name="T21" fmla="*/ 0 60000 65536"/>
              <a:gd name="T22" fmla="*/ 0 60000 65536"/>
              <a:gd name="T23" fmla="*/ 0 60000 65536"/>
              <a:gd name="T24" fmla="*/ 0 w 20000"/>
              <a:gd name="T25" fmla="*/ 0 h 20000"/>
              <a:gd name="T26" fmla="*/ 20000 w 20000"/>
              <a:gd name="T27" fmla="*/ 20000 h 200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000" h="20000">
                <a:moveTo>
                  <a:pt x="0" y="7103"/>
                </a:moveTo>
                <a:lnTo>
                  <a:pt x="0" y="12393"/>
                </a:lnTo>
                <a:lnTo>
                  <a:pt x="11688" y="12393"/>
                </a:lnTo>
                <a:lnTo>
                  <a:pt x="11688" y="19950"/>
                </a:lnTo>
                <a:lnTo>
                  <a:pt x="19975" y="8866"/>
                </a:lnTo>
                <a:lnTo>
                  <a:pt x="11688" y="0"/>
                </a:lnTo>
                <a:lnTo>
                  <a:pt x="11688" y="7103"/>
                </a:lnTo>
                <a:lnTo>
                  <a:pt x="0" y="7103"/>
                </a:lnTo>
                <a:close/>
              </a:path>
            </a:pathLst>
          </a:custGeom>
          <a:ln>
            <a:headEnd type="none" w="med" len="sm"/>
            <a:tailEnd type="triangle" w="med" len="sm"/>
          </a:ln>
        </p:spPr>
        <p:style>
          <a:lnRef idx="1">
            <a:schemeClr val="dk1"/>
          </a:lnRef>
          <a:fillRef idx="2">
            <a:schemeClr val="dk1"/>
          </a:fillRef>
          <a:effectRef idx="1">
            <a:schemeClr val="dk1"/>
          </a:effectRef>
          <a:fontRef idx="minor">
            <a:schemeClr val="dk1"/>
          </a:fontRef>
        </p:style>
        <p:txBody>
          <a:bodyPr/>
          <a:lstStyle/>
          <a:p>
            <a:pPr>
              <a:defRPr/>
            </a:pPr>
            <a:endParaRPr lang="ru-RU"/>
          </a:p>
        </p:txBody>
      </p:sp>
      <p:sp>
        <p:nvSpPr>
          <p:cNvPr id="38921" name="Rectangle 14"/>
          <p:cNvSpPr>
            <a:spLocks noChangeArrowheads="1"/>
          </p:cNvSpPr>
          <p:nvPr/>
        </p:nvSpPr>
        <p:spPr bwMode="auto">
          <a:xfrm>
            <a:off x="5729288" y="3079750"/>
            <a:ext cx="1609725" cy="698500"/>
          </a:xfrm>
          <a:prstGeom prst="rect">
            <a:avLst/>
          </a:prstGeom>
          <a:solidFill>
            <a:srgbClr val="E6E6E6"/>
          </a:solidFill>
          <a:ln>
            <a:noFill/>
          </a:ln>
          <a:extLst>
            <a:ext uri="{91240B29-F687-4F45-9708-019B960494DF}">
              <a14:hiddenLine xmlns:a14="http://schemas.microsoft.com/office/drawing/2010/main" w="6350">
                <a:solidFill>
                  <a:srgbClr val="000000"/>
                </a:solidFill>
                <a:miter lim="800000"/>
                <a:headEnd/>
                <a:tailEnd/>
              </a14:hiddenLine>
            </a:ext>
          </a:extLst>
        </p:spPr>
        <p:txBody>
          <a:bodyPr lIns="12700" tIns="12700" rIns="12700" bIns="1270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sz="1600"/>
              <a:t>К процессам</a:t>
            </a:r>
          </a:p>
          <a:p>
            <a:pPr>
              <a:spcBef>
                <a:spcPct val="0"/>
              </a:spcBef>
              <a:buFontTx/>
              <a:buNone/>
            </a:pPr>
            <a:r>
              <a:rPr lang="ru-RU" altLang="ru-RU" sz="1600"/>
              <a:t>планирования</a:t>
            </a:r>
          </a:p>
        </p:txBody>
      </p:sp>
      <p:grpSp>
        <p:nvGrpSpPr>
          <p:cNvPr id="38922" name="Group 17"/>
          <p:cNvGrpSpPr>
            <a:grpSpLocks/>
          </p:cNvGrpSpPr>
          <p:nvPr/>
        </p:nvGrpSpPr>
        <p:grpSpPr bwMode="auto">
          <a:xfrm>
            <a:off x="7516813" y="2644775"/>
            <a:ext cx="1366837" cy="792163"/>
            <a:chOff x="3969" y="482"/>
            <a:chExt cx="861" cy="499"/>
          </a:xfrm>
        </p:grpSpPr>
        <p:sp>
          <p:nvSpPr>
            <p:cNvPr id="78873" name="AutoShape 18"/>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a:scene3d>
              <a:camera prst="orthographicFront"/>
              <a:lightRig rig="threePt" dir="t"/>
            </a:scene3d>
            <a:sp3d>
              <a:bevelT/>
            </a:sp3d>
          </p:spPr>
          <p:txBody>
            <a:bodyPr wrap="none" anchor="ctr"/>
            <a:lstStyle/>
            <a:p>
              <a:pPr eaLnBrk="0" hangingPunct="0">
                <a:defRPr/>
              </a:pPr>
              <a:endParaRPr lang="en-US">
                <a:cs typeface="+mn-cs"/>
              </a:endParaRPr>
            </a:p>
          </p:txBody>
        </p:sp>
        <p:sp>
          <p:nvSpPr>
            <p:cNvPr id="38963" name="Text Box 19"/>
            <p:cNvSpPr txBox="1">
              <a:spLocks noChangeArrowheads="1"/>
            </p:cNvSpPr>
            <p:nvPr/>
          </p:nvSpPr>
          <p:spPr bwMode="auto">
            <a:xfrm>
              <a:off x="3969" y="527"/>
              <a:ext cx="86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dirty="0"/>
                <a:t>Концепция проекта</a:t>
              </a:r>
            </a:p>
          </p:txBody>
        </p:sp>
      </p:grpSp>
      <p:grpSp>
        <p:nvGrpSpPr>
          <p:cNvPr id="38923" name="Group 20"/>
          <p:cNvGrpSpPr>
            <a:grpSpLocks/>
          </p:cNvGrpSpPr>
          <p:nvPr/>
        </p:nvGrpSpPr>
        <p:grpSpPr bwMode="auto">
          <a:xfrm>
            <a:off x="7490619" y="4530726"/>
            <a:ext cx="1366837" cy="792162"/>
            <a:chOff x="3969" y="482"/>
            <a:chExt cx="861" cy="499"/>
          </a:xfrm>
        </p:grpSpPr>
        <p:sp>
          <p:nvSpPr>
            <p:cNvPr id="78871" name="AutoShape 21"/>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a:scene3d>
              <a:camera prst="orthographicFront"/>
              <a:lightRig rig="threePt" dir="t"/>
            </a:scene3d>
            <a:sp3d>
              <a:bevelT/>
            </a:sp3d>
          </p:spPr>
          <p:txBody>
            <a:bodyPr wrap="none" anchor="ctr"/>
            <a:lstStyle/>
            <a:p>
              <a:pPr eaLnBrk="0" hangingPunct="0">
                <a:defRPr/>
              </a:pPr>
              <a:endParaRPr lang="en-US">
                <a:cs typeface="+mn-cs"/>
              </a:endParaRPr>
            </a:p>
          </p:txBody>
        </p:sp>
        <p:sp>
          <p:nvSpPr>
            <p:cNvPr id="38959" name="Text Box 22"/>
            <p:cNvSpPr txBox="1">
              <a:spLocks noChangeArrowheads="1"/>
            </p:cNvSpPr>
            <p:nvPr/>
          </p:nvSpPr>
          <p:spPr bwMode="auto">
            <a:xfrm>
              <a:off x="3969" y="527"/>
              <a:ext cx="86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a:t>ТЭО</a:t>
              </a:r>
            </a:p>
          </p:txBody>
        </p:sp>
      </p:grpSp>
      <p:grpSp>
        <p:nvGrpSpPr>
          <p:cNvPr id="38924" name="Group 23"/>
          <p:cNvGrpSpPr>
            <a:grpSpLocks/>
          </p:cNvGrpSpPr>
          <p:nvPr/>
        </p:nvGrpSpPr>
        <p:grpSpPr bwMode="auto">
          <a:xfrm>
            <a:off x="7854157" y="5247951"/>
            <a:ext cx="1366837" cy="792162"/>
            <a:chOff x="3969" y="482"/>
            <a:chExt cx="861" cy="499"/>
          </a:xfrm>
        </p:grpSpPr>
        <p:sp>
          <p:nvSpPr>
            <p:cNvPr id="78869" name="AutoShape 24"/>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a:scene3d>
              <a:camera prst="orthographicFront"/>
              <a:lightRig rig="threePt" dir="t"/>
            </a:scene3d>
            <a:sp3d>
              <a:bevelT/>
            </a:sp3d>
          </p:spPr>
          <p:txBody>
            <a:bodyPr wrap="none" anchor="ctr"/>
            <a:lstStyle/>
            <a:p>
              <a:pPr eaLnBrk="0" hangingPunct="0">
                <a:defRPr/>
              </a:pPr>
              <a:endParaRPr lang="en-US">
                <a:cs typeface="+mn-cs"/>
              </a:endParaRPr>
            </a:p>
          </p:txBody>
        </p:sp>
        <p:sp>
          <p:nvSpPr>
            <p:cNvPr id="38955" name="Text Box 25"/>
            <p:cNvSpPr txBox="1">
              <a:spLocks noChangeArrowheads="1"/>
            </p:cNvSpPr>
            <p:nvPr/>
          </p:nvSpPr>
          <p:spPr bwMode="auto">
            <a:xfrm>
              <a:off x="3969" y="527"/>
              <a:ext cx="86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dirty="0"/>
                <a:t>Бизнес-план</a:t>
              </a:r>
            </a:p>
          </p:txBody>
        </p:sp>
      </p:grpSp>
      <p:grpSp>
        <p:nvGrpSpPr>
          <p:cNvPr id="38925" name="Group 26"/>
          <p:cNvGrpSpPr>
            <a:grpSpLocks/>
          </p:cNvGrpSpPr>
          <p:nvPr/>
        </p:nvGrpSpPr>
        <p:grpSpPr bwMode="auto">
          <a:xfrm>
            <a:off x="6672495" y="3930326"/>
            <a:ext cx="1223962" cy="792163"/>
            <a:chOff x="4598" y="1389"/>
            <a:chExt cx="861" cy="499"/>
          </a:xfrm>
        </p:grpSpPr>
        <p:sp>
          <p:nvSpPr>
            <p:cNvPr id="78867" name="AutoShape 27"/>
            <p:cNvSpPr>
              <a:spLocks noChangeArrowheads="1"/>
            </p:cNvSpPr>
            <p:nvPr/>
          </p:nvSpPr>
          <p:spPr bwMode="auto">
            <a:xfrm>
              <a:off x="4649" y="1389"/>
              <a:ext cx="771" cy="499"/>
            </a:xfrm>
            <a:prstGeom prst="flowChartDocument">
              <a:avLst/>
            </a:prstGeom>
            <a:solidFill>
              <a:schemeClr val="bg1"/>
            </a:solidFill>
            <a:ln w="9525">
              <a:solidFill>
                <a:schemeClr val="tx1"/>
              </a:solidFill>
              <a:miter lim="800000"/>
              <a:headEnd/>
              <a:tailEnd/>
            </a:ln>
            <a:scene3d>
              <a:camera prst="orthographicFront"/>
              <a:lightRig rig="threePt" dir="t"/>
            </a:scene3d>
            <a:sp3d>
              <a:bevelT/>
            </a:sp3d>
          </p:spPr>
          <p:txBody>
            <a:bodyPr wrap="none" anchor="ctr"/>
            <a:lstStyle/>
            <a:p>
              <a:pPr eaLnBrk="0" hangingPunct="0">
                <a:defRPr/>
              </a:pPr>
              <a:endParaRPr lang="en-US">
                <a:cs typeface="+mn-cs"/>
              </a:endParaRPr>
            </a:p>
          </p:txBody>
        </p:sp>
        <p:sp>
          <p:nvSpPr>
            <p:cNvPr id="38951" name="Text Box 28"/>
            <p:cNvSpPr txBox="1">
              <a:spLocks noChangeArrowheads="1"/>
            </p:cNvSpPr>
            <p:nvPr/>
          </p:nvSpPr>
          <p:spPr bwMode="auto">
            <a:xfrm>
              <a:off x="4598" y="1389"/>
              <a:ext cx="86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dirty="0"/>
                <a:t>  Устав     проекта</a:t>
              </a:r>
            </a:p>
          </p:txBody>
        </p:sp>
      </p:grpSp>
      <p:grpSp>
        <p:nvGrpSpPr>
          <p:cNvPr id="38926" name="Group 29"/>
          <p:cNvGrpSpPr>
            <a:grpSpLocks/>
          </p:cNvGrpSpPr>
          <p:nvPr/>
        </p:nvGrpSpPr>
        <p:grpSpPr bwMode="auto">
          <a:xfrm>
            <a:off x="7747794" y="3358357"/>
            <a:ext cx="1295400" cy="1008062"/>
            <a:chOff x="4331" y="1797"/>
            <a:chExt cx="894" cy="499"/>
          </a:xfrm>
        </p:grpSpPr>
        <p:sp>
          <p:nvSpPr>
            <p:cNvPr id="78865" name="AutoShape 30"/>
            <p:cNvSpPr>
              <a:spLocks noChangeArrowheads="1"/>
            </p:cNvSpPr>
            <p:nvPr/>
          </p:nvSpPr>
          <p:spPr bwMode="auto">
            <a:xfrm>
              <a:off x="4331" y="1797"/>
              <a:ext cx="862" cy="499"/>
            </a:xfrm>
            <a:prstGeom prst="flowChartDocument">
              <a:avLst/>
            </a:prstGeom>
            <a:solidFill>
              <a:schemeClr val="bg1"/>
            </a:solidFill>
            <a:ln w="9525">
              <a:solidFill>
                <a:schemeClr val="tx1"/>
              </a:solidFill>
              <a:miter lim="800000"/>
              <a:headEnd/>
              <a:tailEnd/>
            </a:ln>
            <a:scene3d>
              <a:camera prst="orthographicFront"/>
              <a:lightRig rig="threePt" dir="t"/>
            </a:scene3d>
            <a:sp3d>
              <a:bevelT/>
            </a:sp3d>
          </p:spPr>
          <p:txBody>
            <a:bodyPr wrap="none" anchor="ctr"/>
            <a:lstStyle/>
            <a:p>
              <a:pPr eaLnBrk="0" hangingPunct="0">
                <a:defRPr/>
              </a:pPr>
              <a:endParaRPr lang="en-US">
                <a:cs typeface="+mn-cs"/>
              </a:endParaRPr>
            </a:p>
          </p:txBody>
        </p:sp>
        <p:sp>
          <p:nvSpPr>
            <p:cNvPr id="38947" name="Text Box 31"/>
            <p:cNvSpPr txBox="1">
              <a:spLocks noChangeArrowheads="1"/>
            </p:cNvSpPr>
            <p:nvPr/>
          </p:nvSpPr>
          <p:spPr bwMode="auto">
            <a:xfrm>
              <a:off x="4332" y="1797"/>
              <a:ext cx="893"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dirty="0"/>
                <a:t>Приказ о запуске проекта</a:t>
              </a:r>
            </a:p>
          </p:txBody>
        </p:sp>
      </p:grpSp>
      <p:grpSp>
        <p:nvGrpSpPr>
          <p:cNvPr id="38927" name="Group 36"/>
          <p:cNvGrpSpPr>
            <a:grpSpLocks/>
          </p:cNvGrpSpPr>
          <p:nvPr/>
        </p:nvGrpSpPr>
        <p:grpSpPr bwMode="auto">
          <a:xfrm>
            <a:off x="6948488" y="1989138"/>
            <a:ext cx="1628775" cy="792162"/>
            <a:chOff x="3969" y="482"/>
            <a:chExt cx="861" cy="499"/>
          </a:xfrm>
        </p:grpSpPr>
        <p:sp>
          <p:nvSpPr>
            <p:cNvPr id="78863" name="AutoShape 37"/>
            <p:cNvSpPr>
              <a:spLocks noChangeArrowheads="1"/>
            </p:cNvSpPr>
            <p:nvPr/>
          </p:nvSpPr>
          <p:spPr bwMode="auto">
            <a:xfrm>
              <a:off x="3969" y="482"/>
              <a:ext cx="771" cy="499"/>
            </a:xfrm>
            <a:prstGeom prst="flowChartDocument">
              <a:avLst/>
            </a:prstGeom>
            <a:solidFill>
              <a:schemeClr val="bg1"/>
            </a:solidFill>
            <a:ln w="6350">
              <a:solidFill>
                <a:schemeClr val="tx1"/>
              </a:solidFill>
              <a:miter lim="800000"/>
              <a:headEnd/>
              <a:tailEnd/>
            </a:ln>
            <a:scene3d>
              <a:camera prst="orthographicFront"/>
              <a:lightRig rig="threePt" dir="t"/>
            </a:scene3d>
            <a:sp3d>
              <a:bevelT/>
            </a:sp3d>
          </p:spPr>
          <p:txBody>
            <a:bodyPr wrap="none" anchor="ctr"/>
            <a:lstStyle/>
            <a:p>
              <a:pPr eaLnBrk="0" hangingPunct="0">
                <a:defRPr/>
              </a:pPr>
              <a:endParaRPr lang="en-US">
                <a:cs typeface="+mn-cs"/>
              </a:endParaRPr>
            </a:p>
          </p:txBody>
        </p:sp>
        <p:sp>
          <p:nvSpPr>
            <p:cNvPr id="38943" name="Text Box 38"/>
            <p:cNvSpPr txBox="1">
              <a:spLocks noChangeArrowheads="1"/>
            </p:cNvSpPr>
            <p:nvPr/>
          </p:nvSpPr>
          <p:spPr bwMode="auto">
            <a:xfrm>
              <a:off x="3969" y="527"/>
              <a:ext cx="86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dirty="0"/>
                <a:t>Презентация проекта</a:t>
              </a:r>
            </a:p>
          </p:txBody>
        </p:sp>
      </p:grpSp>
      <p:grpSp>
        <p:nvGrpSpPr>
          <p:cNvPr id="38928" name="Group 33"/>
          <p:cNvGrpSpPr>
            <a:grpSpLocks/>
          </p:cNvGrpSpPr>
          <p:nvPr/>
        </p:nvGrpSpPr>
        <p:grpSpPr bwMode="auto">
          <a:xfrm>
            <a:off x="7195344" y="1294607"/>
            <a:ext cx="1873250" cy="792162"/>
            <a:chOff x="3969" y="482"/>
            <a:chExt cx="861" cy="499"/>
          </a:xfrm>
        </p:grpSpPr>
        <p:sp>
          <p:nvSpPr>
            <p:cNvPr id="78861" name="AutoShape 34"/>
            <p:cNvSpPr>
              <a:spLocks noChangeArrowheads="1"/>
            </p:cNvSpPr>
            <p:nvPr/>
          </p:nvSpPr>
          <p:spPr bwMode="auto">
            <a:xfrm>
              <a:off x="3969" y="482"/>
              <a:ext cx="771" cy="499"/>
            </a:xfrm>
            <a:prstGeom prst="flowChartDocument">
              <a:avLst/>
            </a:prstGeom>
            <a:ln w="6350">
              <a:headEnd/>
              <a:tailEnd/>
            </a:ln>
            <a:scene3d>
              <a:camera prst="orthographicFront"/>
              <a:lightRig rig="threePt" dir="t"/>
            </a:scene3d>
            <a:sp3d>
              <a:bevelT/>
            </a:sp3d>
          </p:spPr>
          <p:style>
            <a:lnRef idx="2">
              <a:schemeClr val="dk1"/>
            </a:lnRef>
            <a:fillRef idx="1">
              <a:schemeClr val="lt1"/>
            </a:fillRef>
            <a:effectRef idx="0">
              <a:schemeClr val="dk1"/>
            </a:effectRef>
            <a:fontRef idx="minor">
              <a:schemeClr val="dk1"/>
            </a:fontRef>
          </p:style>
          <p:txBody>
            <a:bodyPr wrap="none" anchor="ctr"/>
            <a:lstStyle/>
            <a:p>
              <a:pPr eaLnBrk="0" hangingPunct="0">
                <a:defRPr/>
              </a:pPr>
              <a:endParaRPr lang="en-US"/>
            </a:p>
          </p:txBody>
        </p:sp>
        <p:sp>
          <p:nvSpPr>
            <p:cNvPr id="38939" name="Text Box 35"/>
            <p:cNvSpPr txBox="1">
              <a:spLocks noChangeArrowheads="1"/>
            </p:cNvSpPr>
            <p:nvPr/>
          </p:nvSpPr>
          <p:spPr bwMode="auto">
            <a:xfrm>
              <a:off x="3969" y="527"/>
              <a:ext cx="861"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600" b="1" dirty="0"/>
                <a:t>Бизнес-предложение</a:t>
              </a:r>
            </a:p>
          </p:txBody>
        </p:sp>
      </p:grpSp>
      <p:sp>
        <p:nvSpPr>
          <p:cNvPr id="34" name="Rectangle 11"/>
          <p:cNvSpPr>
            <a:spLocks noChangeArrowheads="1"/>
          </p:cNvSpPr>
          <p:nvPr/>
        </p:nvSpPr>
        <p:spPr bwMode="auto">
          <a:xfrm>
            <a:off x="3059832" y="4149080"/>
            <a:ext cx="1861827" cy="504056"/>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a:scene3d>
            <a:camera prst="orthographicFront"/>
            <a:lightRig rig="threePt" dir="t"/>
          </a:scene3d>
          <a:sp3d>
            <a:bevelT/>
          </a:sp3d>
        </p:spPr>
        <p:txBody>
          <a:bodyPr lIns="12700" tIns="12700" rIns="12700" bIns="12700" anchor="ctr"/>
          <a:lstStyle/>
          <a:p>
            <a:pPr algn="ctr" eaLnBrk="0" hangingPunct="0">
              <a:defRPr/>
            </a:pPr>
            <a:r>
              <a:rPr lang="ru-RU" sz="1700" dirty="0">
                <a:cs typeface="+mn-cs"/>
              </a:rPr>
              <a:t>Инициирование</a:t>
            </a:r>
            <a:endParaRPr lang="en-US" sz="1700" dirty="0">
              <a:cs typeface="+mn-cs"/>
            </a:endParaRPr>
          </a:p>
        </p:txBody>
      </p:sp>
      <p:sp>
        <p:nvSpPr>
          <p:cNvPr id="35" name="Rectangle 11"/>
          <p:cNvSpPr>
            <a:spLocks noChangeArrowheads="1"/>
          </p:cNvSpPr>
          <p:nvPr/>
        </p:nvSpPr>
        <p:spPr bwMode="auto">
          <a:xfrm>
            <a:off x="2051720" y="3501008"/>
            <a:ext cx="2088232" cy="576064"/>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a:scene3d>
            <a:camera prst="orthographicFront"/>
            <a:lightRig rig="threePt" dir="t"/>
          </a:scene3d>
          <a:sp3d>
            <a:bevelT/>
          </a:sp3d>
        </p:spPr>
        <p:txBody>
          <a:bodyPr lIns="12700" tIns="12700" rIns="12700" bIns="12700" anchor="ctr"/>
          <a:lstStyle/>
          <a:p>
            <a:pPr algn="ctr" eaLnBrk="0" hangingPunct="0">
              <a:defRPr/>
            </a:pPr>
            <a:r>
              <a:rPr lang="ru-RU" sz="1700" dirty="0">
                <a:cs typeface="+mn-cs"/>
              </a:rPr>
              <a:t>Предварительный анализ</a:t>
            </a:r>
            <a:endParaRPr lang="en-US" sz="1700" dirty="0">
              <a:cs typeface="+mn-cs"/>
            </a:endParaRPr>
          </a:p>
        </p:txBody>
      </p:sp>
      <p:sp>
        <p:nvSpPr>
          <p:cNvPr id="38935" name="Заголовок 1"/>
          <p:cNvSpPr>
            <a:spLocks noGrp="1"/>
          </p:cNvSpPr>
          <p:nvPr>
            <p:ph type="title"/>
          </p:nvPr>
        </p:nvSpPr>
        <p:spPr/>
        <p:txBody>
          <a:bodyPr/>
          <a:lstStyle/>
          <a:p>
            <a:r>
              <a:rPr lang="ru-RU" altLang="ru-RU"/>
              <a:t>Инициация проекта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8880"/>
                                        </p:tgtEl>
                                        <p:attrNameLst>
                                          <p:attrName>style.visibility</p:attrName>
                                        </p:attrNameLst>
                                      </p:cBhvr>
                                      <p:to>
                                        <p:strVal val="visible"/>
                                      </p:to>
                                    </p:set>
                                    <p:animEffect transition="in" filter="fade">
                                      <p:cBhvr>
                                        <p:cTn id="7" dur="500"/>
                                        <p:tgtEl>
                                          <p:spTgt spid="7888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921"/>
                                        </p:tgtEl>
                                        <p:attrNameLst>
                                          <p:attrName>style.visibility</p:attrName>
                                        </p:attrNameLst>
                                      </p:cBhvr>
                                      <p:to>
                                        <p:strVal val="visible"/>
                                      </p:to>
                                    </p:set>
                                    <p:animEffect transition="in" filter="fade">
                                      <p:cBhvr>
                                        <p:cTn id="10" dur="500"/>
                                        <p:tgtEl>
                                          <p:spTgt spid="3892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8922"/>
                                        </p:tgtEl>
                                        <p:attrNameLst>
                                          <p:attrName>style.visibility</p:attrName>
                                        </p:attrNameLst>
                                      </p:cBhvr>
                                      <p:to>
                                        <p:strVal val="visible"/>
                                      </p:to>
                                    </p:set>
                                    <p:anim calcmode="lin" valueType="num">
                                      <p:cBhvr additive="base">
                                        <p:cTn id="15" dur="500" fill="hold"/>
                                        <p:tgtEl>
                                          <p:spTgt spid="38922"/>
                                        </p:tgtEl>
                                        <p:attrNameLst>
                                          <p:attrName>ppt_x</p:attrName>
                                        </p:attrNameLst>
                                      </p:cBhvr>
                                      <p:tavLst>
                                        <p:tav tm="0">
                                          <p:val>
                                            <p:strVal val="#ppt_x"/>
                                          </p:val>
                                        </p:tav>
                                        <p:tav tm="100000">
                                          <p:val>
                                            <p:strVal val="#ppt_x"/>
                                          </p:val>
                                        </p:tav>
                                      </p:tavLst>
                                    </p:anim>
                                    <p:anim calcmode="lin" valueType="num">
                                      <p:cBhvr additive="base">
                                        <p:cTn id="16" dur="500" fill="hold"/>
                                        <p:tgtEl>
                                          <p:spTgt spid="3892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38926"/>
                                        </p:tgtEl>
                                        <p:attrNameLst>
                                          <p:attrName>style.visibility</p:attrName>
                                        </p:attrNameLst>
                                      </p:cBhvr>
                                      <p:to>
                                        <p:strVal val="visible"/>
                                      </p:to>
                                    </p:set>
                                    <p:anim calcmode="lin" valueType="num">
                                      <p:cBhvr additive="base">
                                        <p:cTn id="20" dur="500" fill="hold"/>
                                        <p:tgtEl>
                                          <p:spTgt spid="38926"/>
                                        </p:tgtEl>
                                        <p:attrNameLst>
                                          <p:attrName>ppt_x</p:attrName>
                                        </p:attrNameLst>
                                      </p:cBhvr>
                                      <p:tavLst>
                                        <p:tav tm="0">
                                          <p:val>
                                            <p:strVal val="#ppt_x"/>
                                          </p:val>
                                        </p:tav>
                                        <p:tav tm="100000">
                                          <p:val>
                                            <p:strVal val="#ppt_x"/>
                                          </p:val>
                                        </p:tav>
                                      </p:tavLst>
                                    </p:anim>
                                    <p:anim calcmode="lin" valueType="num">
                                      <p:cBhvr additive="base">
                                        <p:cTn id="21" dur="500" fill="hold"/>
                                        <p:tgtEl>
                                          <p:spTgt spid="3892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38925"/>
                                        </p:tgtEl>
                                        <p:attrNameLst>
                                          <p:attrName>style.visibility</p:attrName>
                                        </p:attrNameLst>
                                      </p:cBhvr>
                                      <p:to>
                                        <p:strVal val="visible"/>
                                      </p:to>
                                    </p:set>
                                    <p:anim calcmode="lin" valueType="num">
                                      <p:cBhvr additive="base">
                                        <p:cTn id="25" dur="500" fill="hold"/>
                                        <p:tgtEl>
                                          <p:spTgt spid="38925"/>
                                        </p:tgtEl>
                                        <p:attrNameLst>
                                          <p:attrName>ppt_x</p:attrName>
                                        </p:attrNameLst>
                                      </p:cBhvr>
                                      <p:tavLst>
                                        <p:tav tm="0">
                                          <p:val>
                                            <p:strVal val="#ppt_x"/>
                                          </p:val>
                                        </p:tav>
                                        <p:tav tm="100000">
                                          <p:val>
                                            <p:strVal val="#ppt_x"/>
                                          </p:val>
                                        </p:tav>
                                      </p:tavLst>
                                    </p:anim>
                                    <p:anim calcmode="lin" valueType="num">
                                      <p:cBhvr additive="base">
                                        <p:cTn id="26" dur="500" fill="hold"/>
                                        <p:tgtEl>
                                          <p:spTgt spid="3892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38924"/>
                                        </p:tgtEl>
                                        <p:attrNameLst>
                                          <p:attrName>style.visibility</p:attrName>
                                        </p:attrNameLst>
                                      </p:cBhvr>
                                      <p:to>
                                        <p:strVal val="visible"/>
                                      </p:to>
                                    </p:set>
                                    <p:anim calcmode="lin" valueType="num">
                                      <p:cBhvr additive="base">
                                        <p:cTn id="30" dur="500" fill="hold"/>
                                        <p:tgtEl>
                                          <p:spTgt spid="38924"/>
                                        </p:tgtEl>
                                        <p:attrNameLst>
                                          <p:attrName>ppt_x</p:attrName>
                                        </p:attrNameLst>
                                      </p:cBhvr>
                                      <p:tavLst>
                                        <p:tav tm="0">
                                          <p:val>
                                            <p:strVal val="#ppt_x"/>
                                          </p:val>
                                        </p:tav>
                                        <p:tav tm="100000">
                                          <p:val>
                                            <p:strVal val="#ppt_x"/>
                                          </p:val>
                                        </p:tav>
                                      </p:tavLst>
                                    </p:anim>
                                    <p:anim calcmode="lin" valueType="num">
                                      <p:cBhvr additive="base">
                                        <p:cTn id="31" dur="500" fill="hold"/>
                                        <p:tgtEl>
                                          <p:spTgt spid="3892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8923"/>
                                        </p:tgtEl>
                                        <p:attrNameLst>
                                          <p:attrName>style.visibility</p:attrName>
                                        </p:attrNameLst>
                                      </p:cBhvr>
                                      <p:to>
                                        <p:strVal val="visible"/>
                                      </p:to>
                                    </p:set>
                                    <p:anim calcmode="lin" valueType="num">
                                      <p:cBhvr additive="base">
                                        <p:cTn id="34" dur="500" fill="hold"/>
                                        <p:tgtEl>
                                          <p:spTgt spid="38923"/>
                                        </p:tgtEl>
                                        <p:attrNameLst>
                                          <p:attrName>ppt_x</p:attrName>
                                        </p:attrNameLst>
                                      </p:cBhvr>
                                      <p:tavLst>
                                        <p:tav tm="0">
                                          <p:val>
                                            <p:strVal val="#ppt_x"/>
                                          </p:val>
                                        </p:tav>
                                        <p:tav tm="100000">
                                          <p:val>
                                            <p:strVal val="#ppt_x"/>
                                          </p:val>
                                        </p:tav>
                                      </p:tavLst>
                                    </p:anim>
                                    <p:anim calcmode="lin" valueType="num">
                                      <p:cBhvr additive="base">
                                        <p:cTn id="35" dur="500" fill="hold"/>
                                        <p:tgtEl>
                                          <p:spTgt spid="38923"/>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8927"/>
                                        </p:tgtEl>
                                        <p:attrNameLst>
                                          <p:attrName>style.visibility</p:attrName>
                                        </p:attrNameLst>
                                      </p:cBhvr>
                                      <p:to>
                                        <p:strVal val="visible"/>
                                      </p:to>
                                    </p:set>
                                    <p:anim calcmode="lin" valueType="num">
                                      <p:cBhvr additive="base">
                                        <p:cTn id="38" dur="500" fill="hold"/>
                                        <p:tgtEl>
                                          <p:spTgt spid="38927"/>
                                        </p:tgtEl>
                                        <p:attrNameLst>
                                          <p:attrName>ppt_x</p:attrName>
                                        </p:attrNameLst>
                                      </p:cBhvr>
                                      <p:tavLst>
                                        <p:tav tm="0">
                                          <p:val>
                                            <p:strVal val="#ppt_x"/>
                                          </p:val>
                                        </p:tav>
                                        <p:tav tm="100000">
                                          <p:val>
                                            <p:strVal val="#ppt_x"/>
                                          </p:val>
                                        </p:tav>
                                      </p:tavLst>
                                    </p:anim>
                                    <p:anim calcmode="lin" valueType="num">
                                      <p:cBhvr additive="base">
                                        <p:cTn id="39" dur="500" fill="hold"/>
                                        <p:tgtEl>
                                          <p:spTgt spid="3892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8928"/>
                                        </p:tgtEl>
                                        <p:attrNameLst>
                                          <p:attrName>style.visibility</p:attrName>
                                        </p:attrNameLst>
                                      </p:cBhvr>
                                      <p:to>
                                        <p:strVal val="visible"/>
                                      </p:to>
                                    </p:set>
                                    <p:anim calcmode="lin" valueType="num">
                                      <p:cBhvr additive="base">
                                        <p:cTn id="42" dur="500" fill="hold"/>
                                        <p:tgtEl>
                                          <p:spTgt spid="38928"/>
                                        </p:tgtEl>
                                        <p:attrNameLst>
                                          <p:attrName>ppt_x</p:attrName>
                                        </p:attrNameLst>
                                      </p:cBhvr>
                                      <p:tavLst>
                                        <p:tav tm="0">
                                          <p:val>
                                            <p:strVal val="#ppt_x"/>
                                          </p:val>
                                        </p:tav>
                                        <p:tav tm="100000">
                                          <p:val>
                                            <p:strVal val="#ppt_x"/>
                                          </p:val>
                                        </p:tav>
                                      </p:tavLst>
                                    </p:anim>
                                    <p:anim calcmode="lin" valueType="num">
                                      <p:cBhvr additive="base">
                                        <p:cTn id="43" dur="500" fill="hold"/>
                                        <p:tgtEl>
                                          <p:spTgt spid="389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80" grpId="0" animBg="1"/>
      <p:bldP spid="389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21119">
            <a:off x="787145" y="1336772"/>
            <a:ext cx="2753106" cy="2160240"/>
          </a:xfrm>
          <a:prstGeom prst="rect">
            <a:avLst/>
          </a:prstGeom>
          <a:ln>
            <a:noFill/>
          </a:ln>
          <a:effectLst>
            <a:outerShdw blurRad="292100" dist="139700" dir="2700000" algn="tl" rotWithShape="0">
              <a:srgbClr val="333333">
                <a:alpha val="65000"/>
              </a:srgbClr>
            </a:outerShdw>
            <a:softEdge rad="127000"/>
          </a:effectLst>
        </p:spPr>
      </p:pic>
      <p:sp>
        <p:nvSpPr>
          <p:cNvPr id="16386" name="Заголовок 1"/>
          <p:cNvSpPr>
            <a:spLocks noGrp="1"/>
          </p:cNvSpPr>
          <p:nvPr>
            <p:ph type="title"/>
          </p:nvPr>
        </p:nvSpPr>
        <p:spPr/>
        <p:txBody>
          <a:bodyPr>
            <a:normAutofit/>
          </a:bodyPr>
          <a:lstStyle/>
          <a:p>
            <a:r>
              <a:rPr lang="ru-RU" altLang="ru-RU" dirty="0"/>
              <a:t>Единое понимание. Кошки.</a:t>
            </a:r>
          </a:p>
        </p:txBody>
      </p:sp>
      <p:sp>
        <p:nvSpPr>
          <p:cNvPr id="16388" name="Номер слайда 4"/>
          <p:cNvSpPr>
            <a:spLocks noGrp="1"/>
          </p:cNvSpPr>
          <p:nvPr>
            <p:ph type="sldNum" sz="quarter" idx="4294967295"/>
          </p:nvPr>
        </p:nvSpPr>
        <p:spPr>
          <a:xfrm>
            <a:off x="8521700" y="6475413"/>
            <a:ext cx="442913"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Aft>
                <a:spcPts val="600"/>
              </a:spcAft>
              <a:buBlip>
                <a:blip r:embed="rId4"/>
              </a:buBlip>
              <a:defRPr sz="2800">
                <a:solidFill>
                  <a:schemeClr val="tx1"/>
                </a:solidFill>
                <a:latin typeface="Century Gothic" panose="020B0502020202020204" pitchFamily="34" charset="0"/>
              </a:defRPr>
            </a:lvl1pPr>
            <a:lvl2pPr marL="742950" indent="-285750">
              <a:spcAft>
                <a:spcPts val="600"/>
              </a:spcAft>
              <a:buBlip>
                <a:blip r:embed="rId4"/>
              </a:buBlip>
              <a:defRPr sz="2400">
                <a:solidFill>
                  <a:schemeClr val="tx1"/>
                </a:solidFill>
                <a:latin typeface="Century Gothic" panose="020B0502020202020204" pitchFamily="34" charset="0"/>
              </a:defRPr>
            </a:lvl2pPr>
            <a:lvl3pPr marL="1143000" indent="-228600">
              <a:spcAft>
                <a:spcPct val="30000"/>
              </a:spcAft>
              <a:buChar char="•"/>
              <a:defRPr sz="2400">
                <a:solidFill>
                  <a:schemeClr val="tx1"/>
                </a:solidFill>
                <a:latin typeface="Century Gothic" panose="020B0502020202020204" pitchFamily="34" charset="0"/>
              </a:defRPr>
            </a:lvl3pPr>
            <a:lvl4pPr marL="1600200" indent="-228600">
              <a:spcAft>
                <a:spcPct val="30000"/>
              </a:spcAft>
              <a:buChar char="–"/>
              <a:defRPr sz="2000">
                <a:solidFill>
                  <a:schemeClr val="tx1"/>
                </a:solidFill>
                <a:latin typeface="Century Gothic" panose="020B0502020202020204" pitchFamily="34" charset="0"/>
              </a:defRPr>
            </a:lvl4pPr>
            <a:lvl5pPr marL="2057400" indent="-228600">
              <a:spcAft>
                <a:spcPct val="30000"/>
              </a:spcAft>
              <a:buChar char="»"/>
              <a:defRPr sz="2000">
                <a:solidFill>
                  <a:schemeClr val="tx1"/>
                </a:solidFill>
                <a:latin typeface="Century Gothic" panose="020B0502020202020204" pitchFamily="34" charset="0"/>
              </a:defRPr>
            </a:lvl5pPr>
            <a:lvl6pPr marL="2514600" indent="-228600" eaLnBrk="0" fontAlgn="base" hangingPunct="0">
              <a:spcBef>
                <a:spcPct val="0"/>
              </a:spcBef>
              <a:spcAft>
                <a:spcPct val="30000"/>
              </a:spcAft>
              <a:buChar char="»"/>
              <a:defRPr sz="2000">
                <a:solidFill>
                  <a:schemeClr val="tx1"/>
                </a:solidFill>
                <a:latin typeface="Century Gothic" panose="020B0502020202020204" pitchFamily="34" charset="0"/>
              </a:defRPr>
            </a:lvl6pPr>
            <a:lvl7pPr marL="2971800" indent="-228600" eaLnBrk="0" fontAlgn="base" hangingPunct="0">
              <a:spcBef>
                <a:spcPct val="0"/>
              </a:spcBef>
              <a:spcAft>
                <a:spcPct val="30000"/>
              </a:spcAft>
              <a:buChar char="»"/>
              <a:defRPr sz="2000">
                <a:solidFill>
                  <a:schemeClr val="tx1"/>
                </a:solidFill>
                <a:latin typeface="Century Gothic" panose="020B0502020202020204" pitchFamily="34" charset="0"/>
              </a:defRPr>
            </a:lvl7pPr>
            <a:lvl8pPr marL="3429000" indent="-228600" eaLnBrk="0" fontAlgn="base" hangingPunct="0">
              <a:spcBef>
                <a:spcPct val="0"/>
              </a:spcBef>
              <a:spcAft>
                <a:spcPct val="30000"/>
              </a:spcAft>
              <a:buChar char="»"/>
              <a:defRPr sz="2000">
                <a:solidFill>
                  <a:schemeClr val="tx1"/>
                </a:solidFill>
                <a:latin typeface="Century Gothic" panose="020B0502020202020204" pitchFamily="34" charset="0"/>
              </a:defRPr>
            </a:lvl8pPr>
            <a:lvl9pPr marL="3886200" indent="-228600" eaLnBrk="0" fontAlgn="base" hangingPunct="0">
              <a:spcBef>
                <a:spcPct val="0"/>
              </a:spcBef>
              <a:spcAft>
                <a:spcPct val="30000"/>
              </a:spcAft>
              <a:buChar char="»"/>
              <a:defRPr sz="2000">
                <a:solidFill>
                  <a:schemeClr val="tx1"/>
                </a:solidFill>
                <a:latin typeface="Century Gothic" panose="020B0502020202020204" pitchFamily="34" charset="0"/>
              </a:defRPr>
            </a:lvl9pPr>
          </a:lstStyle>
          <a:p>
            <a:pPr>
              <a:spcAft>
                <a:spcPct val="0"/>
              </a:spcAft>
              <a:buFontTx/>
              <a:buNone/>
            </a:pPr>
            <a:fld id="{A813EFB2-C13F-4A16-9E68-195D0E901AFE}" type="slidenum">
              <a:rPr lang="ru-RU" altLang="ru-RU" sz="1800" smtClean="0">
                <a:solidFill>
                  <a:schemeClr val="bg1"/>
                </a:solidFill>
              </a:rPr>
              <a:pPr>
                <a:spcAft>
                  <a:spcPct val="0"/>
                </a:spcAft>
                <a:buFontTx/>
                <a:buNone/>
              </a:pPr>
              <a:t>5</a:t>
            </a:fld>
            <a:endParaRPr lang="ru-RU" altLang="ru-RU" sz="1800">
              <a:solidFill>
                <a:schemeClr val="bg1"/>
              </a:solidFill>
            </a:endParaRPr>
          </a:p>
        </p:txBody>
      </p:sp>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301" y="3954946"/>
            <a:ext cx="2223105" cy="2223105"/>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5128" y="3847315"/>
            <a:ext cx="2585759" cy="2438369"/>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61518">
            <a:off x="4594563" y="1134876"/>
            <a:ext cx="3737664" cy="2319354"/>
          </a:xfrm>
          <a:prstGeom prst="rect">
            <a:avLst/>
          </a:prstGeom>
          <a:effectLst>
            <a:softEdge rad="127000"/>
          </a:effectLst>
        </p:spPr>
      </p:pic>
      <p:pic>
        <p:nvPicPr>
          <p:cNvPr id="2" name="Рисунок 1"/>
          <p:cNvPicPr>
            <a:picLocks noChangeAspect="1"/>
          </p:cNvPicPr>
          <p:nvPr/>
        </p:nvPicPr>
        <p:blipFill>
          <a:blip r:embed="rId8"/>
          <a:stretch>
            <a:fillRect/>
          </a:stretch>
        </p:blipFill>
        <p:spPr>
          <a:xfrm rot="21103044">
            <a:off x="3166948" y="3703019"/>
            <a:ext cx="3340816" cy="2331148"/>
          </a:xfrm>
          <a:prstGeom prst="rect">
            <a:avLst/>
          </a:prstGeom>
          <a:effectLst>
            <a:softEdge rad="127000"/>
          </a:effectLst>
        </p:spPr>
      </p:pic>
    </p:spTree>
    <p:extLst>
      <p:ext uri="{BB962C8B-B14F-4D97-AF65-F5344CB8AC3E}">
        <p14:creationId xmlns:p14="http://schemas.microsoft.com/office/powerpoint/2010/main" val="147190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AutoShape 3"/>
          <p:cNvSpPr>
            <a:spLocks noChangeArrowheads="1"/>
          </p:cNvSpPr>
          <p:nvPr/>
        </p:nvSpPr>
        <p:spPr bwMode="auto">
          <a:xfrm>
            <a:off x="2447925" y="1698624"/>
            <a:ext cx="3976799" cy="2924175"/>
          </a:xfrm>
          <a:prstGeom prst="triangle">
            <a:avLst>
              <a:gd name="adj" fmla="val 50000"/>
            </a:avLst>
          </a:prstGeom>
          <a:noFill/>
          <a:ln w="9525">
            <a:solidFill>
              <a:schemeClr val="tx1"/>
            </a:solidFill>
            <a:miter lim="800000"/>
            <a:headEnd/>
            <a:tailEnd/>
          </a:ln>
        </p:spPr>
        <p:txBody>
          <a:bodyPr wrap="none" anchor="ctr"/>
          <a:lstStyle/>
          <a:p>
            <a:pPr eaLnBrk="0" hangingPunct="0">
              <a:defRPr/>
            </a:pPr>
            <a:endParaRPr lang="ru-RU" sz="1400">
              <a:latin typeface="+mn-lt"/>
              <a:cs typeface="+mn-cs"/>
            </a:endParaRPr>
          </a:p>
        </p:txBody>
      </p:sp>
      <p:sp>
        <p:nvSpPr>
          <p:cNvPr id="72708" name="Text Box 4"/>
          <p:cNvSpPr txBox="1">
            <a:spLocks noChangeArrowheads="1"/>
          </p:cNvSpPr>
          <p:nvPr/>
        </p:nvSpPr>
        <p:spPr bwMode="auto">
          <a:xfrm>
            <a:off x="2736850" y="4264025"/>
            <a:ext cx="3313113" cy="307975"/>
          </a:xfrm>
          <a:prstGeom prst="rect">
            <a:avLst/>
          </a:prstGeom>
          <a:noFill/>
          <a:ln w="9525">
            <a:noFill/>
            <a:miter lim="800000"/>
            <a:headEnd/>
            <a:tailEnd/>
          </a:ln>
        </p:spPr>
        <p:txBody>
          <a:bodyPr>
            <a:spAutoFit/>
          </a:bodyPr>
          <a:lstStyle/>
          <a:p>
            <a:pPr algn="ctr">
              <a:spcBef>
                <a:spcPct val="50000"/>
              </a:spcBef>
              <a:defRPr/>
            </a:pPr>
            <a:r>
              <a:rPr lang="ru-RU" sz="1400" b="1" dirty="0">
                <a:latin typeface="+mn-lt"/>
                <a:cs typeface="+mn-cs"/>
              </a:rPr>
              <a:t>Фазы жизненного цикла  проекта</a:t>
            </a:r>
          </a:p>
        </p:txBody>
      </p:sp>
      <p:sp>
        <p:nvSpPr>
          <p:cNvPr id="72712" name="Line 8"/>
          <p:cNvSpPr>
            <a:spLocks noChangeShapeType="1"/>
          </p:cNvSpPr>
          <p:nvPr/>
        </p:nvSpPr>
        <p:spPr bwMode="auto">
          <a:xfrm>
            <a:off x="2736850" y="4191000"/>
            <a:ext cx="3384550" cy="0"/>
          </a:xfrm>
          <a:prstGeom prst="line">
            <a:avLst/>
          </a:prstGeom>
          <a:noFill/>
          <a:ln w="9525">
            <a:solidFill>
              <a:schemeClr val="tx1"/>
            </a:solidFill>
            <a:round/>
            <a:headEnd/>
            <a:tailEnd/>
          </a:ln>
        </p:spPr>
        <p:txBody>
          <a:bodyPr/>
          <a:lstStyle/>
          <a:p>
            <a:pPr eaLnBrk="0" hangingPunct="0">
              <a:defRPr/>
            </a:pPr>
            <a:endParaRPr lang="ru-RU" sz="1400">
              <a:latin typeface="+mn-lt"/>
              <a:cs typeface="+mn-cs"/>
            </a:endParaRPr>
          </a:p>
        </p:txBody>
      </p:sp>
      <p:sp>
        <p:nvSpPr>
          <p:cNvPr id="72713" name="Text Box 9"/>
          <p:cNvSpPr txBox="1">
            <a:spLocks noChangeArrowheads="1"/>
          </p:cNvSpPr>
          <p:nvPr/>
        </p:nvSpPr>
        <p:spPr bwMode="auto">
          <a:xfrm>
            <a:off x="3565525" y="3827463"/>
            <a:ext cx="1943100" cy="306387"/>
          </a:xfrm>
          <a:prstGeom prst="rect">
            <a:avLst/>
          </a:prstGeom>
          <a:noFill/>
          <a:ln w="9525">
            <a:noFill/>
            <a:miter lim="800000"/>
            <a:headEnd/>
            <a:tailEnd/>
          </a:ln>
        </p:spPr>
        <p:txBody>
          <a:bodyPr>
            <a:spAutoFit/>
          </a:bodyPr>
          <a:lstStyle/>
          <a:p>
            <a:pPr algn="ctr">
              <a:spcBef>
                <a:spcPct val="50000"/>
              </a:spcBef>
              <a:defRPr/>
            </a:pPr>
            <a:r>
              <a:rPr lang="ru-RU" sz="1400" b="1" dirty="0">
                <a:latin typeface="+mn-lt"/>
                <a:cs typeface="+mn-cs"/>
              </a:rPr>
              <a:t>Продукт проекта</a:t>
            </a:r>
          </a:p>
        </p:txBody>
      </p:sp>
      <p:sp>
        <p:nvSpPr>
          <p:cNvPr id="72714" name="Line 10"/>
          <p:cNvSpPr>
            <a:spLocks noChangeShapeType="1"/>
          </p:cNvSpPr>
          <p:nvPr/>
        </p:nvSpPr>
        <p:spPr bwMode="auto">
          <a:xfrm>
            <a:off x="3025775" y="3759200"/>
            <a:ext cx="2808288" cy="0"/>
          </a:xfrm>
          <a:prstGeom prst="line">
            <a:avLst/>
          </a:prstGeom>
          <a:noFill/>
          <a:ln w="9525">
            <a:solidFill>
              <a:schemeClr val="tx1"/>
            </a:solidFill>
            <a:round/>
            <a:headEnd/>
            <a:tailEnd/>
          </a:ln>
        </p:spPr>
        <p:txBody>
          <a:bodyPr/>
          <a:lstStyle/>
          <a:p>
            <a:pPr eaLnBrk="0" hangingPunct="0">
              <a:defRPr/>
            </a:pPr>
            <a:endParaRPr lang="ru-RU" sz="1400">
              <a:latin typeface="+mn-lt"/>
              <a:cs typeface="+mn-cs"/>
            </a:endParaRPr>
          </a:p>
        </p:txBody>
      </p:sp>
      <p:sp>
        <p:nvSpPr>
          <p:cNvPr id="1539083" name="Text Box 11"/>
          <p:cNvSpPr txBox="1">
            <a:spLocks noChangeArrowheads="1"/>
          </p:cNvSpPr>
          <p:nvPr/>
        </p:nvSpPr>
        <p:spPr bwMode="auto">
          <a:xfrm rot="16200000">
            <a:off x="648133" y="2930235"/>
            <a:ext cx="3054350" cy="307975"/>
          </a:xfrm>
          <a:prstGeom prst="rect">
            <a:avLst/>
          </a:prstGeom>
          <a:noFill/>
          <a:ln w="15875">
            <a:solidFill>
              <a:schemeClr val="tx1"/>
            </a:solidFill>
            <a:miter lim="800000"/>
            <a:headEnd/>
            <a:tailEnd/>
          </a:ln>
        </p:spPr>
        <p:txBody>
          <a:bodyPr>
            <a:spAutoFit/>
          </a:bodyPr>
          <a:lstStyle/>
          <a:p>
            <a:pPr algn="ctr">
              <a:spcBef>
                <a:spcPct val="50000"/>
              </a:spcBef>
              <a:defRPr/>
            </a:pPr>
            <a:r>
              <a:rPr lang="ru-RU" sz="1400" b="1" dirty="0">
                <a:latin typeface="+mn-lt"/>
                <a:cs typeface="+mn-cs"/>
              </a:rPr>
              <a:t>Ограничения</a:t>
            </a:r>
            <a:r>
              <a:rPr lang="en-US" sz="1400" b="1" dirty="0">
                <a:latin typeface="+mn-lt"/>
                <a:cs typeface="+mn-cs"/>
              </a:rPr>
              <a:t>  </a:t>
            </a:r>
            <a:r>
              <a:rPr lang="ru-RU" sz="1400" b="1" dirty="0">
                <a:latin typeface="+mn-lt"/>
                <a:cs typeface="+mn-cs"/>
              </a:rPr>
              <a:t> проекта</a:t>
            </a:r>
          </a:p>
        </p:txBody>
      </p:sp>
      <p:sp>
        <p:nvSpPr>
          <p:cNvPr id="72716" name="Line 12"/>
          <p:cNvSpPr>
            <a:spLocks noChangeShapeType="1"/>
          </p:cNvSpPr>
          <p:nvPr/>
        </p:nvSpPr>
        <p:spPr bwMode="auto">
          <a:xfrm>
            <a:off x="3313113" y="3398838"/>
            <a:ext cx="2232025" cy="0"/>
          </a:xfrm>
          <a:prstGeom prst="line">
            <a:avLst/>
          </a:prstGeom>
          <a:noFill/>
          <a:ln w="9525">
            <a:solidFill>
              <a:schemeClr val="tx1"/>
            </a:solidFill>
            <a:round/>
            <a:headEnd/>
            <a:tailEnd/>
          </a:ln>
        </p:spPr>
        <p:txBody>
          <a:bodyPr/>
          <a:lstStyle/>
          <a:p>
            <a:pPr eaLnBrk="0" hangingPunct="0">
              <a:defRPr/>
            </a:pPr>
            <a:endParaRPr lang="ru-RU" sz="1400">
              <a:latin typeface="+mn-lt"/>
              <a:cs typeface="+mn-cs"/>
            </a:endParaRPr>
          </a:p>
        </p:txBody>
      </p:sp>
      <p:sp>
        <p:nvSpPr>
          <p:cNvPr id="72717" name="Text Box 13"/>
          <p:cNvSpPr txBox="1">
            <a:spLocks noChangeArrowheads="1"/>
          </p:cNvSpPr>
          <p:nvPr/>
        </p:nvSpPr>
        <p:spPr bwMode="auto">
          <a:xfrm>
            <a:off x="3394075" y="2955925"/>
            <a:ext cx="2079625" cy="307975"/>
          </a:xfrm>
          <a:prstGeom prst="rect">
            <a:avLst/>
          </a:prstGeom>
          <a:noFill/>
          <a:ln w="9525">
            <a:noFill/>
            <a:miter lim="800000"/>
            <a:headEnd/>
            <a:tailEnd/>
          </a:ln>
        </p:spPr>
        <p:txBody>
          <a:bodyPr>
            <a:spAutoFit/>
          </a:bodyPr>
          <a:lstStyle/>
          <a:p>
            <a:pPr algn="ctr">
              <a:spcBef>
                <a:spcPct val="50000"/>
              </a:spcBef>
              <a:defRPr/>
            </a:pPr>
            <a:r>
              <a:rPr lang="ru-RU" sz="1400" b="1" dirty="0">
                <a:latin typeface="+mn-lt"/>
                <a:cs typeface="+mn-cs"/>
              </a:rPr>
              <a:t>Цели проекта</a:t>
            </a:r>
          </a:p>
        </p:txBody>
      </p:sp>
      <p:sp>
        <p:nvSpPr>
          <p:cNvPr id="72719" name="Text Box 15"/>
          <p:cNvSpPr txBox="1">
            <a:spLocks noChangeArrowheads="1"/>
          </p:cNvSpPr>
          <p:nvPr/>
        </p:nvSpPr>
        <p:spPr bwMode="auto">
          <a:xfrm>
            <a:off x="3591648" y="2275900"/>
            <a:ext cx="1684337" cy="646113"/>
          </a:xfrm>
          <a:prstGeom prst="rect">
            <a:avLst/>
          </a:prstGeom>
          <a:noFill/>
          <a:ln w="9525">
            <a:noFill/>
            <a:miter lim="800000"/>
            <a:headEnd/>
            <a:tailEnd/>
          </a:ln>
        </p:spPr>
        <p:txBody>
          <a:bodyPr>
            <a:spAutoFit/>
          </a:bodyPr>
          <a:lstStyle/>
          <a:p>
            <a:pPr algn="ctr">
              <a:spcBef>
                <a:spcPct val="50000"/>
              </a:spcBef>
              <a:defRPr/>
            </a:pPr>
            <a:r>
              <a:rPr lang="ru-RU" sz="1200" b="1" dirty="0">
                <a:latin typeface="+mn-lt"/>
                <a:cs typeface="+mn-cs"/>
              </a:rPr>
              <a:t>Миссия и стратегические </a:t>
            </a:r>
            <a:br>
              <a:rPr lang="ru-RU" sz="1200" b="1" dirty="0">
                <a:latin typeface="+mn-lt"/>
                <a:cs typeface="+mn-cs"/>
              </a:rPr>
            </a:br>
            <a:r>
              <a:rPr lang="ru-RU" sz="1200" b="1" dirty="0">
                <a:latin typeface="+mn-lt"/>
                <a:cs typeface="+mn-cs"/>
              </a:rPr>
              <a:t>цели  проекта</a:t>
            </a:r>
          </a:p>
        </p:txBody>
      </p:sp>
      <p:sp>
        <p:nvSpPr>
          <p:cNvPr id="1539088" name="Text Box 16"/>
          <p:cNvSpPr txBox="1">
            <a:spLocks noChangeArrowheads="1"/>
          </p:cNvSpPr>
          <p:nvPr/>
        </p:nvSpPr>
        <p:spPr bwMode="auto">
          <a:xfrm rot="16200000">
            <a:off x="5161687" y="2928937"/>
            <a:ext cx="3054350" cy="307975"/>
          </a:xfrm>
          <a:prstGeom prst="rect">
            <a:avLst/>
          </a:prstGeom>
          <a:noFill/>
          <a:ln w="15875">
            <a:solidFill>
              <a:schemeClr val="tx1"/>
            </a:solidFill>
            <a:miter lim="800000"/>
            <a:headEnd/>
            <a:tailEnd/>
          </a:ln>
        </p:spPr>
        <p:txBody>
          <a:bodyPr>
            <a:spAutoFit/>
          </a:bodyPr>
          <a:lstStyle/>
          <a:p>
            <a:pPr algn="ctr">
              <a:spcBef>
                <a:spcPct val="50000"/>
              </a:spcBef>
              <a:defRPr/>
            </a:pPr>
            <a:r>
              <a:rPr lang="ru-RU" sz="1400" b="1" dirty="0">
                <a:latin typeface="+mn-lt"/>
                <a:cs typeface="+mn-cs"/>
              </a:rPr>
              <a:t>Ограничения проекта</a:t>
            </a:r>
          </a:p>
        </p:txBody>
      </p:sp>
      <p:sp>
        <p:nvSpPr>
          <p:cNvPr id="1539089" name="Text Box 17"/>
          <p:cNvSpPr txBox="1">
            <a:spLocks noChangeArrowheads="1"/>
          </p:cNvSpPr>
          <p:nvPr/>
        </p:nvSpPr>
        <p:spPr bwMode="auto">
          <a:xfrm>
            <a:off x="2017713" y="1246188"/>
            <a:ext cx="4824412" cy="307975"/>
          </a:xfrm>
          <a:prstGeom prst="rect">
            <a:avLst/>
          </a:prstGeom>
          <a:noFill/>
          <a:ln w="15875">
            <a:solidFill>
              <a:schemeClr val="tx1"/>
            </a:solidFill>
            <a:miter lim="800000"/>
            <a:headEnd/>
            <a:tailEnd/>
          </a:ln>
        </p:spPr>
        <p:txBody>
          <a:bodyPr>
            <a:spAutoFit/>
          </a:bodyPr>
          <a:lstStyle/>
          <a:p>
            <a:pPr algn="ctr">
              <a:spcBef>
                <a:spcPct val="50000"/>
              </a:spcBef>
              <a:defRPr/>
            </a:pPr>
            <a:r>
              <a:rPr lang="ru-RU" sz="1400" b="1" dirty="0">
                <a:latin typeface="+mn-lt"/>
                <a:cs typeface="+mn-cs"/>
              </a:rPr>
              <a:t>Ограничения проекта</a:t>
            </a:r>
          </a:p>
        </p:txBody>
      </p:sp>
      <p:sp>
        <p:nvSpPr>
          <p:cNvPr id="72722" name="Text Box 18"/>
          <p:cNvSpPr txBox="1">
            <a:spLocks noChangeArrowheads="1"/>
          </p:cNvSpPr>
          <p:nvPr/>
        </p:nvSpPr>
        <p:spPr bwMode="auto">
          <a:xfrm>
            <a:off x="3386138" y="3398838"/>
            <a:ext cx="2159000" cy="307975"/>
          </a:xfrm>
          <a:prstGeom prst="rect">
            <a:avLst/>
          </a:prstGeom>
          <a:noFill/>
          <a:ln w="9525">
            <a:noFill/>
            <a:miter lim="800000"/>
            <a:headEnd/>
            <a:tailEnd/>
          </a:ln>
        </p:spPr>
        <p:txBody>
          <a:bodyPr>
            <a:spAutoFit/>
          </a:bodyPr>
          <a:lstStyle/>
          <a:p>
            <a:pPr algn="ctr">
              <a:spcBef>
                <a:spcPct val="50000"/>
              </a:spcBef>
              <a:defRPr/>
            </a:pPr>
            <a:r>
              <a:rPr lang="ru-RU" sz="1400" b="1" dirty="0">
                <a:latin typeface="+mn-lt"/>
                <a:cs typeface="+mn-cs"/>
              </a:rPr>
              <a:t>Критерии успеха</a:t>
            </a:r>
          </a:p>
        </p:txBody>
      </p:sp>
      <p:sp>
        <p:nvSpPr>
          <p:cNvPr id="1539094" name="AutoShape 22"/>
          <p:cNvSpPr>
            <a:spLocks noChangeArrowheads="1"/>
          </p:cNvSpPr>
          <p:nvPr/>
        </p:nvSpPr>
        <p:spPr bwMode="auto">
          <a:xfrm>
            <a:off x="66385" y="3252503"/>
            <a:ext cx="1943100" cy="1862137"/>
          </a:xfrm>
          <a:prstGeom prst="rightArrow">
            <a:avLst>
              <a:gd name="adj1" fmla="val 50000"/>
              <a:gd name="adj2" fmla="val 39689"/>
            </a:avLst>
          </a:prstGeom>
          <a:noFill/>
          <a:ln w="12700">
            <a:solidFill>
              <a:schemeClr val="tx1"/>
            </a:solidFill>
            <a:miter lim="800000"/>
            <a:headEnd/>
            <a:tailEnd/>
          </a:ln>
        </p:spPr>
        <p:txBody>
          <a:bodyPr wrap="none" anchor="ctr"/>
          <a:lstStyle/>
          <a:p>
            <a:pPr algn="ctr">
              <a:defRPr/>
            </a:pPr>
            <a:r>
              <a:rPr lang="ru-RU" sz="1400" b="1" dirty="0">
                <a:latin typeface="+mn-lt"/>
                <a:cs typeface="+mn-cs"/>
              </a:rPr>
              <a:t>Ограничения </a:t>
            </a:r>
          </a:p>
          <a:p>
            <a:pPr algn="ctr">
              <a:buFont typeface="Arial" pitchFamily="34" charset="0"/>
              <a:buChar char="•"/>
              <a:defRPr/>
            </a:pPr>
            <a:r>
              <a:rPr lang="ru-RU" sz="1400" dirty="0">
                <a:latin typeface="+mn-lt"/>
                <a:cs typeface="+mn-cs"/>
              </a:rPr>
              <a:t>по срокам</a:t>
            </a:r>
          </a:p>
          <a:p>
            <a:pPr algn="ctr">
              <a:buFont typeface="Arial" pitchFamily="34" charset="0"/>
              <a:buChar char="•"/>
              <a:defRPr/>
            </a:pPr>
            <a:r>
              <a:rPr lang="ru-RU" sz="1400" dirty="0">
                <a:latin typeface="+mn-lt"/>
                <a:cs typeface="+mn-cs"/>
              </a:rPr>
              <a:t>финансам</a:t>
            </a:r>
          </a:p>
          <a:p>
            <a:pPr algn="ctr">
              <a:buFont typeface="Arial" pitchFamily="34" charset="0"/>
              <a:buChar char="•"/>
              <a:defRPr/>
            </a:pPr>
            <a:r>
              <a:rPr lang="ru-RU" sz="1400" dirty="0">
                <a:latin typeface="+mn-lt"/>
                <a:cs typeface="+mn-cs"/>
              </a:rPr>
              <a:t>ресурсам</a:t>
            </a:r>
          </a:p>
        </p:txBody>
      </p:sp>
      <p:grpSp>
        <p:nvGrpSpPr>
          <p:cNvPr id="2" name="Group 24"/>
          <p:cNvGrpSpPr>
            <a:grpSpLocks/>
          </p:cNvGrpSpPr>
          <p:nvPr/>
        </p:nvGrpSpPr>
        <p:grpSpPr bwMode="auto">
          <a:xfrm>
            <a:off x="457200" y="1122362"/>
            <a:ext cx="2232025" cy="1008063"/>
            <a:chOff x="1383" y="1117"/>
            <a:chExt cx="1406" cy="635"/>
          </a:xfrm>
        </p:grpSpPr>
        <p:sp>
          <p:nvSpPr>
            <p:cNvPr id="1539097" name="Cloud"/>
            <p:cNvSpPr>
              <a:spLocks noChangeAspect="1" noEditPoints="1" noChangeArrowheads="1"/>
            </p:cNvSpPr>
            <p:nvPr/>
          </p:nvSpPr>
          <p:spPr bwMode="auto">
            <a:xfrm>
              <a:off x="1383" y="1117"/>
              <a:ext cx="1406" cy="63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cap="rnd">
              <a:solidFill>
                <a:srgbClr val="000000"/>
              </a:solidFill>
              <a:prstDash val="sysDot"/>
              <a:miter lim="800000"/>
              <a:headEnd/>
              <a:tailEnd/>
            </a:ln>
            <a:effectLst>
              <a:outerShdw dist="107763" dir="2700000" algn="ctr" rotWithShape="0">
                <a:srgbClr val="808080"/>
              </a:outerShdw>
            </a:effectLst>
          </p:spPr>
          <p:txBody>
            <a:bodyPr/>
            <a:lstStyle/>
            <a:p>
              <a:pPr algn="ctr">
                <a:defRPr/>
              </a:pPr>
              <a:endParaRPr lang="ru-RU" sz="1400" b="1">
                <a:effectLst>
                  <a:outerShdw blurRad="38100" dist="38100" dir="2700000" algn="tl">
                    <a:srgbClr val="C0C0C0"/>
                  </a:outerShdw>
                </a:effectLst>
                <a:latin typeface="+mn-lt"/>
                <a:cs typeface="+mn-cs"/>
              </a:endParaRPr>
            </a:p>
            <a:p>
              <a:pPr algn="ctr">
                <a:defRPr/>
              </a:pPr>
              <a:endParaRPr lang="ru-RU" sz="1400" b="1">
                <a:effectLst>
                  <a:outerShdw blurRad="38100" dist="38100" dir="2700000" algn="tl">
                    <a:srgbClr val="C0C0C0"/>
                  </a:outerShdw>
                </a:effectLst>
                <a:latin typeface="+mn-lt"/>
                <a:cs typeface="+mn-cs"/>
              </a:endParaRPr>
            </a:p>
          </p:txBody>
        </p:sp>
        <p:sp>
          <p:nvSpPr>
            <p:cNvPr id="72735" name="Text Box 26"/>
            <p:cNvSpPr txBox="1">
              <a:spLocks noChangeArrowheads="1"/>
            </p:cNvSpPr>
            <p:nvPr/>
          </p:nvSpPr>
          <p:spPr bwMode="auto">
            <a:xfrm>
              <a:off x="1474" y="1298"/>
              <a:ext cx="1270" cy="233"/>
            </a:xfrm>
            <a:prstGeom prst="rect">
              <a:avLst/>
            </a:prstGeom>
            <a:noFill/>
            <a:ln w="9525">
              <a:noFill/>
              <a:miter lim="800000"/>
              <a:headEnd/>
              <a:tailEnd/>
            </a:ln>
          </p:spPr>
          <p:txBody>
            <a:bodyPr>
              <a:spAutoFit/>
            </a:bodyPr>
            <a:lstStyle/>
            <a:p>
              <a:pPr algn="ctr">
                <a:spcBef>
                  <a:spcPct val="50000"/>
                </a:spcBef>
                <a:defRPr/>
              </a:pPr>
              <a:r>
                <a:rPr lang="ru-RU" b="1" dirty="0">
                  <a:latin typeface="+mn-lt"/>
                  <a:cs typeface="+mn-cs"/>
                </a:rPr>
                <a:t>Риски</a:t>
              </a:r>
            </a:p>
          </p:txBody>
        </p:sp>
      </p:grpSp>
      <p:sp>
        <p:nvSpPr>
          <p:cNvPr id="1539103" name="AutoShape 31"/>
          <p:cNvSpPr>
            <a:spLocks noChangeArrowheads="1"/>
          </p:cNvSpPr>
          <p:nvPr/>
        </p:nvSpPr>
        <p:spPr bwMode="auto">
          <a:xfrm>
            <a:off x="6850785" y="3213100"/>
            <a:ext cx="2071688" cy="1931988"/>
          </a:xfrm>
          <a:prstGeom prst="leftArrow">
            <a:avLst>
              <a:gd name="adj1" fmla="val 50000"/>
              <a:gd name="adj2" fmla="val 45037"/>
            </a:avLst>
          </a:prstGeom>
          <a:noFill/>
          <a:ln w="9525">
            <a:solidFill>
              <a:schemeClr val="tx1"/>
            </a:solidFill>
            <a:miter lim="800000"/>
            <a:headEnd/>
            <a:tailEnd/>
          </a:ln>
        </p:spPr>
        <p:txBody>
          <a:bodyPr wrap="none" anchor="ctr"/>
          <a:lstStyle/>
          <a:p>
            <a:pPr algn="just">
              <a:defRPr/>
            </a:pPr>
            <a:r>
              <a:rPr lang="ru-RU" sz="1400" b="1" dirty="0">
                <a:latin typeface="+mn-lt"/>
                <a:cs typeface="+mn-cs"/>
              </a:rPr>
              <a:t>Требования </a:t>
            </a:r>
          </a:p>
          <a:p>
            <a:pPr algn="just">
              <a:buFont typeface="Arial" pitchFamily="34" charset="0"/>
              <a:buChar char="•"/>
              <a:defRPr/>
            </a:pPr>
            <a:r>
              <a:rPr lang="ru-RU" sz="1400" dirty="0">
                <a:latin typeface="+mn-lt"/>
                <a:cs typeface="+mn-cs"/>
              </a:rPr>
              <a:t>к качеству           </a:t>
            </a:r>
          </a:p>
          <a:p>
            <a:pPr algn="just">
              <a:buFont typeface="Arial" pitchFamily="34" charset="0"/>
              <a:buChar char="•"/>
              <a:defRPr/>
            </a:pPr>
            <a:r>
              <a:rPr lang="ru-RU" sz="1400" dirty="0">
                <a:latin typeface="+mn-lt"/>
                <a:cs typeface="+mn-cs"/>
              </a:rPr>
              <a:t>организационные</a:t>
            </a:r>
          </a:p>
          <a:p>
            <a:pPr algn="just">
              <a:buFont typeface="Arial" pitchFamily="34" charset="0"/>
              <a:buChar char="•"/>
              <a:defRPr/>
            </a:pPr>
            <a:r>
              <a:rPr lang="ru-RU" sz="1400" dirty="0">
                <a:latin typeface="+mn-lt"/>
                <a:cs typeface="+mn-cs"/>
              </a:rPr>
              <a:t>технологические </a:t>
            </a:r>
          </a:p>
        </p:txBody>
      </p:sp>
      <p:sp>
        <p:nvSpPr>
          <p:cNvPr id="32" name="Line 14"/>
          <p:cNvSpPr>
            <a:spLocks noChangeShapeType="1"/>
          </p:cNvSpPr>
          <p:nvPr/>
        </p:nvSpPr>
        <p:spPr bwMode="auto">
          <a:xfrm>
            <a:off x="107950" y="2958307"/>
            <a:ext cx="8786813" cy="46037"/>
          </a:xfrm>
          <a:prstGeom prst="line">
            <a:avLst/>
          </a:prstGeom>
          <a:noFill/>
          <a:ln w="9525">
            <a:solidFill>
              <a:schemeClr val="tx2">
                <a:lumMod val="75000"/>
              </a:schemeClr>
            </a:solidFill>
            <a:round/>
            <a:headEnd/>
            <a:tailEnd/>
          </a:ln>
        </p:spPr>
        <p:txBody>
          <a:bodyPr/>
          <a:lstStyle/>
          <a:p>
            <a:pPr eaLnBrk="0" hangingPunct="0">
              <a:defRPr/>
            </a:pPr>
            <a:endParaRPr lang="ru-RU" sz="1400">
              <a:latin typeface="+mn-lt"/>
              <a:cs typeface="+mn-cs"/>
            </a:endParaRPr>
          </a:p>
        </p:txBody>
      </p:sp>
      <p:sp>
        <p:nvSpPr>
          <p:cNvPr id="40980" name="TextBox 32"/>
          <p:cNvSpPr txBox="1">
            <a:spLocks noChangeArrowheads="1"/>
          </p:cNvSpPr>
          <p:nvPr/>
        </p:nvSpPr>
        <p:spPr bwMode="auto">
          <a:xfrm>
            <a:off x="6894513" y="2343298"/>
            <a:ext cx="1714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sz="1400" dirty="0">
                <a:solidFill>
                  <a:schemeClr val="tx2">
                    <a:lumMod val="75000"/>
                  </a:schemeClr>
                </a:solidFill>
              </a:rPr>
              <a:t>Уровень организации</a:t>
            </a:r>
          </a:p>
        </p:txBody>
      </p:sp>
      <p:sp>
        <p:nvSpPr>
          <p:cNvPr id="40981" name="TextBox 33"/>
          <p:cNvSpPr txBox="1">
            <a:spLocks noChangeArrowheads="1"/>
          </p:cNvSpPr>
          <p:nvPr/>
        </p:nvSpPr>
        <p:spPr bwMode="auto">
          <a:xfrm>
            <a:off x="6894513" y="2960688"/>
            <a:ext cx="1714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sz="1400" dirty="0">
                <a:solidFill>
                  <a:schemeClr val="tx2">
                    <a:lumMod val="75000"/>
                  </a:schemeClr>
                </a:solidFill>
              </a:rPr>
              <a:t>Уровень проекта</a:t>
            </a:r>
          </a:p>
        </p:txBody>
      </p:sp>
      <p:sp>
        <p:nvSpPr>
          <p:cNvPr id="40982" name="Заголовок 3"/>
          <p:cNvSpPr>
            <a:spLocks noGrp="1"/>
          </p:cNvSpPr>
          <p:nvPr>
            <p:ph type="title"/>
          </p:nvPr>
        </p:nvSpPr>
        <p:spPr/>
        <p:txBody>
          <a:bodyPr/>
          <a:lstStyle/>
          <a:p>
            <a:r>
              <a:rPr lang="ru-RU" altLang="ru-RU"/>
              <a:t>Определение проекта как объекта управления</a:t>
            </a:r>
          </a:p>
        </p:txBody>
      </p:sp>
      <p:grpSp>
        <p:nvGrpSpPr>
          <p:cNvPr id="3" name="Group 27"/>
          <p:cNvGrpSpPr>
            <a:grpSpLocks/>
          </p:cNvGrpSpPr>
          <p:nvPr/>
        </p:nvGrpSpPr>
        <p:grpSpPr bwMode="auto">
          <a:xfrm>
            <a:off x="4898288" y="2675734"/>
            <a:ext cx="1725612" cy="1008062"/>
            <a:chOff x="3243" y="1661"/>
            <a:chExt cx="907" cy="635"/>
          </a:xfrm>
        </p:grpSpPr>
        <p:sp>
          <p:nvSpPr>
            <p:cNvPr id="1539100" name="Cloud"/>
            <p:cNvSpPr>
              <a:spLocks noChangeAspect="1" noEditPoints="1" noChangeArrowheads="1"/>
            </p:cNvSpPr>
            <p:nvPr/>
          </p:nvSpPr>
          <p:spPr bwMode="auto">
            <a:xfrm>
              <a:off x="3243" y="1661"/>
              <a:ext cx="907" cy="63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cap="rnd">
              <a:solidFill>
                <a:srgbClr val="000000"/>
              </a:solidFill>
              <a:prstDash val="sysDot"/>
              <a:miter lim="800000"/>
              <a:headEnd/>
              <a:tailEnd/>
            </a:ln>
            <a:effectLst>
              <a:outerShdw dist="107763" dir="2700000" algn="ctr" rotWithShape="0">
                <a:srgbClr val="808080"/>
              </a:outerShdw>
            </a:effectLst>
          </p:spPr>
          <p:txBody>
            <a:bodyPr/>
            <a:lstStyle/>
            <a:p>
              <a:pPr algn="ctr">
                <a:defRPr/>
              </a:pPr>
              <a:endParaRPr lang="ru-RU" sz="1400" b="1">
                <a:effectLst>
                  <a:outerShdw blurRad="38100" dist="38100" dir="2700000" algn="tl">
                    <a:srgbClr val="C0C0C0"/>
                  </a:outerShdw>
                </a:effectLst>
                <a:latin typeface="+mn-lt"/>
                <a:cs typeface="+mn-cs"/>
              </a:endParaRPr>
            </a:p>
            <a:p>
              <a:pPr algn="ctr">
                <a:defRPr/>
              </a:pPr>
              <a:endParaRPr lang="ru-RU" sz="1400" b="1">
                <a:effectLst>
                  <a:outerShdw blurRad="38100" dist="38100" dir="2700000" algn="tl">
                    <a:srgbClr val="C0C0C0"/>
                  </a:outerShdw>
                </a:effectLst>
                <a:latin typeface="+mn-lt"/>
                <a:cs typeface="+mn-cs"/>
              </a:endParaRPr>
            </a:p>
          </p:txBody>
        </p:sp>
        <p:sp>
          <p:nvSpPr>
            <p:cNvPr id="72733" name="Text Box 29"/>
            <p:cNvSpPr txBox="1">
              <a:spLocks noChangeArrowheads="1"/>
            </p:cNvSpPr>
            <p:nvPr/>
          </p:nvSpPr>
          <p:spPr bwMode="auto">
            <a:xfrm>
              <a:off x="3288" y="1797"/>
              <a:ext cx="817" cy="368"/>
            </a:xfrm>
            <a:prstGeom prst="rect">
              <a:avLst/>
            </a:prstGeom>
            <a:noFill/>
            <a:ln w="9525">
              <a:noFill/>
              <a:miter lim="800000"/>
              <a:headEnd/>
              <a:tailEnd/>
            </a:ln>
          </p:spPr>
          <p:txBody>
            <a:bodyPr>
              <a:spAutoFit/>
            </a:bodyPr>
            <a:lstStyle/>
            <a:p>
              <a:pPr algn="ctr">
                <a:spcBef>
                  <a:spcPct val="50000"/>
                </a:spcBef>
                <a:defRPr/>
              </a:pPr>
              <a:r>
                <a:rPr lang="ru-RU" sz="1600" b="1" dirty="0">
                  <a:latin typeface="+mn-lt"/>
                  <a:cs typeface="+mn-cs"/>
                </a:rPr>
                <a:t>Неполнота информации</a:t>
              </a:r>
            </a:p>
          </p:txBody>
        </p:sp>
      </p:grpSp>
      <p:sp>
        <p:nvSpPr>
          <p:cNvPr id="1539091" name="Cloud"/>
          <p:cNvSpPr>
            <a:spLocks noChangeAspect="1" noEditPoints="1" noChangeArrowheads="1"/>
          </p:cNvSpPr>
          <p:nvPr/>
        </p:nvSpPr>
        <p:spPr bwMode="auto">
          <a:xfrm>
            <a:off x="252413" y="4797425"/>
            <a:ext cx="8785225" cy="10080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9525" cap="rnd">
            <a:solidFill>
              <a:srgbClr val="000000"/>
            </a:solidFill>
            <a:prstDash val="sysDot"/>
            <a:miter lim="800000"/>
            <a:headEnd/>
            <a:tailEnd/>
          </a:ln>
          <a:effectLst>
            <a:outerShdw dist="107763" dir="2700000" algn="ctr" rotWithShape="0">
              <a:srgbClr val="808080"/>
            </a:outerShdw>
          </a:effectLst>
        </p:spPr>
        <p:txBody>
          <a:bodyPr/>
          <a:lstStyle/>
          <a:p>
            <a:pPr algn="ctr">
              <a:defRPr/>
            </a:pPr>
            <a:r>
              <a:rPr lang="ru-RU" b="1" dirty="0">
                <a:latin typeface="+mn-lt"/>
                <a:cs typeface="+mn-cs"/>
              </a:rPr>
              <a:t>Предположения</a:t>
            </a:r>
          </a:p>
        </p:txBody>
      </p:sp>
    </p:spTree>
    <p:extLst>
      <p:ext uri="{BB962C8B-B14F-4D97-AF65-F5344CB8AC3E}">
        <p14:creationId xmlns:p14="http://schemas.microsoft.com/office/powerpoint/2010/main" val="2700861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90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908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9088"/>
                                        </p:tgtEl>
                                        <p:attrNameLst>
                                          <p:attrName>style.visibility</p:attrName>
                                        </p:attrNameLst>
                                      </p:cBhvr>
                                      <p:to>
                                        <p:strVal val="visible"/>
                                      </p:to>
                                    </p:set>
                                  </p:childTnLst>
                                </p:cTn>
                              </p:par>
                            </p:childTnLst>
                          </p:cTn>
                        </p:par>
                        <p:par>
                          <p:cTn id="11" fill="hold" nodeType="afterGroup">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1539094"/>
                                        </p:tgtEl>
                                        <p:attrNameLst>
                                          <p:attrName>style.visibility</p:attrName>
                                        </p:attrNameLst>
                                      </p:cBhvr>
                                      <p:to>
                                        <p:strVal val="visible"/>
                                      </p:to>
                                    </p:set>
                                    <p:anim calcmode="lin" valueType="num">
                                      <p:cBhvr additive="base">
                                        <p:cTn id="14" dur="500" fill="hold"/>
                                        <p:tgtEl>
                                          <p:spTgt spid="1539094"/>
                                        </p:tgtEl>
                                        <p:attrNameLst>
                                          <p:attrName>ppt_x</p:attrName>
                                        </p:attrNameLst>
                                      </p:cBhvr>
                                      <p:tavLst>
                                        <p:tav tm="0">
                                          <p:val>
                                            <p:strVal val="0-#ppt_w/2"/>
                                          </p:val>
                                        </p:tav>
                                        <p:tav tm="100000">
                                          <p:val>
                                            <p:strVal val="#ppt_x"/>
                                          </p:val>
                                        </p:tav>
                                      </p:tavLst>
                                    </p:anim>
                                    <p:anim calcmode="lin" valueType="num">
                                      <p:cBhvr additive="base">
                                        <p:cTn id="15" dur="500" fill="hold"/>
                                        <p:tgtEl>
                                          <p:spTgt spid="1539094"/>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500"/>
                            </p:stCondLst>
                            <p:childTnLst>
                              <p:par>
                                <p:cTn id="17" presetID="2" presetClass="entr" presetSubtype="2" fill="hold" grpId="0" nodeType="afterEffect">
                                  <p:stCondLst>
                                    <p:cond delay="0"/>
                                  </p:stCondLst>
                                  <p:childTnLst>
                                    <p:set>
                                      <p:cBhvr>
                                        <p:cTn id="18" dur="1" fill="hold">
                                          <p:stCondLst>
                                            <p:cond delay="0"/>
                                          </p:stCondLst>
                                        </p:cTn>
                                        <p:tgtEl>
                                          <p:spTgt spid="1539103"/>
                                        </p:tgtEl>
                                        <p:attrNameLst>
                                          <p:attrName>style.visibility</p:attrName>
                                        </p:attrNameLst>
                                      </p:cBhvr>
                                      <p:to>
                                        <p:strVal val="visible"/>
                                      </p:to>
                                    </p:set>
                                    <p:anim calcmode="lin" valueType="num">
                                      <p:cBhvr additive="base">
                                        <p:cTn id="19" dur="500" fill="hold"/>
                                        <p:tgtEl>
                                          <p:spTgt spid="1539103"/>
                                        </p:tgtEl>
                                        <p:attrNameLst>
                                          <p:attrName>ppt_x</p:attrName>
                                        </p:attrNameLst>
                                      </p:cBhvr>
                                      <p:tavLst>
                                        <p:tav tm="0">
                                          <p:val>
                                            <p:strVal val="1+#ppt_w/2"/>
                                          </p:val>
                                        </p:tav>
                                        <p:tav tm="100000">
                                          <p:val>
                                            <p:strVal val="#ppt_x"/>
                                          </p:val>
                                        </p:tav>
                                      </p:tavLst>
                                    </p:anim>
                                    <p:anim calcmode="lin" valueType="num">
                                      <p:cBhvr additive="base">
                                        <p:cTn id="20" dur="500" fill="hold"/>
                                        <p:tgtEl>
                                          <p:spTgt spid="153910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39091"/>
                                        </p:tgtEl>
                                        <p:attrNameLst>
                                          <p:attrName>style.visibility</p:attrName>
                                        </p:attrNameLst>
                                      </p:cBhvr>
                                      <p:to>
                                        <p:strVal val="visible"/>
                                      </p:to>
                                    </p:set>
                                    <p:animEffect transition="in" filter="fade">
                                      <p:cBhvr>
                                        <p:cTn id="25" dur="1000"/>
                                        <p:tgtEl>
                                          <p:spTgt spid="1539091"/>
                                        </p:tgtEl>
                                      </p:cBhvr>
                                    </p:animEffect>
                                    <p:anim calcmode="lin" valueType="num">
                                      <p:cBhvr>
                                        <p:cTn id="26" dur="1000" fill="hold"/>
                                        <p:tgtEl>
                                          <p:spTgt spid="1539091"/>
                                        </p:tgtEl>
                                        <p:attrNameLst>
                                          <p:attrName>ppt_x</p:attrName>
                                        </p:attrNameLst>
                                      </p:cBhvr>
                                      <p:tavLst>
                                        <p:tav tm="0">
                                          <p:val>
                                            <p:strVal val="#ppt_x"/>
                                          </p:val>
                                        </p:tav>
                                        <p:tav tm="100000">
                                          <p:val>
                                            <p:strVal val="#ppt_x"/>
                                          </p:val>
                                        </p:tav>
                                      </p:tavLst>
                                    </p:anim>
                                    <p:anim calcmode="lin" valueType="num">
                                      <p:cBhvr>
                                        <p:cTn id="27" dur="1000" fill="hold"/>
                                        <p:tgtEl>
                                          <p:spTgt spid="153909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ppt_w</p:attrName>
                                        </p:attrNameLst>
                                      </p:cBhvr>
                                      <p:tavLst>
                                        <p:tav tm="0">
                                          <p:val>
                                            <p:fltVal val="0"/>
                                          </p:val>
                                        </p:tav>
                                        <p:tav tm="100000">
                                          <p:val>
                                            <p:strVal val="#ppt_w"/>
                                          </p:val>
                                        </p:tav>
                                      </p:tavLst>
                                    </p:anim>
                                    <p:anim calcmode="lin" valueType="num">
                                      <p:cBhvr>
                                        <p:cTn id="33" dur="1000" fill="hold"/>
                                        <p:tgtEl>
                                          <p:spTgt spid="2"/>
                                        </p:tgtEl>
                                        <p:attrNameLst>
                                          <p:attrName>ppt_h</p:attrName>
                                        </p:attrNameLst>
                                      </p:cBhvr>
                                      <p:tavLst>
                                        <p:tav tm="0">
                                          <p:val>
                                            <p:fltVal val="0"/>
                                          </p:val>
                                        </p:tav>
                                        <p:tav tm="100000">
                                          <p:val>
                                            <p:strVal val="#ppt_h"/>
                                          </p:val>
                                        </p:tav>
                                      </p:tavLst>
                                    </p:anim>
                                    <p:anim calcmode="lin" valueType="num">
                                      <p:cBhvr>
                                        <p:cTn id="34" dur="1000" fill="hold"/>
                                        <p:tgtEl>
                                          <p:spTgt spid="2"/>
                                        </p:tgtEl>
                                        <p:attrNameLst>
                                          <p:attrName>style.rotation</p:attrName>
                                        </p:attrNameLst>
                                      </p:cBhvr>
                                      <p:tavLst>
                                        <p:tav tm="0">
                                          <p:val>
                                            <p:fltVal val="90"/>
                                          </p:val>
                                        </p:tav>
                                        <p:tav tm="100000">
                                          <p:val>
                                            <p:fltVal val="0"/>
                                          </p:val>
                                        </p:tav>
                                      </p:tavLst>
                                    </p:anim>
                                    <p:animEffect transition="in" filter="fade">
                                      <p:cBhvr>
                                        <p:cTn id="35" dur="1000"/>
                                        <p:tgtEl>
                                          <p:spTgt spid="2"/>
                                        </p:tgtEl>
                                      </p:cBhvr>
                                    </p:animEffect>
                                  </p:childTnLst>
                                </p:cTn>
                              </p:par>
                              <p:par>
                                <p:cTn id="36" presetID="31"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ppt_w</p:attrName>
                                        </p:attrNameLst>
                                      </p:cBhvr>
                                      <p:tavLst>
                                        <p:tav tm="0">
                                          <p:val>
                                            <p:fltVal val="0"/>
                                          </p:val>
                                        </p:tav>
                                        <p:tav tm="100000">
                                          <p:val>
                                            <p:strVal val="#ppt_w"/>
                                          </p:val>
                                        </p:tav>
                                      </p:tavLst>
                                    </p:anim>
                                    <p:anim calcmode="lin" valueType="num">
                                      <p:cBhvr>
                                        <p:cTn id="39" dur="1000" fill="hold"/>
                                        <p:tgtEl>
                                          <p:spTgt spid="3"/>
                                        </p:tgtEl>
                                        <p:attrNameLst>
                                          <p:attrName>ppt_h</p:attrName>
                                        </p:attrNameLst>
                                      </p:cBhvr>
                                      <p:tavLst>
                                        <p:tav tm="0">
                                          <p:val>
                                            <p:fltVal val="0"/>
                                          </p:val>
                                        </p:tav>
                                        <p:tav tm="100000">
                                          <p:val>
                                            <p:strVal val="#ppt_h"/>
                                          </p:val>
                                        </p:tav>
                                      </p:tavLst>
                                    </p:anim>
                                    <p:anim calcmode="lin" valueType="num">
                                      <p:cBhvr>
                                        <p:cTn id="40" dur="1000" fill="hold"/>
                                        <p:tgtEl>
                                          <p:spTgt spid="3"/>
                                        </p:tgtEl>
                                        <p:attrNameLst>
                                          <p:attrName>style.rotation</p:attrName>
                                        </p:attrNameLst>
                                      </p:cBhvr>
                                      <p:tavLst>
                                        <p:tav tm="0">
                                          <p:val>
                                            <p:fltVal val="90"/>
                                          </p:val>
                                        </p:tav>
                                        <p:tav tm="100000">
                                          <p:val>
                                            <p:fltVal val="0"/>
                                          </p:val>
                                        </p:tav>
                                      </p:tavLst>
                                    </p:anim>
                                    <p:animEffect transition="in" filter="fade">
                                      <p:cBhvr>
                                        <p:cTn id="4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083" grpId="0" animBg="1"/>
      <p:bldP spid="1539088" grpId="0" animBg="1"/>
      <p:bldP spid="1539089" grpId="0" animBg="1"/>
      <p:bldP spid="1539094" grpId="0" animBg="1"/>
      <p:bldP spid="1539103" grpId="0" animBg="1"/>
      <p:bldP spid="153909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415925" y="1158875"/>
            <a:ext cx="8332788" cy="2492990"/>
          </a:xfrm>
          <a:prstGeom prst="rect">
            <a:avLst/>
          </a:prstGeom>
          <a:noFill/>
          <a:ln w="12700">
            <a:noFill/>
            <a:miter lim="800000"/>
            <a:headEnd type="none" w="sm" len="sm"/>
            <a:tailEnd type="none" w="sm" len="sm"/>
          </a:ln>
        </p:spPr>
        <p:txBody>
          <a:bodyPr>
            <a:spAutoFit/>
          </a:bodyPr>
          <a:lstStyle/>
          <a:p>
            <a:pPr defTabSz="762000" eaLnBrk="0" hangingPunct="0">
              <a:defRPr/>
            </a:pPr>
            <a:r>
              <a:rPr lang="ru-RU" b="1" dirty="0">
                <a:solidFill>
                  <a:schemeClr val="tx2">
                    <a:lumMod val="75000"/>
                  </a:schemeClr>
                </a:solidFill>
                <a:cs typeface="+mn-cs"/>
              </a:rPr>
              <a:t>Целевой показатель</a:t>
            </a:r>
            <a:r>
              <a:rPr lang="ru-RU" dirty="0">
                <a:cs typeface="+mn-cs"/>
              </a:rPr>
              <a:t> – характеристика, необходимая для оценки достижения цели </a:t>
            </a:r>
          </a:p>
          <a:p>
            <a:pPr defTabSz="762000" eaLnBrk="0" hangingPunct="0">
              <a:defRPr/>
            </a:pPr>
            <a:r>
              <a:rPr lang="ru-RU" b="1" dirty="0">
                <a:solidFill>
                  <a:schemeClr val="tx2">
                    <a:lumMod val="75000"/>
                  </a:schemeClr>
                </a:solidFill>
                <a:cs typeface="+mn-cs"/>
              </a:rPr>
              <a:t>Критерии успеха</a:t>
            </a:r>
            <a:r>
              <a:rPr lang="ru-RU" b="1" dirty="0">
                <a:solidFill>
                  <a:schemeClr val="tx2">
                    <a:lumMod val="75000"/>
                  </a:schemeClr>
                </a:solidFill>
              </a:rPr>
              <a:t> </a:t>
            </a:r>
            <a:r>
              <a:rPr lang="ru-RU" b="1" dirty="0">
                <a:solidFill>
                  <a:schemeClr val="tx2">
                    <a:lumMod val="75000"/>
                  </a:schemeClr>
                </a:solidFill>
                <a:cs typeface="+mn-cs"/>
              </a:rPr>
              <a:t>проекта</a:t>
            </a:r>
            <a:r>
              <a:rPr lang="ru-RU" dirty="0">
                <a:cs typeface="+mn-cs"/>
              </a:rPr>
              <a:t> – условия (или правила), позволяющие судить об успешности выполнения проекта. </a:t>
            </a:r>
          </a:p>
          <a:p>
            <a:pPr defTabSz="762000" eaLnBrk="0" hangingPunct="0">
              <a:defRPr/>
            </a:pPr>
            <a:endParaRPr lang="ru-RU" b="1" dirty="0">
              <a:cs typeface="+mn-cs"/>
            </a:endParaRPr>
          </a:p>
          <a:p>
            <a:pPr defTabSz="762000" eaLnBrk="0" hangingPunct="0">
              <a:defRPr/>
            </a:pPr>
            <a:r>
              <a:rPr lang="ru-RU" b="1" dirty="0">
                <a:solidFill>
                  <a:schemeClr val="tx2">
                    <a:lumMod val="75000"/>
                  </a:schemeClr>
                </a:solidFill>
                <a:cs typeface="+mn-cs"/>
              </a:rPr>
              <a:t>Основные типы критериев</a:t>
            </a:r>
            <a:r>
              <a:rPr lang="ru-RU" b="1" dirty="0">
                <a:cs typeface="+mn-cs"/>
              </a:rPr>
              <a:t>:</a:t>
            </a:r>
          </a:p>
          <a:p>
            <a:pPr marL="371475" indent="-285750" defTabSz="762000" eaLnBrk="0" hangingPunct="0">
              <a:buFont typeface="Wingdings" panose="05000000000000000000" pitchFamily="2" charset="2"/>
              <a:buChar char="ü"/>
              <a:defRPr/>
            </a:pPr>
            <a:r>
              <a:rPr lang="ru-RU" sz="1600" dirty="0">
                <a:cs typeface="+mn-cs"/>
              </a:rPr>
              <a:t>Традиционные: «в срок, в рамках бюджета, в соответствии со спецификацией»;</a:t>
            </a:r>
          </a:p>
          <a:p>
            <a:pPr marL="371475" indent="-285750" defTabSz="762000" eaLnBrk="0" hangingPunct="0">
              <a:buFont typeface="Wingdings" panose="05000000000000000000" pitchFamily="2" charset="2"/>
              <a:buChar char="ü"/>
              <a:defRPr/>
            </a:pPr>
            <a:r>
              <a:rPr lang="ru-RU" sz="1600" dirty="0">
                <a:cs typeface="+mn-cs"/>
              </a:rPr>
              <a:t>Показатели, индикаторы, нормативы (</a:t>
            </a:r>
            <a:r>
              <a:rPr lang="en-US" sz="1600" dirty="0">
                <a:cs typeface="+mn-cs"/>
              </a:rPr>
              <a:t>NPV, PI, IRR, </a:t>
            </a:r>
            <a:r>
              <a:rPr lang="ru-RU" sz="1600" dirty="0">
                <a:cs typeface="+mn-cs"/>
              </a:rPr>
              <a:t>период окупаемости, индекс удовлетворённости клиента и т.д.);</a:t>
            </a:r>
          </a:p>
        </p:txBody>
      </p:sp>
      <p:sp>
        <p:nvSpPr>
          <p:cNvPr id="43011" name="Text Box 4"/>
          <p:cNvSpPr txBox="1">
            <a:spLocks noChangeArrowheads="1"/>
          </p:cNvSpPr>
          <p:nvPr/>
        </p:nvSpPr>
        <p:spPr bwMode="auto">
          <a:xfrm>
            <a:off x="2339975" y="5445125"/>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endParaRPr lang="en-US" altLang="ru-RU"/>
          </a:p>
        </p:txBody>
      </p:sp>
      <p:sp>
        <p:nvSpPr>
          <p:cNvPr id="43013" name="Text Box 11"/>
          <p:cNvSpPr txBox="1">
            <a:spLocks noChangeArrowheads="1"/>
          </p:cNvSpPr>
          <p:nvPr/>
        </p:nvSpPr>
        <p:spPr bwMode="auto">
          <a:xfrm>
            <a:off x="417115" y="3717032"/>
            <a:ext cx="6653103"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chemeClr val="tx1"/>
                </a:solidFill>
                <a:latin typeface="Arial" pitchFamily="34" charset="0"/>
              </a:defRPr>
            </a:lvl1pPr>
            <a:lvl2pPr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b="1" dirty="0">
                <a:solidFill>
                  <a:schemeClr val="tx2">
                    <a:lumMod val="75000"/>
                  </a:schemeClr>
                </a:solidFill>
              </a:rPr>
              <a:t>Требования к формированию</a:t>
            </a:r>
            <a:r>
              <a:rPr lang="ru-RU" altLang="ru-RU" b="1" dirty="0"/>
              <a:t>:</a:t>
            </a:r>
          </a:p>
          <a:p>
            <a:pPr marL="285750" indent="-285750">
              <a:spcBef>
                <a:spcPct val="0"/>
              </a:spcBef>
              <a:buFont typeface="Wingdings" panose="05000000000000000000" pitchFamily="2" charset="2"/>
              <a:buChar char="ü"/>
            </a:pPr>
            <a:r>
              <a:rPr lang="en-US" altLang="ru-RU" sz="1600" dirty="0"/>
              <a:t> </a:t>
            </a:r>
            <a:r>
              <a:rPr lang="ru-RU" altLang="ru-RU" sz="1600" dirty="0"/>
              <a:t>Традиционные </a:t>
            </a:r>
            <a:r>
              <a:rPr lang="en-US" altLang="ru-RU" sz="1600" b="1" dirty="0"/>
              <a:t>S</a:t>
            </a:r>
            <a:r>
              <a:rPr lang="ru-RU" altLang="ru-RU" sz="1600" b="1" dirty="0"/>
              <a:t>.</a:t>
            </a:r>
            <a:r>
              <a:rPr lang="en-US" altLang="ru-RU" sz="1600" b="1" dirty="0"/>
              <a:t>M</a:t>
            </a:r>
            <a:r>
              <a:rPr lang="ru-RU" altLang="ru-RU" sz="1600" b="1" dirty="0"/>
              <a:t>.</a:t>
            </a:r>
            <a:r>
              <a:rPr lang="en-US" altLang="ru-RU" sz="1600" b="1" dirty="0"/>
              <a:t>A</a:t>
            </a:r>
            <a:r>
              <a:rPr lang="ru-RU" altLang="ru-RU" sz="1600" b="1" dirty="0"/>
              <a:t>.</a:t>
            </a:r>
            <a:r>
              <a:rPr lang="en-US" altLang="ru-RU" sz="1600" b="1" dirty="0"/>
              <a:t>R</a:t>
            </a:r>
            <a:r>
              <a:rPr lang="ru-RU" altLang="ru-RU" sz="1600" b="1" dirty="0"/>
              <a:t>.</a:t>
            </a:r>
            <a:r>
              <a:rPr lang="en-US" altLang="ru-RU" sz="1600" b="1" dirty="0"/>
              <a:t>T</a:t>
            </a:r>
            <a:r>
              <a:rPr lang="ru-RU" altLang="ru-RU" sz="1600" b="1" dirty="0"/>
              <a:t>.</a:t>
            </a:r>
            <a:endParaRPr lang="en-US" altLang="ru-RU" sz="1600" b="1" dirty="0"/>
          </a:p>
          <a:p>
            <a:pPr marL="742950" lvl="1" indent="-285750">
              <a:spcBef>
                <a:spcPct val="0"/>
              </a:spcBef>
              <a:buFont typeface="Arial" panose="020B0604020202020204" pitchFamily="34" charset="0"/>
              <a:buChar char="•"/>
            </a:pPr>
            <a:r>
              <a:rPr lang="ru-RU" altLang="ru-RU" sz="1800" b="1" dirty="0" err="1"/>
              <a:t>S</a:t>
            </a:r>
            <a:r>
              <a:rPr lang="ru-RU" altLang="ru-RU" dirty="0" err="1"/>
              <a:t>pecific</a:t>
            </a:r>
            <a:r>
              <a:rPr lang="ru-RU" altLang="ru-RU" dirty="0"/>
              <a:t> </a:t>
            </a:r>
            <a:r>
              <a:rPr lang="en-US" altLang="ru-RU" dirty="0"/>
              <a:t> </a:t>
            </a:r>
            <a:r>
              <a:rPr lang="ru-RU" altLang="ru-RU" dirty="0"/>
              <a:t>(Конкретность) </a:t>
            </a:r>
          </a:p>
          <a:p>
            <a:pPr marL="742950" lvl="1" indent="-285750">
              <a:spcBef>
                <a:spcPct val="0"/>
              </a:spcBef>
              <a:buFont typeface="Arial" panose="020B0604020202020204" pitchFamily="34" charset="0"/>
              <a:buChar char="•"/>
            </a:pPr>
            <a:r>
              <a:rPr lang="ru-RU" altLang="ru-RU" sz="1800" b="1" dirty="0" err="1"/>
              <a:t>M</a:t>
            </a:r>
            <a:r>
              <a:rPr lang="ru-RU" altLang="ru-RU" dirty="0" err="1"/>
              <a:t>easurable</a:t>
            </a:r>
            <a:r>
              <a:rPr lang="ru-RU" altLang="ru-RU" dirty="0"/>
              <a:t> </a:t>
            </a:r>
            <a:r>
              <a:rPr lang="en-US" altLang="ru-RU" dirty="0"/>
              <a:t> </a:t>
            </a:r>
            <a:r>
              <a:rPr lang="ru-RU" altLang="ru-RU" dirty="0"/>
              <a:t>(Измеримость)</a:t>
            </a:r>
          </a:p>
          <a:p>
            <a:pPr marL="742950" lvl="1" indent="-285750">
              <a:spcBef>
                <a:spcPct val="0"/>
              </a:spcBef>
              <a:buFont typeface="Arial" panose="020B0604020202020204" pitchFamily="34" charset="0"/>
              <a:buChar char="•"/>
            </a:pPr>
            <a:r>
              <a:rPr lang="ru-RU" altLang="ru-RU" sz="1800" b="1" dirty="0" err="1"/>
              <a:t>A</a:t>
            </a:r>
            <a:r>
              <a:rPr lang="ru-RU" altLang="ru-RU" dirty="0" err="1"/>
              <a:t>chievable</a:t>
            </a:r>
            <a:r>
              <a:rPr lang="ru-RU" altLang="ru-RU" dirty="0"/>
              <a:t> </a:t>
            </a:r>
            <a:r>
              <a:rPr lang="en-US" altLang="ru-RU" dirty="0"/>
              <a:t> </a:t>
            </a:r>
            <a:r>
              <a:rPr lang="ru-RU" altLang="ru-RU" dirty="0"/>
              <a:t>(Достижимость)</a:t>
            </a:r>
          </a:p>
          <a:p>
            <a:pPr marL="742950" lvl="1" indent="-285750">
              <a:spcBef>
                <a:spcPct val="0"/>
              </a:spcBef>
              <a:buFont typeface="Arial" panose="020B0604020202020204" pitchFamily="34" charset="0"/>
              <a:buChar char="•"/>
            </a:pPr>
            <a:r>
              <a:rPr lang="ru-RU" altLang="ru-RU" sz="1800" b="1" dirty="0" err="1"/>
              <a:t>R</a:t>
            </a:r>
            <a:r>
              <a:rPr lang="ru-RU" altLang="ru-RU" dirty="0" err="1"/>
              <a:t>elevant</a:t>
            </a:r>
            <a:r>
              <a:rPr lang="ru-RU" altLang="ru-RU" dirty="0"/>
              <a:t> </a:t>
            </a:r>
            <a:r>
              <a:rPr lang="en-US" altLang="ru-RU" dirty="0"/>
              <a:t> </a:t>
            </a:r>
            <a:r>
              <a:rPr lang="ru-RU" altLang="ru-RU" dirty="0"/>
              <a:t>(Согласованность)</a:t>
            </a:r>
          </a:p>
          <a:p>
            <a:pPr marL="742950" lvl="1" indent="-285750">
              <a:spcBef>
                <a:spcPct val="0"/>
              </a:spcBef>
              <a:buFont typeface="Arial" panose="020B0604020202020204" pitchFamily="34" charset="0"/>
              <a:buChar char="•"/>
            </a:pPr>
            <a:r>
              <a:rPr lang="ru-RU" altLang="ru-RU" sz="1800" b="1" dirty="0" err="1"/>
              <a:t>T</a:t>
            </a:r>
            <a:r>
              <a:rPr lang="ru-RU" altLang="ru-RU" dirty="0" err="1"/>
              <a:t>imebound</a:t>
            </a:r>
            <a:r>
              <a:rPr lang="ru-RU" altLang="ru-RU" dirty="0"/>
              <a:t> </a:t>
            </a:r>
            <a:r>
              <a:rPr lang="en-US" altLang="ru-RU" dirty="0"/>
              <a:t> </a:t>
            </a:r>
            <a:r>
              <a:rPr lang="ru-RU" altLang="ru-RU" dirty="0"/>
              <a:t>(Определенность во времени)</a:t>
            </a:r>
          </a:p>
          <a:p>
            <a:pPr marL="285750" indent="-285750">
              <a:spcBef>
                <a:spcPct val="0"/>
              </a:spcBef>
              <a:buFont typeface="Wingdings" panose="05000000000000000000" pitchFamily="2" charset="2"/>
              <a:buChar char="ü"/>
            </a:pPr>
            <a:r>
              <a:rPr lang="en-US" altLang="ru-RU" sz="1600" dirty="0"/>
              <a:t> </a:t>
            </a:r>
            <a:r>
              <a:rPr lang="ru-RU" altLang="ru-RU" sz="1600" dirty="0"/>
              <a:t>Отражать интересы ключевых сторон проекта</a:t>
            </a:r>
          </a:p>
          <a:p>
            <a:pPr marL="285750" indent="-285750">
              <a:spcBef>
                <a:spcPct val="0"/>
              </a:spcBef>
              <a:buFont typeface="Wingdings" panose="05000000000000000000" pitchFamily="2" charset="2"/>
              <a:buChar char="ü"/>
            </a:pPr>
            <a:r>
              <a:rPr lang="ru-RU" altLang="ru-RU" sz="1600" dirty="0"/>
              <a:t> Минимальная зависимость от факторов, внешних для проекта  </a:t>
            </a:r>
          </a:p>
        </p:txBody>
      </p:sp>
      <p:sp>
        <p:nvSpPr>
          <p:cNvPr id="43014" name="Заголовок 6"/>
          <p:cNvSpPr>
            <a:spLocks noGrp="1"/>
          </p:cNvSpPr>
          <p:nvPr>
            <p:ph type="title"/>
          </p:nvPr>
        </p:nvSpPr>
        <p:spPr>
          <a:xfrm>
            <a:off x="404813" y="182563"/>
            <a:ext cx="6543675" cy="582612"/>
          </a:xfrm>
        </p:spPr>
        <p:txBody>
          <a:bodyPr/>
          <a:lstStyle/>
          <a:p>
            <a:r>
              <a:rPr lang="ru-RU" altLang="ru-RU"/>
              <a:t>Целевые показатели </a:t>
            </a:r>
            <a:br>
              <a:rPr lang="ru-RU" altLang="ru-RU"/>
            </a:br>
            <a:r>
              <a:rPr lang="ru-RU" altLang="ru-RU"/>
              <a:t>и критерии успеха проекта</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Стрелка углом вверх 33"/>
          <p:cNvSpPr/>
          <p:nvPr/>
        </p:nvSpPr>
        <p:spPr>
          <a:xfrm rot="16200000">
            <a:off x="5027905" y="1290425"/>
            <a:ext cx="1649834" cy="1894533"/>
          </a:xfrm>
          <a:prstGeom prst="bentUpArrow">
            <a:avLst>
              <a:gd name="adj1" fmla="val 0"/>
              <a:gd name="adj2" fmla="val 2999"/>
              <a:gd name="adj3" fmla="val 1666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0">
                <a:solidFill>
                  <a:sysClr val="windowText" lastClr="000000"/>
                </a:solidFill>
              </a:ln>
              <a:solidFill>
                <a:sysClr val="windowText" lastClr="000000"/>
              </a:solidFill>
              <a:effectLst>
                <a:outerShdw blurRad="38100" dist="19050" dir="2700000" algn="tl" rotWithShape="0">
                  <a:schemeClr val="dk1">
                    <a:alpha val="40000"/>
                  </a:schemeClr>
                </a:outerShdw>
              </a:effectLst>
            </a:endParaRPr>
          </a:p>
        </p:txBody>
      </p:sp>
      <p:sp>
        <p:nvSpPr>
          <p:cNvPr id="24" name="Cloud"/>
          <p:cNvSpPr>
            <a:spLocks noChangeAspect="1" noEditPoints="1" noChangeArrowheads="1"/>
          </p:cNvSpPr>
          <p:nvPr/>
        </p:nvSpPr>
        <p:spPr bwMode="auto">
          <a:xfrm>
            <a:off x="1467081" y="1973643"/>
            <a:ext cx="4989686" cy="316835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lumMod val="95000"/>
            </a:schemeClr>
          </a:solidFill>
          <a:ln>
            <a:headEnd/>
            <a:tailEnd/>
          </a:ln>
        </p:spPr>
        <p:style>
          <a:lnRef idx="2">
            <a:schemeClr val="dk1"/>
          </a:lnRef>
          <a:fillRef idx="1">
            <a:schemeClr val="lt1"/>
          </a:fillRef>
          <a:effectRef idx="0">
            <a:schemeClr val="dk1"/>
          </a:effectRef>
          <a:fontRef idx="minor">
            <a:schemeClr val="dk1"/>
          </a:fontRef>
        </p:style>
        <p:txBody>
          <a:bodyPr/>
          <a:lstStyle/>
          <a:p>
            <a:pPr algn="ctr">
              <a:defRPr/>
            </a:pPr>
            <a:endParaRPr lang="ru-RU" sz="1400" b="1">
              <a:effectLst>
                <a:outerShdw blurRad="38100" dist="38100" dir="2700000" algn="tl">
                  <a:srgbClr val="C0C0C0"/>
                </a:outerShdw>
              </a:effectLst>
              <a:latin typeface="+mn-lt"/>
              <a:cs typeface="+mn-cs"/>
            </a:endParaRPr>
          </a:p>
          <a:p>
            <a:pPr algn="ctr">
              <a:defRPr/>
            </a:pPr>
            <a:endParaRPr lang="ru-RU" sz="1400" b="1">
              <a:effectLst>
                <a:outerShdw blurRad="38100" dist="38100" dir="2700000" algn="tl">
                  <a:srgbClr val="C0C0C0"/>
                </a:outerShdw>
              </a:effectLst>
              <a:latin typeface="+mn-lt"/>
              <a:cs typeface="+mn-cs"/>
            </a:endParaRPr>
          </a:p>
        </p:txBody>
      </p:sp>
      <p:sp>
        <p:nvSpPr>
          <p:cNvPr id="2" name="Заголовок 1"/>
          <p:cNvSpPr>
            <a:spLocks noGrp="1"/>
          </p:cNvSpPr>
          <p:nvPr>
            <p:ph type="title"/>
          </p:nvPr>
        </p:nvSpPr>
        <p:spPr/>
        <p:txBody>
          <a:bodyPr/>
          <a:lstStyle/>
          <a:p>
            <a:r>
              <a:rPr lang="ru-RU" dirty="0"/>
              <a:t>Целевые показатели и критерии успеха проекта</a:t>
            </a:r>
          </a:p>
        </p:txBody>
      </p:sp>
      <p:sp>
        <p:nvSpPr>
          <p:cNvPr id="5" name="TextBox 4"/>
          <p:cNvSpPr txBox="1"/>
          <p:nvPr/>
        </p:nvSpPr>
        <p:spPr>
          <a:xfrm>
            <a:off x="2427272" y="2835857"/>
            <a:ext cx="3096344" cy="646331"/>
          </a:xfrm>
          <a:prstGeom prst="rect">
            <a:avLst/>
          </a:prstGeom>
          <a:noFill/>
          <a:ln>
            <a:solidFill>
              <a:schemeClr val="tx1"/>
            </a:solidFill>
            <a:prstDash val="dash"/>
          </a:ln>
        </p:spPr>
        <p:txBody>
          <a:bodyPr wrap="square" rtlCol="0">
            <a:spAutoFit/>
          </a:bodyPr>
          <a:lstStyle/>
          <a:p>
            <a:endParaRPr lang="ru-RU" sz="800" b="1" dirty="0"/>
          </a:p>
          <a:p>
            <a:pPr algn="ctr"/>
            <a:r>
              <a:rPr lang="ru-RU" sz="1400" b="1" dirty="0"/>
              <a:t>ПРОЦЕСС СОЗДАНИЯ ПРОДУКТА</a:t>
            </a:r>
            <a:endParaRPr lang="ru-RU" sz="800" b="1" dirty="0"/>
          </a:p>
        </p:txBody>
      </p:sp>
      <p:sp>
        <p:nvSpPr>
          <p:cNvPr id="6" name="TextBox 5"/>
          <p:cNvSpPr txBox="1"/>
          <p:nvPr/>
        </p:nvSpPr>
        <p:spPr>
          <a:xfrm>
            <a:off x="2427272" y="3843969"/>
            <a:ext cx="3096344" cy="646331"/>
          </a:xfrm>
          <a:prstGeom prst="rect">
            <a:avLst/>
          </a:prstGeom>
          <a:noFill/>
          <a:ln>
            <a:solidFill>
              <a:schemeClr val="tx1"/>
            </a:solidFill>
            <a:prstDash val="dash"/>
          </a:ln>
        </p:spPr>
        <p:txBody>
          <a:bodyPr wrap="square" rtlCol="0">
            <a:spAutoFit/>
          </a:bodyPr>
          <a:lstStyle/>
          <a:p>
            <a:endParaRPr lang="ru-RU" sz="800" b="1" dirty="0"/>
          </a:p>
          <a:p>
            <a:pPr algn="ctr"/>
            <a:r>
              <a:rPr lang="ru-RU" sz="1400" b="1" dirty="0"/>
              <a:t>ПРОЦЕСС УПРАВЛЕНИЯ ПРОЕКТОМ</a:t>
            </a:r>
            <a:endParaRPr lang="ru-RU" sz="800" b="1" dirty="0"/>
          </a:p>
        </p:txBody>
      </p:sp>
      <p:cxnSp>
        <p:nvCxnSpPr>
          <p:cNvPr id="8" name="Прямая со стрелкой 7"/>
          <p:cNvCxnSpPr/>
          <p:nvPr/>
        </p:nvCxnSpPr>
        <p:spPr>
          <a:xfrm>
            <a:off x="2859319" y="3533789"/>
            <a:ext cx="0" cy="29128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flipV="1">
            <a:off x="4975499" y="3533789"/>
            <a:ext cx="0" cy="2645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047190" y="2230486"/>
            <a:ext cx="1728192" cy="369332"/>
          </a:xfrm>
          <a:prstGeom prst="rect">
            <a:avLst/>
          </a:prstGeom>
          <a:noFill/>
        </p:spPr>
        <p:txBody>
          <a:bodyPr wrap="square" rtlCol="0">
            <a:spAutoFit/>
          </a:bodyPr>
          <a:lstStyle/>
          <a:p>
            <a:pPr algn="ctr"/>
            <a:r>
              <a:rPr lang="ru-RU" b="1" i="1" dirty="0">
                <a:latin typeface="GulimChe" panose="020B0609000101010101" pitchFamily="49" charset="-127"/>
                <a:ea typeface="GulimChe" panose="020B0609000101010101" pitchFamily="49" charset="-127"/>
              </a:rPr>
              <a:t>ПРОЕКТ</a:t>
            </a:r>
          </a:p>
        </p:txBody>
      </p:sp>
      <p:sp>
        <p:nvSpPr>
          <p:cNvPr id="18" name="Стрелка вправо 17"/>
          <p:cNvSpPr/>
          <p:nvPr/>
        </p:nvSpPr>
        <p:spPr>
          <a:xfrm>
            <a:off x="383656" y="3437718"/>
            <a:ext cx="1741405" cy="771550"/>
          </a:xfrm>
          <a:prstGeom prst="rightArrow">
            <a:avLst/>
          </a:prstGeom>
          <a:ln w="12700">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383656" y="3687513"/>
            <a:ext cx="1440160" cy="307777"/>
          </a:xfrm>
          <a:prstGeom prst="rect">
            <a:avLst/>
          </a:prstGeom>
          <a:noFill/>
        </p:spPr>
        <p:txBody>
          <a:bodyPr wrap="square" rtlCol="0">
            <a:spAutoFit/>
          </a:bodyPr>
          <a:lstStyle/>
          <a:p>
            <a:pPr algn="ctr"/>
            <a:r>
              <a:rPr lang="ru-RU" sz="1400" i="1" dirty="0"/>
              <a:t>РЕСУРСЫ</a:t>
            </a:r>
          </a:p>
        </p:txBody>
      </p:sp>
      <p:sp>
        <p:nvSpPr>
          <p:cNvPr id="20" name="Стрелка вправо 19"/>
          <p:cNvSpPr/>
          <p:nvPr/>
        </p:nvSpPr>
        <p:spPr>
          <a:xfrm>
            <a:off x="339656" y="2550810"/>
            <a:ext cx="1785405" cy="771550"/>
          </a:xfrm>
          <a:prstGeom prst="rightArrow">
            <a:avLst/>
          </a:prstGeom>
          <a:ln w="12700">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ru-RU"/>
          </a:p>
        </p:txBody>
      </p:sp>
      <p:sp>
        <p:nvSpPr>
          <p:cNvPr id="21" name="TextBox 20"/>
          <p:cNvSpPr txBox="1"/>
          <p:nvPr/>
        </p:nvSpPr>
        <p:spPr>
          <a:xfrm>
            <a:off x="383657" y="2798199"/>
            <a:ext cx="1440160" cy="307777"/>
          </a:xfrm>
          <a:prstGeom prst="rect">
            <a:avLst/>
          </a:prstGeom>
          <a:noFill/>
        </p:spPr>
        <p:txBody>
          <a:bodyPr wrap="square" rtlCol="0">
            <a:spAutoFit/>
          </a:bodyPr>
          <a:lstStyle/>
          <a:p>
            <a:pPr algn="ctr"/>
            <a:r>
              <a:rPr lang="ru-RU" sz="1400" i="1" dirty="0"/>
              <a:t>ТРЕБОВАНИЯ</a:t>
            </a:r>
          </a:p>
        </p:txBody>
      </p:sp>
      <p:sp>
        <p:nvSpPr>
          <p:cNvPr id="30" name="TextBox 29"/>
          <p:cNvSpPr txBox="1"/>
          <p:nvPr/>
        </p:nvSpPr>
        <p:spPr>
          <a:xfrm>
            <a:off x="2800792" y="1187063"/>
            <a:ext cx="2016224" cy="523220"/>
          </a:xfrm>
          <a:prstGeom prst="rect">
            <a:avLst/>
          </a:prstGeom>
          <a:noFill/>
          <a:ln>
            <a:solidFill>
              <a:schemeClr val="tx1"/>
            </a:solidFill>
          </a:ln>
        </p:spPr>
        <p:txBody>
          <a:bodyPr wrap="square" rtlCol="0">
            <a:spAutoFit/>
          </a:bodyPr>
          <a:lstStyle/>
          <a:p>
            <a:pPr algn="ctr"/>
            <a:r>
              <a:rPr lang="ru-RU" sz="1400" i="1" dirty="0"/>
              <a:t>РЕШЕНИЕ ОБ УСПЕШНОСТИ </a:t>
            </a:r>
          </a:p>
        </p:txBody>
      </p:sp>
      <p:sp>
        <p:nvSpPr>
          <p:cNvPr id="31" name="TextBox 30"/>
          <p:cNvSpPr txBox="1"/>
          <p:nvPr/>
        </p:nvSpPr>
        <p:spPr>
          <a:xfrm>
            <a:off x="2800792" y="5294846"/>
            <a:ext cx="2016224" cy="523220"/>
          </a:xfrm>
          <a:prstGeom prst="rect">
            <a:avLst/>
          </a:prstGeom>
          <a:noFill/>
          <a:ln>
            <a:solidFill>
              <a:schemeClr val="tx1"/>
            </a:solidFill>
          </a:ln>
        </p:spPr>
        <p:txBody>
          <a:bodyPr wrap="square" rtlCol="0">
            <a:spAutoFit/>
          </a:bodyPr>
          <a:lstStyle/>
          <a:p>
            <a:pPr algn="ctr"/>
            <a:r>
              <a:rPr lang="ru-RU" sz="1400" i="1" dirty="0"/>
              <a:t>РЕШЕНИЕ ОБ ЭФФЕКТИВНОСТИ</a:t>
            </a:r>
            <a:endParaRPr lang="ru-RU" sz="1400" dirty="0"/>
          </a:p>
        </p:txBody>
      </p:sp>
      <p:sp>
        <p:nvSpPr>
          <p:cNvPr id="35" name="Стрелка углом вверх 34"/>
          <p:cNvSpPr/>
          <p:nvPr/>
        </p:nvSpPr>
        <p:spPr>
          <a:xfrm rot="5400000">
            <a:off x="1068285" y="4037770"/>
            <a:ext cx="1584177" cy="1662781"/>
          </a:xfrm>
          <a:prstGeom prst="bentUpArrow">
            <a:avLst>
              <a:gd name="adj1" fmla="val 0"/>
              <a:gd name="adj2" fmla="val 3525"/>
              <a:gd name="adj3" fmla="val 1738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0">
                <a:solidFill>
                  <a:sysClr val="windowText" lastClr="000000"/>
                </a:solidFill>
              </a:ln>
              <a:solidFill>
                <a:sysClr val="windowText" lastClr="000000"/>
              </a:solidFill>
              <a:effectLst>
                <a:outerShdw blurRad="38100" dist="19050" dir="2700000" algn="tl" rotWithShape="0">
                  <a:schemeClr val="dk1">
                    <a:alpha val="40000"/>
                  </a:schemeClr>
                </a:outerShdw>
              </a:effectLst>
            </a:endParaRPr>
          </a:p>
        </p:txBody>
      </p:sp>
      <p:sp>
        <p:nvSpPr>
          <p:cNvPr id="37" name="Стрелка углом вверх 36"/>
          <p:cNvSpPr/>
          <p:nvPr/>
        </p:nvSpPr>
        <p:spPr>
          <a:xfrm rot="5400000" flipH="1">
            <a:off x="1225258" y="1216498"/>
            <a:ext cx="1270233" cy="1662783"/>
          </a:xfrm>
          <a:prstGeom prst="bentUpArrow">
            <a:avLst>
              <a:gd name="adj1" fmla="val 0"/>
              <a:gd name="adj2" fmla="val 3784"/>
              <a:gd name="adj3" fmla="val 2132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Блок-схема: узел 37"/>
          <p:cNvSpPr/>
          <p:nvPr/>
        </p:nvSpPr>
        <p:spPr>
          <a:xfrm>
            <a:off x="964288" y="2682906"/>
            <a:ext cx="129392" cy="115565"/>
          </a:xfrm>
          <a:prstGeom prst="flowChartConnector">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Блок-схема: узел 38"/>
          <p:cNvSpPr/>
          <p:nvPr/>
        </p:nvSpPr>
        <p:spPr>
          <a:xfrm>
            <a:off x="964288" y="3978586"/>
            <a:ext cx="129392" cy="115565"/>
          </a:xfrm>
          <a:prstGeom prst="flowChartConnector">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Стрелка углом вверх 40"/>
          <p:cNvSpPr/>
          <p:nvPr/>
        </p:nvSpPr>
        <p:spPr>
          <a:xfrm rot="16200000" flipH="1">
            <a:off x="4825405" y="3686567"/>
            <a:ext cx="2054831" cy="1894533"/>
          </a:xfrm>
          <a:prstGeom prst="bentUpArrow">
            <a:avLst>
              <a:gd name="adj1" fmla="val 0"/>
              <a:gd name="adj2" fmla="val 2842"/>
              <a:gd name="adj3" fmla="val 127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Стрелка вправо 27"/>
          <p:cNvSpPr/>
          <p:nvPr/>
        </p:nvSpPr>
        <p:spPr>
          <a:xfrm>
            <a:off x="6023731" y="2909526"/>
            <a:ext cx="1634723" cy="771550"/>
          </a:xfrm>
          <a:prstGeom prst="rightArrow">
            <a:avLst/>
          </a:prstGeom>
          <a:ln w="12700">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ru-RU"/>
          </a:p>
        </p:txBody>
      </p:sp>
      <p:sp>
        <p:nvSpPr>
          <p:cNvPr id="29" name="TextBox 28"/>
          <p:cNvSpPr txBox="1"/>
          <p:nvPr/>
        </p:nvSpPr>
        <p:spPr>
          <a:xfrm>
            <a:off x="6060255" y="3150581"/>
            <a:ext cx="1430919" cy="307777"/>
          </a:xfrm>
          <a:prstGeom prst="rect">
            <a:avLst/>
          </a:prstGeom>
          <a:noFill/>
        </p:spPr>
        <p:txBody>
          <a:bodyPr wrap="square" rtlCol="0">
            <a:spAutoFit/>
          </a:bodyPr>
          <a:lstStyle/>
          <a:p>
            <a:pPr algn="ctr"/>
            <a:r>
              <a:rPr lang="ru-RU" sz="1400" i="1" dirty="0"/>
              <a:t>РЕЗУЛЬТАТЫ</a:t>
            </a:r>
          </a:p>
        </p:txBody>
      </p:sp>
      <p:sp>
        <p:nvSpPr>
          <p:cNvPr id="40" name="Блок-схема: узел 39"/>
          <p:cNvSpPr/>
          <p:nvPr/>
        </p:nvSpPr>
        <p:spPr>
          <a:xfrm>
            <a:off x="6727080" y="3063389"/>
            <a:ext cx="129392" cy="115565"/>
          </a:xfrm>
          <a:prstGeom prst="flowChartConnector">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Блок-схема: узел 42"/>
          <p:cNvSpPr/>
          <p:nvPr/>
        </p:nvSpPr>
        <p:spPr>
          <a:xfrm>
            <a:off x="6742134" y="3447988"/>
            <a:ext cx="129392" cy="115565"/>
          </a:xfrm>
          <a:prstGeom prst="flowChartConnector">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p:cNvSpPr txBox="1"/>
          <p:nvPr/>
        </p:nvSpPr>
        <p:spPr>
          <a:xfrm>
            <a:off x="7517417" y="1171028"/>
            <a:ext cx="1185282" cy="1569660"/>
          </a:xfrm>
          <a:prstGeom prst="rect">
            <a:avLst/>
          </a:prstGeom>
          <a:noFill/>
          <a:ln>
            <a:solidFill>
              <a:schemeClr val="tx1"/>
            </a:solidFill>
          </a:ln>
        </p:spPr>
        <p:txBody>
          <a:bodyPr wrap="square" rtlCol="0">
            <a:spAutoFit/>
          </a:bodyPr>
          <a:lstStyle/>
          <a:p>
            <a:pPr algn="ctr"/>
            <a:r>
              <a:rPr lang="ru-RU" sz="1200" dirty="0"/>
              <a:t>Критерии успеха:</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p:txBody>
      </p:sp>
      <p:sp>
        <p:nvSpPr>
          <p:cNvPr id="36" name="TextBox 35"/>
          <p:cNvSpPr txBox="1"/>
          <p:nvPr/>
        </p:nvSpPr>
        <p:spPr>
          <a:xfrm>
            <a:off x="7517417" y="4378339"/>
            <a:ext cx="1185282" cy="1569660"/>
          </a:xfrm>
          <a:prstGeom prst="rect">
            <a:avLst/>
          </a:prstGeom>
          <a:noFill/>
          <a:ln>
            <a:solidFill>
              <a:schemeClr val="tx1"/>
            </a:solidFill>
          </a:ln>
        </p:spPr>
        <p:txBody>
          <a:bodyPr wrap="square" rtlCol="0">
            <a:spAutoFit/>
          </a:bodyPr>
          <a:lstStyle/>
          <a:p>
            <a:pPr algn="ctr"/>
            <a:r>
              <a:rPr lang="ru-RU" sz="1200" dirty="0"/>
              <a:t>Целевые показатели:</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a:p>
            <a:pPr marL="171450" indent="-171450">
              <a:buFont typeface="Arial" panose="020B0604020202020204" pitchFamily="34" charset="0"/>
              <a:buChar char="•"/>
            </a:pPr>
            <a:r>
              <a:rPr lang="ru-RU" sz="1200" dirty="0"/>
              <a:t>---------</a:t>
            </a:r>
          </a:p>
        </p:txBody>
      </p:sp>
      <p:cxnSp>
        <p:nvCxnSpPr>
          <p:cNvPr id="32" name="Соединительная линия уступом 31"/>
          <p:cNvCxnSpPr>
            <a:stCxn id="36" idx="2"/>
            <a:endCxn id="31" idx="2"/>
          </p:cNvCxnSpPr>
          <p:nvPr/>
        </p:nvCxnSpPr>
        <p:spPr>
          <a:xfrm rot="5400000" flipH="1">
            <a:off x="5894514" y="3732456"/>
            <a:ext cx="129933" cy="4301154"/>
          </a:xfrm>
          <a:prstGeom prst="bentConnector3">
            <a:avLst>
              <a:gd name="adj1" fmla="val -175937"/>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Соединительная линия уступом 41"/>
          <p:cNvCxnSpPr>
            <a:stCxn id="15" idx="0"/>
            <a:endCxn id="30" idx="0"/>
          </p:cNvCxnSpPr>
          <p:nvPr/>
        </p:nvCxnSpPr>
        <p:spPr>
          <a:xfrm rot="16200000" flipH="1" flipV="1">
            <a:off x="5951463" y="-971532"/>
            <a:ext cx="16035" cy="4301154"/>
          </a:xfrm>
          <a:prstGeom prst="bentConnector3">
            <a:avLst>
              <a:gd name="adj1" fmla="val -142563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6759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0798" name="Group 30"/>
          <p:cNvGraphicFramePr>
            <a:graphicFrameLocks noGrp="1"/>
          </p:cNvGraphicFramePr>
          <p:nvPr>
            <p:ph sz="half" idx="2"/>
            <p:extLst>
              <p:ext uri="{D42A27DB-BD31-4B8C-83A1-F6EECF244321}">
                <p14:modId xmlns:p14="http://schemas.microsoft.com/office/powerpoint/2010/main" val="4218826025"/>
              </p:ext>
            </p:extLst>
          </p:nvPr>
        </p:nvGraphicFramePr>
        <p:xfrm>
          <a:off x="250824" y="1052514"/>
          <a:ext cx="8642351" cy="5081810"/>
        </p:xfrm>
        <a:graphic>
          <a:graphicData uri="http://schemas.openxmlformats.org/drawingml/2006/table">
            <a:tbl>
              <a:tblPr>
                <a:tableStyleId>{616DA210-FB5B-4158-B5E0-FEB733F419BA}</a:tableStyleId>
              </a:tblPr>
              <a:tblGrid>
                <a:gridCol w="1214789">
                  <a:extLst>
                    <a:ext uri="{9D8B030D-6E8A-4147-A177-3AD203B41FA5}">
                      <a16:colId xmlns:a16="http://schemas.microsoft.com/office/drawing/2014/main" val="20000"/>
                    </a:ext>
                  </a:extLst>
                </a:gridCol>
                <a:gridCol w="2285365">
                  <a:extLst>
                    <a:ext uri="{9D8B030D-6E8A-4147-A177-3AD203B41FA5}">
                      <a16:colId xmlns:a16="http://schemas.microsoft.com/office/drawing/2014/main" val="20001"/>
                    </a:ext>
                  </a:extLst>
                </a:gridCol>
                <a:gridCol w="1928277">
                  <a:extLst>
                    <a:ext uri="{9D8B030D-6E8A-4147-A177-3AD203B41FA5}">
                      <a16:colId xmlns:a16="http://schemas.microsoft.com/office/drawing/2014/main" val="20002"/>
                    </a:ext>
                  </a:extLst>
                </a:gridCol>
                <a:gridCol w="1214101">
                  <a:extLst>
                    <a:ext uri="{9D8B030D-6E8A-4147-A177-3AD203B41FA5}">
                      <a16:colId xmlns:a16="http://schemas.microsoft.com/office/drawing/2014/main" val="20003"/>
                    </a:ext>
                  </a:extLst>
                </a:gridCol>
                <a:gridCol w="1999819">
                  <a:extLst>
                    <a:ext uri="{9D8B030D-6E8A-4147-A177-3AD203B41FA5}">
                      <a16:colId xmlns:a16="http://schemas.microsoft.com/office/drawing/2014/main" val="20004"/>
                    </a:ext>
                  </a:extLst>
                </a:gridCol>
              </a:tblGrid>
              <a:tr h="54769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b="1" u="none" strike="noStrike" cap="none" normalizeH="0" baseline="0" dirty="0" err="1">
                          <a:ln>
                            <a:noFill/>
                          </a:ln>
                          <a:effectLst/>
                        </a:rPr>
                        <a:t>Характ</a:t>
                      </a:r>
                      <a:r>
                        <a:rPr kumimoji="0" lang="en-US" sz="1400" b="1" u="none" strike="noStrike" cap="none" normalizeH="0" baseline="0" dirty="0">
                          <a:ln>
                            <a:noFill/>
                          </a:ln>
                          <a:effectLst/>
                        </a:rPr>
                        <a:t>-</a:t>
                      </a:r>
                      <a:r>
                        <a:rPr kumimoji="0" lang="ru-RU" sz="1400" b="1" u="none" strike="noStrike" cap="none" normalizeH="0" baseline="0" dirty="0">
                          <a:ln>
                            <a:noFill/>
                          </a:ln>
                          <a:effectLst/>
                        </a:rPr>
                        <a:t>ка</a:t>
                      </a:r>
                      <a:endParaRPr kumimoji="0" lang="ru-RU" sz="1400" b="1" i="0" u="none" strike="noStrike" cap="none" normalizeH="0" baseline="0" dirty="0">
                        <a:ln>
                          <a:noFill/>
                        </a:ln>
                        <a:solidFill>
                          <a:schemeClr val="tx1"/>
                        </a:solidFill>
                        <a:effectLst/>
                        <a:latin typeface="Arial" pitchFamily="34" charset="0"/>
                      </a:endParaRPr>
                    </a:p>
                  </a:txBody>
                  <a:tcPr marT="45723" marB="4572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b="1" u="none" strike="noStrike" cap="none" normalizeH="0" baseline="0" dirty="0">
                          <a:ln>
                            <a:noFill/>
                          </a:ln>
                          <a:effectLst/>
                        </a:rPr>
                        <a:t>Описание</a:t>
                      </a:r>
                      <a:endParaRPr kumimoji="0" lang="ru-RU" sz="1400" b="1" i="0" u="none" strike="noStrike" cap="none" normalizeH="0" baseline="0" dirty="0">
                        <a:ln>
                          <a:noFill/>
                        </a:ln>
                        <a:solidFill>
                          <a:schemeClr val="tx1"/>
                        </a:solidFill>
                        <a:effectLst/>
                        <a:latin typeface="Arial" pitchFamily="34" charset="0"/>
                      </a:endParaRPr>
                    </a:p>
                  </a:txBody>
                  <a:tcPr marT="45723" marB="4572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b="1" u="none" strike="noStrike" cap="none" normalizeH="0" baseline="0" dirty="0">
                          <a:ln>
                            <a:noFill/>
                          </a:ln>
                          <a:effectLst/>
                        </a:rPr>
                        <a:t>Выражается в терминах</a:t>
                      </a:r>
                      <a:endParaRPr kumimoji="0" lang="ru-RU" sz="1400" b="1" i="0" u="none" strike="noStrike" cap="none" normalizeH="0" baseline="0" dirty="0">
                        <a:ln>
                          <a:noFill/>
                        </a:ln>
                        <a:solidFill>
                          <a:schemeClr val="tx1"/>
                        </a:solidFill>
                        <a:effectLst/>
                        <a:latin typeface="Arial" pitchFamily="34" charset="0"/>
                      </a:endParaRPr>
                    </a:p>
                  </a:txBody>
                  <a:tcPr marT="45723" marB="4572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b="1" u="none" strike="noStrike" cap="none" normalizeH="0" baseline="0" dirty="0">
                          <a:ln>
                            <a:noFill/>
                          </a:ln>
                          <a:effectLst/>
                        </a:rPr>
                        <a:t>Учитывает интересы</a:t>
                      </a:r>
                      <a:endParaRPr kumimoji="0" lang="ru-RU" sz="1400" b="1" i="0" u="none" strike="noStrike" cap="none" normalizeH="0" baseline="0" dirty="0">
                        <a:ln>
                          <a:noFill/>
                        </a:ln>
                        <a:solidFill>
                          <a:schemeClr val="tx1"/>
                        </a:solidFill>
                        <a:effectLst/>
                        <a:latin typeface="Arial" pitchFamily="34" charset="0"/>
                      </a:endParaRPr>
                    </a:p>
                  </a:txBody>
                  <a:tcPr marT="45723" marB="4572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b="1" u="none" strike="noStrike" cap="none" normalizeH="0" baseline="0" dirty="0">
                          <a:ln>
                            <a:noFill/>
                          </a:ln>
                          <a:effectLst/>
                        </a:rPr>
                        <a:t>Пример</a:t>
                      </a:r>
                      <a:endParaRPr kumimoji="0" lang="ru-RU" sz="1400" b="1" i="0" u="none" strike="noStrike" cap="none" normalizeH="0" baseline="0" dirty="0">
                        <a:ln>
                          <a:noFill/>
                        </a:ln>
                        <a:solidFill>
                          <a:schemeClr val="tx1"/>
                        </a:solidFill>
                        <a:effectLst/>
                        <a:latin typeface="Arial" pitchFamily="34" charset="0"/>
                      </a:endParaRPr>
                    </a:p>
                  </a:txBody>
                  <a:tcPr marT="45723" marB="45723" anchor="ctr" horzOverflow="overflow"/>
                </a:tc>
                <a:extLst>
                  <a:ext uri="{0D108BD9-81ED-4DB2-BD59-A6C34878D82A}">
                    <a16:rowId xmlns:a16="http://schemas.microsoft.com/office/drawing/2014/main" val="10000"/>
                  </a:ext>
                </a:extLst>
              </a:tr>
              <a:tr h="21408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400" b="1" i="0" u="none" strike="noStrike" cap="none" normalizeH="0" baseline="0" dirty="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400" b="1" i="0" u="none" strike="noStrike" cap="none" normalizeH="0" baseline="0" dirty="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2">
                              <a:lumMod val="75000"/>
                            </a:schemeClr>
                          </a:solidFill>
                          <a:effectLst/>
                          <a:latin typeface="+mn-lt"/>
                        </a:rPr>
                        <a:t>Цель проекта</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mn-lt"/>
                        </a:rPr>
                        <a:t>Достигаемые в следствие успешного выполнения проекта выгоды, улучшения, а также удовлетворение потребностей и интересов компании, бизнеса или отдельных участников проекта.</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mn-lt"/>
                        </a:rPr>
                        <a:t>Как реальной, так и потенциальной полезности</a:t>
                      </a:r>
                      <a:r>
                        <a:rPr kumimoji="0" lang="ru-RU" sz="1400" b="0" i="0" u="none" strike="noStrike" cap="none" normalizeH="0" baseline="0" dirty="0">
                          <a:ln>
                            <a:noFill/>
                          </a:ln>
                          <a:solidFill>
                            <a:schemeClr val="tx1"/>
                          </a:solidFill>
                          <a:effectLst/>
                          <a:latin typeface="+mn-lt"/>
                        </a:rPr>
                        <a: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mn-lt"/>
                        </a:rPr>
                        <a:t>Могут описываться в технических, финансовых, политических, организационных и иных терминах</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mn-lt"/>
                        </a:rPr>
                        <a:t>В первую очередь Заказчика</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Повысить эффективность;</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Снизить издержки;</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Увеличить производительность;</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Создать предпосылки;</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Реализовать возможность.</a:t>
                      </a:r>
                    </a:p>
                  </a:txBody>
                  <a:tcPr marT="45723" marB="45723" horzOverflow="overflow"/>
                </a:tc>
                <a:extLst>
                  <a:ext uri="{0D108BD9-81ED-4DB2-BD59-A6C34878D82A}">
                    <a16:rowId xmlns:a16="http://schemas.microsoft.com/office/drawing/2014/main" val="10001"/>
                  </a:ext>
                </a:extLst>
              </a:tr>
              <a:tr h="23517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400" b="1" i="0" u="none" strike="noStrike" cap="none" normalizeH="0" baseline="0" dirty="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400" b="1" i="0" u="none" strike="noStrike" cap="none" normalizeH="0" baseline="0" dirty="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2">
                              <a:lumMod val="75000"/>
                            </a:schemeClr>
                          </a:solidFill>
                          <a:effectLst/>
                          <a:latin typeface="+mn-lt"/>
                        </a:rPr>
                        <a:t>Продукт проекта</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mn-lt"/>
                        </a:rPr>
                        <a:t>Материальная, виртуальная или иная сущность  (чаще физического свойства), производимая в ходе проекта, создание или использование которой обеспечит достижение целей проекта.</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1" i="0" u="none" strike="noStrike" cap="none" normalizeH="0" baseline="0" dirty="0">
                          <a:ln>
                            <a:noFill/>
                          </a:ln>
                          <a:solidFill>
                            <a:schemeClr val="tx1"/>
                          </a:solidFill>
                          <a:effectLst/>
                          <a:latin typeface="+mn-lt"/>
                        </a:rPr>
                        <a:t>Материальных</a:t>
                      </a:r>
                      <a:r>
                        <a:rPr kumimoji="0" lang="ru-RU" sz="1400" b="0" i="0" u="none" strike="noStrike" cap="none" normalizeH="0" baseline="0" dirty="0">
                          <a:ln>
                            <a:noFill/>
                          </a:ln>
                          <a:solidFill>
                            <a:schemeClr val="tx1"/>
                          </a:solidFill>
                          <a:effectLst/>
                          <a:latin typeface="+mn-lt"/>
                        </a:rPr>
                        <a:t>, </a:t>
                      </a:r>
                      <a:r>
                        <a:rPr kumimoji="0" lang="ru-RU" sz="1400" b="1" i="0" u="none" strike="noStrike" cap="none" normalizeH="0" baseline="0" dirty="0">
                          <a:ln>
                            <a:noFill/>
                          </a:ln>
                          <a:solidFill>
                            <a:schemeClr val="tx1"/>
                          </a:solidFill>
                          <a:effectLst/>
                          <a:latin typeface="+mn-lt"/>
                        </a:rPr>
                        <a:t>технических</a:t>
                      </a:r>
                      <a:r>
                        <a:rPr kumimoji="0" lang="ru-RU" sz="1400" b="0" i="0" u="none" strike="noStrike" cap="none" normalizeH="0" baseline="0" dirty="0">
                          <a:ln>
                            <a:noFill/>
                          </a:ln>
                          <a:solidFill>
                            <a:schemeClr val="tx1"/>
                          </a:solidFill>
                          <a:effectLst/>
                          <a:latin typeface="+mn-lt"/>
                        </a:rPr>
                        <a:t> </a:t>
                      </a:r>
                      <a:r>
                        <a:rPr kumimoji="0" lang="ru-RU" sz="1400" b="1" i="0" u="none" strike="noStrike" cap="none" normalizeH="0" baseline="0" dirty="0">
                          <a:ln>
                            <a:noFill/>
                          </a:ln>
                          <a:solidFill>
                            <a:schemeClr val="tx1"/>
                          </a:solidFill>
                          <a:effectLst/>
                          <a:latin typeface="+mn-lt"/>
                        </a:rPr>
                        <a:t>и</a:t>
                      </a:r>
                      <a:r>
                        <a:rPr kumimoji="0" lang="ru-RU" sz="1400" b="0" i="0" u="none" strike="noStrike" cap="none" normalizeH="0" baseline="0" dirty="0">
                          <a:ln>
                            <a:noFill/>
                          </a:ln>
                          <a:solidFill>
                            <a:schemeClr val="tx1"/>
                          </a:solidFill>
                          <a:effectLst/>
                          <a:latin typeface="+mn-lt"/>
                        </a:rPr>
                        <a:t> </a:t>
                      </a:r>
                      <a:r>
                        <a:rPr kumimoji="0" lang="ru-RU" sz="1400" b="1" i="0" u="none" strike="noStrike" cap="none" normalizeH="0" baseline="0" dirty="0">
                          <a:ln>
                            <a:noFill/>
                          </a:ln>
                          <a:solidFill>
                            <a:schemeClr val="tx1"/>
                          </a:solidFill>
                          <a:effectLst/>
                          <a:latin typeface="+mn-lt"/>
                        </a:rPr>
                        <a:t>иных</a:t>
                      </a:r>
                      <a:r>
                        <a:rPr kumimoji="0" lang="ru-RU" sz="1400" b="0" i="0" u="none" strike="noStrike" cap="none" normalizeH="0" baseline="0" dirty="0">
                          <a:ln>
                            <a:noFill/>
                          </a:ln>
                          <a:solidFill>
                            <a:schemeClr val="tx1"/>
                          </a:solidFill>
                          <a:effectLst/>
                          <a:latin typeface="+mn-lt"/>
                        </a:rPr>
                        <a:t> </a:t>
                      </a:r>
                      <a:r>
                        <a:rPr kumimoji="0" lang="ru-RU" sz="1400" b="1" i="0" u="none" strike="noStrike" cap="none" normalizeH="0" baseline="0" dirty="0">
                          <a:ln>
                            <a:noFill/>
                          </a:ln>
                          <a:solidFill>
                            <a:schemeClr val="tx1"/>
                          </a:solidFill>
                          <a:effectLst/>
                          <a:latin typeface="+mn-lt"/>
                        </a:rPr>
                        <a:t>активов</a:t>
                      </a:r>
                      <a:r>
                        <a:rPr kumimoji="0" lang="ru-RU" sz="1400" b="0" i="0" u="none" strike="noStrike" cap="none" normalizeH="0" baseline="0" dirty="0">
                          <a:ln>
                            <a:noFill/>
                          </a:ln>
                          <a:solidFill>
                            <a:schemeClr val="tx1"/>
                          </a:solidFill>
                          <a:effectLst/>
                          <a:latin typeface="+mn-lt"/>
                        </a:rPr>
                        <a:t>, которые будут произведены (смонтированы, построены, выращены и т.д.) в ходе проекта.</a:t>
                      </a: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b="0" i="0" u="none" strike="noStrike" cap="none" normalizeH="0" baseline="0" dirty="0">
                          <a:ln>
                            <a:noFill/>
                          </a:ln>
                          <a:solidFill>
                            <a:schemeClr val="tx1"/>
                          </a:solidFill>
                          <a:effectLst/>
                          <a:latin typeface="+mn-lt"/>
                        </a:rPr>
                        <a:t>В первую очередь Подрядчика</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mn-lt"/>
                      </a:endParaRPr>
                    </a:p>
                  </a:txBody>
                  <a:tcPr marT="45723" marB="45723"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Здание;</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Объект;</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Система;</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Трубопровод;</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Энергоблок;</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Бизнес-подразделение;</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Площадка;</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ru-RU" sz="1400" b="0" i="0" u="none" strike="noStrike" cap="none" normalizeH="0" baseline="0" dirty="0">
                          <a:ln>
                            <a:noFill/>
                          </a:ln>
                          <a:solidFill>
                            <a:schemeClr val="tx1"/>
                          </a:solidFill>
                          <a:effectLst/>
                          <a:latin typeface="+mn-lt"/>
                        </a:rPr>
                        <a:t>Бизнес-процесс.</a:t>
                      </a:r>
                    </a:p>
                  </a:txBody>
                  <a:tcPr marT="45723" marB="45723" horzOverflow="overflow"/>
                </a:tc>
                <a:extLst>
                  <a:ext uri="{0D108BD9-81ED-4DB2-BD59-A6C34878D82A}">
                    <a16:rowId xmlns:a16="http://schemas.microsoft.com/office/drawing/2014/main" val="10002"/>
                  </a:ext>
                </a:extLst>
              </a:tr>
            </a:tbl>
          </a:graphicData>
        </a:graphic>
      </p:graphicFrame>
      <p:sp>
        <p:nvSpPr>
          <p:cNvPr id="42012" name="Заголовок 3"/>
          <p:cNvSpPr>
            <a:spLocks noGrp="1"/>
          </p:cNvSpPr>
          <p:nvPr>
            <p:ph type="title"/>
          </p:nvPr>
        </p:nvSpPr>
        <p:spPr>
          <a:xfrm>
            <a:off x="457200" y="274638"/>
            <a:ext cx="6543675" cy="582612"/>
          </a:xfrm>
        </p:spPr>
        <p:txBody>
          <a:bodyPr/>
          <a:lstStyle/>
          <a:p>
            <a:r>
              <a:rPr lang="ru-RU" altLang="ru-RU"/>
              <a:t>Цели и продукт проекта</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Text Box 3"/>
          <p:cNvSpPr txBox="1">
            <a:spLocks noChangeArrowheads="1"/>
          </p:cNvSpPr>
          <p:nvPr/>
        </p:nvSpPr>
        <p:spPr bwMode="auto">
          <a:xfrm>
            <a:off x="475095" y="1227466"/>
            <a:ext cx="8197850" cy="4154984"/>
          </a:xfrm>
          <a:prstGeom prst="rect">
            <a:avLst/>
          </a:prstGeom>
          <a:noFill/>
          <a:ln w="9525">
            <a:noFill/>
            <a:miter lim="800000"/>
            <a:headEnd/>
            <a:tailEnd/>
          </a:ln>
        </p:spPr>
        <p:txBody>
          <a:bodyPr>
            <a:spAutoFit/>
          </a:bodyPr>
          <a:lstStyle/>
          <a:p>
            <a:pPr marL="285750" indent="-285750">
              <a:spcBef>
                <a:spcPct val="50000"/>
              </a:spcBef>
              <a:buFont typeface="Wingdings" panose="05000000000000000000" pitchFamily="2" charset="2"/>
              <a:buChar char="ü"/>
              <a:defRPr/>
            </a:pPr>
            <a:r>
              <a:rPr lang="ru-RU" sz="1600" dirty="0">
                <a:latin typeface="+mn-lt"/>
                <a:cs typeface="+mn-cs"/>
              </a:rPr>
              <a:t>Обоснование проекта (с учетом стратегических целей организации);</a:t>
            </a:r>
          </a:p>
          <a:p>
            <a:pPr marL="285750" indent="-285750">
              <a:spcBef>
                <a:spcPct val="50000"/>
              </a:spcBef>
              <a:buFont typeface="Wingdings" panose="05000000000000000000" pitchFamily="2" charset="2"/>
              <a:buChar char="ü"/>
              <a:defRPr/>
            </a:pPr>
            <a:r>
              <a:rPr lang="ru-RU" sz="1600" dirty="0">
                <a:latin typeface="+mn-lt"/>
                <a:cs typeface="+mn-cs"/>
              </a:rPr>
              <a:t>Описание целей проекта;</a:t>
            </a:r>
          </a:p>
          <a:p>
            <a:pPr marL="285750" indent="-285750">
              <a:spcBef>
                <a:spcPct val="50000"/>
              </a:spcBef>
              <a:buFont typeface="Wingdings" panose="05000000000000000000" pitchFamily="2" charset="2"/>
              <a:buChar char="ü"/>
              <a:defRPr/>
            </a:pPr>
            <a:r>
              <a:rPr lang="ru-RU" sz="1600" dirty="0">
                <a:latin typeface="+mn-lt"/>
                <a:cs typeface="+mn-cs"/>
              </a:rPr>
              <a:t>Общее описание продукта проекта и требований к нему;</a:t>
            </a:r>
          </a:p>
          <a:p>
            <a:pPr marL="285750" indent="-285750">
              <a:spcBef>
                <a:spcPct val="50000"/>
              </a:spcBef>
              <a:buFont typeface="Wingdings" panose="05000000000000000000" pitchFamily="2" charset="2"/>
              <a:buChar char="ü"/>
              <a:defRPr/>
            </a:pPr>
            <a:r>
              <a:rPr lang="ru-RU" sz="1600" dirty="0">
                <a:latin typeface="+mn-lt"/>
                <a:cs typeface="+mn-cs"/>
              </a:rPr>
              <a:t>Дополнительные требования, удовлетворяющие потребности, пожелания и ожидания Заказчика, Спонсора и других участников проекта;</a:t>
            </a:r>
          </a:p>
          <a:p>
            <a:pPr marL="285750" indent="-285750">
              <a:spcBef>
                <a:spcPct val="50000"/>
              </a:spcBef>
              <a:buFont typeface="Wingdings" panose="05000000000000000000" pitchFamily="2" charset="2"/>
              <a:buChar char="ü"/>
              <a:defRPr/>
            </a:pPr>
            <a:r>
              <a:rPr lang="ru-RU" sz="1600" dirty="0">
                <a:latin typeface="+mn-lt"/>
                <a:cs typeface="+mn-cs"/>
              </a:rPr>
              <a:t>Ключевые ограничения, предположения и допущения проекта (по стоимости, срокам, содержанию и пр.) и основные контрольные события;</a:t>
            </a:r>
          </a:p>
          <a:p>
            <a:pPr marL="285750" indent="-285750">
              <a:spcBef>
                <a:spcPct val="50000"/>
              </a:spcBef>
              <a:buFont typeface="Wingdings" panose="05000000000000000000" pitchFamily="2" charset="2"/>
              <a:buChar char="ü"/>
              <a:defRPr/>
            </a:pPr>
            <a:r>
              <a:rPr lang="ru-RU" sz="1600" dirty="0">
                <a:latin typeface="+mn-lt"/>
                <a:cs typeface="+mn-cs"/>
              </a:rPr>
              <a:t>Показатели успешной реализации проекта (критерии успеха, </a:t>
            </a:r>
            <a:r>
              <a:rPr lang="en-US" sz="1600" dirty="0">
                <a:latin typeface="+mn-lt"/>
                <a:cs typeface="+mn-cs"/>
              </a:rPr>
              <a:t>KPI)</a:t>
            </a:r>
            <a:r>
              <a:rPr lang="ru-RU" sz="1600" dirty="0">
                <a:latin typeface="+mn-lt"/>
                <a:cs typeface="+mn-cs"/>
              </a:rPr>
              <a:t>;</a:t>
            </a:r>
            <a:endParaRPr lang="ru-RU" sz="700" dirty="0">
              <a:latin typeface="+mn-lt"/>
              <a:cs typeface="+mn-cs"/>
            </a:endParaRPr>
          </a:p>
          <a:p>
            <a:pPr marL="285750" indent="-285750">
              <a:spcBef>
                <a:spcPct val="50000"/>
              </a:spcBef>
              <a:buFont typeface="Wingdings" panose="05000000000000000000" pitchFamily="2" charset="2"/>
              <a:buChar char="ü"/>
              <a:defRPr/>
            </a:pPr>
            <a:r>
              <a:rPr lang="ru-RU" sz="1600" dirty="0">
                <a:latin typeface="+mn-lt"/>
                <a:cs typeface="+mn-cs"/>
              </a:rPr>
              <a:t>Информация о ключевых участниках проекта;</a:t>
            </a:r>
          </a:p>
          <a:p>
            <a:pPr marL="285750" indent="-285750">
              <a:spcBef>
                <a:spcPct val="50000"/>
              </a:spcBef>
              <a:buFont typeface="Wingdings" panose="05000000000000000000" pitchFamily="2" charset="2"/>
              <a:buChar char="ü"/>
              <a:defRPr/>
            </a:pPr>
            <a:r>
              <a:rPr lang="ru-RU" sz="1600" dirty="0">
                <a:latin typeface="+mn-lt"/>
                <a:cs typeface="+mn-cs"/>
              </a:rPr>
              <a:t>Роль менеджера проекта и уровень его полномочий;</a:t>
            </a:r>
          </a:p>
          <a:p>
            <a:pPr marL="285750" indent="-285750">
              <a:spcBef>
                <a:spcPct val="50000"/>
              </a:spcBef>
              <a:buFont typeface="Wingdings" panose="05000000000000000000" pitchFamily="2" charset="2"/>
              <a:buChar char="ü"/>
              <a:defRPr/>
            </a:pPr>
            <a:r>
              <a:rPr lang="ru-RU" sz="1600" dirty="0">
                <a:latin typeface="+mn-lt"/>
                <a:cs typeface="+mn-cs"/>
              </a:rPr>
              <a:t>Функциональные подразделения и внешние организации и их участие в проекте;</a:t>
            </a:r>
          </a:p>
          <a:p>
            <a:pPr marL="285750" indent="-285750">
              <a:spcBef>
                <a:spcPct val="50000"/>
              </a:spcBef>
              <a:buFont typeface="Wingdings" panose="05000000000000000000" pitchFamily="2" charset="2"/>
              <a:buChar char="ü"/>
              <a:defRPr/>
            </a:pPr>
            <a:r>
              <a:rPr lang="ru-RU" sz="1600" dirty="0">
                <a:latin typeface="+mn-lt"/>
                <a:cs typeface="+mn-cs"/>
              </a:rPr>
              <a:t>Ключевые риски или предположения проекта.</a:t>
            </a:r>
          </a:p>
        </p:txBody>
      </p:sp>
      <p:sp>
        <p:nvSpPr>
          <p:cNvPr id="39939" name="Заголовок 1"/>
          <p:cNvSpPr>
            <a:spLocks noGrp="1"/>
          </p:cNvSpPr>
          <p:nvPr>
            <p:ph type="title"/>
          </p:nvPr>
        </p:nvSpPr>
        <p:spPr/>
        <p:txBody>
          <a:bodyPr/>
          <a:lstStyle/>
          <a:p>
            <a:r>
              <a:rPr lang="ru-RU" altLang="ru-RU" dirty="0"/>
              <a:t>Возможная структура Устава проекта</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Заголовок 1"/>
          <p:cNvSpPr>
            <a:spLocks noGrp="1"/>
          </p:cNvSpPr>
          <p:nvPr>
            <p:ph type="title"/>
          </p:nvPr>
        </p:nvSpPr>
        <p:spPr>
          <a:xfrm>
            <a:off x="467544" y="2204864"/>
            <a:ext cx="8424936" cy="1301750"/>
          </a:xfrm>
        </p:spPr>
        <p:txBody>
          <a:bodyPr>
            <a:noAutofit/>
          </a:bodyPr>
          <a:lstStyle/>
          <a:p>
            <a:pPr defTabSz="762000">
              <a:spcBef>
                <a:spcPct val="50000"/>
              </a:spcBef>
            </a:pPr>
            <a:r>
              <a:rPr lang="ru-RU" altLang="ru-RU" sz="3600" dirty="0"/>
              <a:t>Деловая игра</a:t>
            </a:r>
            <a:br>
              <a:rPr lang="ru-RU" altLang="ru-RU" sz="3600" dirty="0"/>
            </a:br>
            <a:r>
              <a:rPr lang="ru-RU" altLang="ru-RU" sz="3600" dirty="0"/>
              <a:t>«Разработка Устава проекта»</a:t>
            </a:r>
          </a:p>
        </p:txBody>
      </p:sp>
    </p:spTree>
    <p:extLst>
      <p:ext uri="{BB962C8B-B14F-4D97-AF65-F5344CB8AC3E}">
        <p14:creationId xmlns:p14="http://schemas.microsoft.com/office/powerpoint/2010/main" val="3512656955"/>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Заголовок 3"/>
          <p:cNvSpPr>
            <a:spLocks noGrp="1"/>
          </p:cNvSpPr>
          <p:nvPr>
            <p:ph type="title"/>
          </p:nvPr>
        </p:nvSpPr>
        <p:spPr>
          <a:xfrm>
            <a:off x="467544" y="2204864"/>
            <a:ext cx="8229600" cy="1143000"/>
          </a:xfrm>
        </p:spPr>
        <p:txBody>
          <a:bodyPr/>
          <a:lstStyle/>
          <a:p>
            <a:pPr defTabSz="762000"/>
            <a:r>
              <a:rPr lang="ru-RU" altLang="ru-RU" dirty="0"/>
              <a:t>Планирование  проекта</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5"/>
          <p:cNvSpPr>
            <a:spLocks noChangeArrowheads="1"/>
          </p:cNvSpPr>
          <p:nvPr/>
        </p:nvSpPr>
        <p:spPr bwMode="auto">
          <a:xfrm>
            <a:off x="561975" y="908050"/>
            <a:ext cx="5664201" cy="5245100"/>
          </a:xfrm>
          <a:prstGeom prst="rect">
            <a:avLst/>
          </a:prstGeom>
          <a:solidFill>
            <a:srgbClr val="A6A6A6"/>
          </a:solidFill>
          <a:ln w="12700">
            <a:solidFill>
              <a:srgbClr val="000000"/>
            </a:solidFill>
            <a:miter lim="800000"/>
            <a:headEnd/>
            <a:tailEnd/>
          </a:ln>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800"/>
          </a:p>
        </p:txBody>
      </p:sp>
      <p:sp>
        <p:nvSpPr>
          <p:cNvPr id="45064" name="Rectangle 11"/>
          <p:cNvSpPr>
            <a:spLocks noChangeArrowheads="1"/>
          </p:cNvSpPr>
          <p:nvPr/>
        </p:nvSpPr>
        <p:spPr bwMode="auto">
          <a:xfrm>
            <a:off x="631825" y="1507306"/>
            <a:ext cx="5435601" cy="4558477"/>
          </a:xfrm>
          <a:prstGeom prst="rect">
            <a:avLst/>
          </a:prstGeom>
          <a:solidFill>
            <a:srgbClr val="F2F2F2"/>
          </a:solidFill>
          <a:ln w="12700">
            <a:solidFill>
              <a:srgbClr val="000000"/>
            </a:solidFill>
            <a:miter lim="800000"/>
            <a:headEnd/>
            <a:tailEnd/>
          </a:ln>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800"/>
          </a:p>
        </p:txBody>
      </p:sp>
      <p:sp>
        <p:nvSpPr>
          <p:cNvPr id="45065" name="Rectangle 12"/>
          <p:cNvSpPr>
            <a:spLocks noChangeArrowheads="1"/>
          </p:cNvSpPr>
          <p:nvPr/>
        </p:nvSpPr>
        <p:spPr bwMode="auto">
          <a:xfrm>
            <a:off x="709612" y="977045"/>
            <a:ext cx="5435601" cy="265479"/>
          </a:xfrm>
          <a:prstGeom prst="rect">
            <a:avLst/>
          </a:prstGeom>
          <a:solidFill>
            <a:srgbClr val="FFFFFF"/>
          </a:solidFill>
          <a:ln w="12700">
            <a:solidFill>
              <a:srgbClr val="000000"/>
            </a:solidFill>
            <a:miter lim="800000"/>
            <a:headEnd/>
            <a:tailEnd/>
          </a:ln>
        </p:spPr>
        <p:txBody>
          <a:bodyPr lIns="12700" tIns="12700" rIns="12700" bIns="12700"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000" b="1" dirty="0"/>
              <a:t>Процессы планирования</a:t>
            </a:r>
            <a:endParaRPr lang="en-US" altLang="ru-RU" sz="1000" b="1" dirty="0"/>
          </a:p>
        </p:txBody>
      </p:sp>
      <p:sp>
        <p:nvSpPr>
          <p:cNvPr id="45098" name="AutoShape 53"/>
          <p:cNvSpPr>
            <a:spLocks noChangeArrowheads="1"/>
          </p:cNvSpPr>
          <p:nvPr/>
        </p:nvSpPr>
        <p:spPr bwMode="auto">
          <a:xfrm>
            <a:off x="6391276" y="3703837"/>
            <a:ext cx="476250" cy="256480"/>
          </a:xfrm>
          <a:prstGeom prst="rightArrow">
            <a:avLst>
              <a:gd name="adj1" fmla="val 37722"/>
              <a:gd name="adj2" fmla="val 67560"/>
            </a:avLst>
          </a:prstGeom>
          <a:solidFill>
            <a:srgbClr val="FFFFFF"/>
          </a:solidFill>
          <a:ln w="6350">
            <a:solidFill>
              <a:srgbClr val="000000"/>
            </a:solidFill>
            <a:miter lim="800000"/>
            <a:headEnd/>
            <a:tailEnd/>
          </a:ln>
        </p:spPr>
        <p:txBody>
          <a:bodyPr lIns="1800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1781773" name="Rectangle 13"/>
          <p:cNvSpPr>
            <a:spLocks noChangeArrowheads="1"/>
          </p:cNvSpPr>
          <p:nvPr/>
        </p:nvSpPr>
        <p:spPr bwMode="auto">
          <a:xfrm>
            <a:off x="3006876" y="2801646"/>
            <a:ext cx="985837" cy="701860"/>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8000" tIns="12700" rIns="0" bIns="12700" anchor="ctr"/>
          <a:lstStyle/>
          <a:p>
            <a:pPr algn="ctr" eaLnBrk="0" hangingPunct="0">
              <a:defRPr/>
            </a:pPr>
            <a:r>
              <a:rPr lang="ru-RU" sz="800" dirty="0">
                <a:cs typeface="+mn-cs"/>
              </a:rPr>
              <a:t>Оценка продолжительности работ</a:t>
            </a:r>
          </a:p>
        </p:txBody>
      </p:sp>
      <p:sp>
        <p:nvSpPr>
          <p:cNvPr id="1781774" name="Rectangle 14"/>
          <p:cNvSpPr>
            <a:spLocks noChangeArrowheads="1"/>
          </p:cNvSpPr>
          <p:nvPr/>
        </p:nvSpPr>
        <p:spPr bwMode="auto">
          <a:xfrm>
            <a:off x="3008464" y="3978326"/>
            <a:ext cx="935089" cy="701860"/>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r>
              <a:rPr lang="ru-RU" sz="800" dirty="0">
                <a:cs typeface="+mn-cs"/>
              </a:rPr>
              <a:t>Оценка затрат</a:t>
            </a:r>
          </a:p>
        </p:txBody>
      </p:sp>
      <p:sp>
        <p:nvSpPr>
          <p:cNvPr id="1781775" name="Rectangle 15"/>
          <p:cNvSpPr>
            <a:spLocks noChangeArrowheads="1"/>
          </p:cNvSpPr>
          <p:nvPr/>
        </p:nvSpPr>
        <p:spPr bwMode="auto">
          <a:xfrm>
            <a:off x="4954790" y="4283343"/>
            <a:ext cx="1051849" cy="543506"/>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r>
              <a:rPr lang="ru-RU" sz="800" dirty="0">
                <a:cs typeface="+mn-cs"/>
              </a:rPr>
              <a:t>Сводный план </a:t>
            </a:r>
          </a:p>
          <a:p>
            <a:pPr algn="ctr" eaLnBrk="0" hangingPunct="0">
              <a:defRPr/>
            </a:pPr>
            <a:r>
              <a:rPr lang="ru-RU" sz="800" dirty="0">
                <a:cs typeface="+mn-cs"/>
              </a:rPr>
              <a:t>проекта</a:t>
            </a:r>
          </a:p>
        </p:txBody>
      </p:sp>
      <p:sp>
        <p:nvSpPr>
          <p:cNvPr id="1781776" name="Rectangle 16"/>
          <p:cNvSpPr>
            <a:spLocks noChangeArrowheads="1"/>
          </p:cNvSpPr>
          <p:nvPr/>
        </p:nvSpPr>
        <p:spPr bwMode="auto">
          <a:xfrm>
            <a:off x="5130158" y="2968291"/>
            <a:ext cx="785813" cy="706585"/>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r>
              <a:rPr lang="ru-RU" sz="800" dirty="0">
                <a:cs typeface="+mn-cs"/>
              </a:rPr>
              <a:t>Разработка бюджета</a:t>
            </a:r>
          </a:p>
        </p:txBody>
      </p:sp>
      <p:sp>
        <p:nvSpPr>
          <p:cNvPr id="1781777" name="Rectangle 17"/>
          <p:cNvSpPr>
            <a:spLocks noChangeArrowheads="1"/>
          </p:cNvSpPr>
          <p:nvPr/>
        </p:nvSpPr>
        <p:spPr bwMode="auto">
          <a:xfrm>
            <a:off x="4682481" y="1768945"/>
            <a:ext cx="785813" cy="70422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8000" tIns="12700" rIns="0" bIns="12700" anchor="ctr"/>
          <a:lstStyle/>
          <a:p>
            <a:pPr algn="ctr" eaLnBrk="0" hangingPunct="0">
              <a:defRPr/>
            </a:pPr>
            <a:r>
              <a:rPr lang="ru-RU" sz="800" dirty="0">
                <a:cs typeface="+mn-cs"/>
              </a:rPr>
              <a:t>Разработка календарного плана</a:t>
            </a:r>
          </a:p>
        </p:txBody>
      </p:sp>
      <p:sp>
        <p:nvSpPr>
          <p:cNvPr id="1781778" name="Rectangle 18"/>
          <p:cNvSpPr>
            <a:spLocks noChangeArrowheads="1"/>
          </p:cNvSpPr>
          <p:nvPr/>
        </p:nvSpPr>
        <p:spPr bwMode="auto">
          <a:xfrm>
            <a:off x="1876577" y="3397163"/>
            <a:ext cx="785812" cy="70422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0" tIns="12700" rIns="0" bIns="12700" anchor="ctr"/>
          <a:lstStyle/>
          <a:p>
            <a:pPr algn="ctr" eaLnBrk="0" hangingPunct="0">
              <a:defRPr/>
            </a:pPr>
            <a:r>
              <a:rPr lang="ru-RU" sz="800" dirty="0">
                <a:cs typeface="+mn-cs"/>
              </a:rPr>
              <a:t>Определение потребностей в ресурсах</a:t>
            </a:r>
          </a:p>
        </p:txBody>
      </p:sp>
      <p:sp>
        <p:nvSpPr>
          <p:cNvPr id="1781779" name="Rectangle 19"/>
          <p:cNvSpPr>
            <a:spLocks noChangeArrowheads="1"/>
          </p:cNvSpPr>
          <p:nvPr/>
        </p:nvSpPr>
        <p:spPr bwMode="auto">
          <a:xfrm>
            <a:off x="3003701" y="1768945"/>
            <a:ext cx="1116013" cy="557881"/>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8000" tIns="0" rIns="0" bIns="0" anchor="ctr"/>
          <a:lstStyle/>
          <a:p>
            <a:pPr algn="ctr" eaLnBrk="0" hangingPunct="0">
              <a:defRPr/>
            </a:pPr>
            <a:r>
              <a:rPr lang="ru-RU" sz="800" dirty="0">
                <a:cs typeface="+mn-cs"/>
              </a:rPr>
              <a:t>Последовательность работ</a:t>
            </a:r>
          </a:p>
        </p:txBody>
      </p:sp>
      <p:sp>
        <p:nvSpPr>
          <p:cNvPr id="1781780" name="Rectangle 20"/>
          <p:cNvSpPr>
            <a:spLocks noChangeArrowheads="1"/>
          </p:cNvSpPr>
          <p:nvPr/>
        </p:nvSpPr>
        <p:spPr bwMode="auto">
          <a:xfrm>
            <a:off x="852639" y="1778398"/>
            <a:ext cx="785813" cy="70422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8000" tIns="0" rIns="0" bIns="0" anchor="ctr"/>
          <a:lstStyle/>
          <a:p>
            <a:pPr algn="ctr" eaLnBrk="0" hangingPunct="0">
              <a:defRPr/>
            </a:pPr>
            <a:r>
              <a:rPr lang="ru-RU" sz="800" dirty="0">
                <a:cs typeface="+mn-cs"/>
              </a:rPr>
              <a:t>Планирование целей и границ</a:t>
            </a:r>
          </a:p>
        </p:txBody>
      </p:sp>
      <p:sp>
        <p:nvSpPr>
          <p:cNvPr id="1781781" name="Rectangle 21"/>
          <p:cNvSpPr>
            <a:spLocks noChangeArrowheads="1"/>
          </p:cNvSpPr>
          <p:nvPr/>
        </p:nvSpPr>
        <p:spPr bwMode="auto">
          <a:xfrm>
            <a:off x="865339" y="2917442"/>
            <a:ext cx="785813" cy="70422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8000" tIns="12700" rIns="12700" bIns="12700" anchor="ctr"/>
          <a:lstStyle/>
          <a:p>
            <a:pPr algn="ctr" eaLnBrk="0" hangingPunct="0">
              <a:defRPr/>
            </a:pPr>
            <a:r>
              <a:rPr lang="ru-RU" sz="800" dirty="0">
                <a:cs typeface="+mn-cs"/>
              </a:rPr>
              <a:t>Разработка структуры проекта</a:t>
            </a:r>
          </a:p>
        </p:txBody>
      </p:sp>
      <p:sp>
        <p:nvSpPr>
          <p:cNvPr id="1781782" name="Rectangle 22"/>
          <p:cNvSpPr>
            <a:spLocks noChangeArrowheads="1"/>
          </p:cNvSpPr>
          <p:nvPr/>
        </p:nvSpPr>
        <p:spPr bwMode="auto">
          <a:xfrm>
            <a:off x="1914677" y="2189588"/>
            <a:ext cx="785812" cy="70422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8000" tIns="0" rIns="0" bIns="0" anchor="ctr"/>
          <a:lstStyle/>
          <a:p>
            <a:pPr algn="ctr" eaLnBrk="0" hangingPunct="0">
              <a:defRPr/>
            </a:pPr>
            <a:r>
              <a:rPr lang="ru-RU" sz="800" dirty="0">
                <a:cs typeface="+mn-cs"/>
              </a:rPr>
              <a:t>Определение состава работ</a:t>
            </a:r>
          </a:p>
        </p:txBody>
      </p:sp>
      <p:sp>
        <p:nvSpPr>
          <p:cNvPr id="45076" name="Line 23"/>
          <p:cNvSpPr>
            <a:spLocks noChangeShapeType="1"/>
          </p:cNvSpPr>
          <p:nvPr/>
        </p:nvSpPr>
        <p:spPr bwMode="auto">
          <a:xfrm>
            <a:off x="1478114" y="3714331"/>
            <a:ext cx="0" cy="81718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ru-RU"/>
          </a:p>
        </p:txBody>
      </p:sp>
      <p:sp>
        <p:nvSpPr>
          <p:cNvPr id="45077" name="Line 24"/>
          <p:cNvSpPr>
            <a:spLocks noChangeShapeType="1"/>
          </p:cNvSpPr>
          <p:nvPr/>
        </p:nvSpPr>
        <p:spPr bwMode="auto">
          <a:xfrm>
            <a:off x="1478114" y="4543147"/>
            <a:ext cx="1528762" cy="4466"/>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78" name="Line 25"/>
          <p:cNvSpPr>
            <a:spLocks noChangeShapeType="1"/>
          </p:cNvSpPr>
          <p:nvPr/>
        </p:nvSpPr>
        <p:spPr bwMode="auto">
          <a:xfrm>
            <a:off x="2710014" y="2615823"/>
            <a:ext cx="285750" cy="176386"/>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79" name="Line 26"/>
          <p:cNvSpPr>
            <a:spLocks noChangeShapeType="1"/>
          </p:cNvSpPr>
          <p:nvPr/>
        </p:nvSpPr>
        <p:spPr bwMode="auto">
          <a:xfrm flipV="1">
            <a:off x="2686201" y="3334765"/>
            <a:ext cx="315913" cy="194248"/>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0" name="Line 27"/>
          <p:cNvSpPr>
            <a:spLocks noChangeShapeType="1"/>
          </p:cNvSpPr>
          <p:nvPr/>
        </p:nvSpPr>
        <p:spPr bwMode="auto">
          <a:xfrm>
            <a:off x="2698901" y="4089431"/>
            <a:ext cx="303213" cy="200947"/>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1" name="Line 28"/>
          <p:cNvSpPr>
            <a:spLocks noChangeShapeType="1"/>
          </p:cNvSpPr>
          <p:nvPr/>
        </p:nvSpPr>
        <p:spPr bwMode="auto">
          <a:xfrm flipV="1">
            <a:off x="3950204" y="3320622"/>
            <a:ext cx="1161697" cy="921012"/>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2" name="Line 29"/>
          <p:cNvSpPr>
            <a:spLocks noChangeShapeType="1"/>
          </p:cNvSpPr>
          <p:nvPr/>
        </p:nvSpPr>
        <p:spPr bwMode="auto">
          <a:xfrm flipV="1">
            <a:off x="4023028" y="2114035"/>
            <a:ext cx="605968" cy="1082839"/>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4" name="Line 31"/>
          <p:cNvSpPr>
            <a:spLocks noChangeShapeType="1"/>
          </p:cNvSpPr>
          <p:nvPr/>
        </p:nvSpPr>
        <p:spPr bwMode="auto">
          <a:xfrm flipH="1">
            <a:off x="5538938" y="3786545"/>
            <a:ext cx="1" cy="483064"/>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6" name="Line 33"/>
          <p:cNvSpPr>
            <a:spLocks noChangeShapeType="1"/>
          </p:cNvSpPr>
          <p:nvPr/>
        </p:nvSpPr>
        <p:spPr bwMode="auto">
          <a:xfrm flipH="1">
            <a:off x="1284619" y="2561431"/>
            <a:ext cx="5529" cy="340241"/>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7" name="Line 34"/>
          <p:cNvSpPr>
            <a:spLocks noChangeShapeType="1"/>
          </p:cNvSpPr>
          <p:nvPr/>
        </p:nvSpPr>
        <p:spPr bwMode="auto">
          <a:xfrm>
            <a:off x="1624497" y="3694865"/>
            <a:ext cx="223837" cy="165223"/>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8" name="Line 35"/>
          <p:cNvSpPr>
            <a:spLocks noChangeShapeType="1"/>
          </p:cNvSpPr>
          <p:nvPr/>
        </p:nvSpPr>
        <p:spPr bwMode="auto">
          <a:xfrm flipV="1">
            <a:off x="1592822" y="2686722"/>
            <a:ext cx="269875" cy="176386"/>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089" name="Line 36"/>
          <p:cNvSpPr>
            <a:spLocks noChangeShapeType="1"/>
          </p:cNvSpPr>
          <p:nvPr/>
        </p:nvSpPr>
        <p:spPr bwMode="auto">
          <a:xfrm flipV="1">
            <a:off x="2765576" y="2115690"/>
            <a:ext cx="231775" cy="198712"/>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1781815" name="Rectangle 55"/>
          <p:cNvSpPr>
            <a:spLocks noChangeArrowheads="1"/>
          </p:cNvSpPr>
          <p:nvPr/>
        </p:nvSpPr>
        <p:spPr bwMode="auto">
          <a:xfrm>
            <a:off x="3008464" y="4907224"/>
            <a:ext cx="785813" cy="701858"/>
          </a:xfrm>
          <a:prstGeom prst="rect">
            <a:avLst/>
          </a:prstGeom>
          <a:solidFill>
            <a:schemeClr val="bg1"/>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r>
              <a:rPr lang="ru-RU" sz="800" dirty="0">
                <a:cs typeface="+mn-cs"/>
              </a:rPr>
              <a:t>Планирование управления рисками</a:t>
            </a:r>
          </a:p>
        </p:txBody>
      </p:sp>
      <p:sp>
        <p:nvSpPr>
          <p:cNvPr id="45102" name="Line 58"/>
          <p:cNvSpPr>
            <a:spLocks noChangeShapeType="1"/>
          </p:cNvSpPr>
          <p:nvPr/>
        </p:nvSpPr>
        <p:spPr bwMode="auto">
          <a:xfrm>
            <a:off x="1263801" y="5228127"/>
            <a:ext cx="1741488" cy="4466"/>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103" name="Line 59"/>
          <p:cNvSpPr>
            <a:spLocks noChangeShapeType="1"/>
          </p:cNvSpPr>
          <p:nvPr/>
        </p:nvSpPr>
        <p:spPr bwMode="auto">
          <a:xfrm>
            <a:off x="1263801" y="3620556"/>
            <a:ext cx="0" cy="1607572"/>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ru-RU"/>
          </a:p>
        </p:txBody>
      </p:sp>
      <p:sp>
        <p:nvSpPr>
          <p:cNvPr id="45104" name="Line 60"/>
          <p:cNvSpPr>
            <a:spLocks noChangeShapeType="1"/>
          </p:cNvSpPr>
          <p:nvPr/>
        </p:nvSpPr>
        <p:spPr bwMode="auto">
          <a:xfrm flipV="1">
            <a:off x="3800626" y="3405531"/>
            <a:ext cx="1311276" cy="1911906"/>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105" name="Line 61"/>
          <p:cNvSpPr>
            <a:spLocks noChangeShapeType="1"/>
          </p:cNvSpPr>
          <p:nvPr/>
        </p:nvSpPr>
        <p:spPr bwMode="auto">
          <a:xfrm flipV="1">
            <a:off x="3822851" y="2176952"/>
            <a:ext cx="823193" cy="3158345"/>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106" name="Line 62"/>
          <p:cNvSpPr>
            <a:spLocks noChangeShapeType="1"/>
          </p:cNvSpPr>
          <p:nvPr/>
        </p:nvSpPr>
        <p:spPr bwMode="auto">
          <a:xfrm>
            <a:off x="3491880" y="3620556"/>
            <a:ext cx="0" cy="321515"/>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45107" name="Line 63"/>
          <p:cNvSpPr>
            <a:spLocks noChangeShapeType="1"/>
          </p:cNvSpPr>
          <p:nvPr/>
        </p:nvSpPr>
        <p:spPr bwMode="auto">
          <a:xfrm>
            <a:off x="2279008" y="2977803"/>
            <a:ext cx="0" cy="404611"/>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grpSp>
        <p:nvGrpSpPr>
          <p:cNvPr id="45108" name="Group 93"/>
          <p:cNvGrpSpPr>
            <a:grpSpLocks/>
          </p:cNvGrpSpPr>
          <p:nvPr/>
        </p:nvGrpSpPr>
        <p:grpSpPr bwMode="auto">
          <a:xfrm>
            <a:off x="6588126" y="5337212"/>
            <a:ext cx="1511300" cy="748443"/>
            <a:chOff x="3969" y="482"/>
            <a:chExt cx="861" cy="499"/>
          </a:xfrm>
        </p:grpSpPr>
        <p:sp>
          <p:nvSpPr>
            <p:cNvPr id="45132" name="AutoShape 94"/>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33" name="Text Box 95"/>
            <p:cNvSpPr txBox="1">
              <a:spLocks noChangeArrowheads="1"/>
            </p:cNvSpPr>
            <p:nvPr/>
          </p:nvSpPr>
          <p:spPr bwMode="auto">
            <a:xfrm>
              <a:off x="3969" y="527"/>
              <a:ext cx="8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План</a:t>
              </a:r>
              <a:br>
                <a:rPr lang="ru-RU" altLang="ru-RU" sz="1000" b="1"/>
              </a:br>
              <a:r>
                <a:rPr lang="ru-RU" altLang="ru-RU" sz="1000" b="1"/>
                <a:t>коммуникаций</a:t>
              </a:r>
            </a:p>
          </p:txBody>
        </p:sp>
      </p:grpSp>
      <p:grpSp>
        <p:nvGrpSpPr>
          <p:cNvPr id="45109" name="Group 96"/>
          <p:cNvGrpSpPr>
            <a:grpSpLocks/>
          </p:cNvGrpSpPr>
          <p:nvPr/>
        </p:nvGrpSpPr>
        <p:grpSpPr bwMode="auto">
          <a:xfrm>
            <a:off x="7381876" y="4734258"/>
            <a:ext cx="1366837" cy="874434"/>
            <a:chOff x="3969" y="482"/>
            <a:chExt cx="861" cy="499"/>
          </a:xfrm>
        </p:grpSpPr>
        <p:sp>
          <p:nvSpPr>
            <p:cNvPr id="45130" name="AutoShape 97"/>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31" name="Text Box 98"/>
            <p:cNvSpPr txBox="1">
              <a:spLocks noChangeArrowheads="1"/>
            </p:cNvSpPr>
            <p:nvPr/>
          </p:nvSpPr>
          <p:spPr bwMode="auto">
            <a:xfrm>
              <a:off x="3969" y="527"/>
              <a:ext cx="861"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План реагирования на риски</a:t>
              </a:r>
            </a:p>
          </p:txBody>
        </p:sp>
      </p:grpSp>
      <p:grpSp>
        <p:nvGrpSpPr>
          <p:cNvPr id="45110" name="Group 99"/>
          <p:cNvGrpSpPr>
            <a:grpSpLocks/>
          </p:cNvGrpSpPr>
          <p:nvPr/>
        </p:nvGrpSpPr>
        <p:grpSpPr bwMode="auto">
          <a:xfrm>
            <a:off x="6588126" y="4180801"/>
            <a:ext cx="1366837" cy="748443"/>
            <a:chOff x="3969" y="482"/>
            <a:chExt cx="861" cy="499"/>
          </a:xfrm>
        </p:grpSpPr>
        <p:sp>
          <p:nvSpPr>
            <p:cNvPr id="45128" name="AutoShape 100"/>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29" name="Text Box 101"/>
            <p:cNvSpPr txBox="1">
              <a:spLocks noChangeArrowheads="1"/>
            </p:cNvSpPr>
            <p:nvPr/>
          </p:nvSpPr>
          <p:spPr bwMode="auto">
            <a:xfrm>
              <a:off x="3969" y="527"/>
              <a:ext cx="86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План поставок</a:t>
              </a:r>
            </a:p>
          </p:txBody>
        </p:sp>
      </p:grpSp>
      <p:grpSp>
        <p:nvGrpSpPr>
          <p:cNvPr id="45111" name="Group 111"/>
          <p:cNvGrpSpPr>
            <a:grpSpLocks/>
          </p:cNvGrpSpPr>
          <p:nvPr/>
        </p:nvGrpSpPr>
        <p:grpSpPr bwMode="auto">
          <a:xfrm>
            <a:off x="7308851" y="3432357"/>
            <a:ext cx="1439862" cy="874434"/>
            <a:chOff x="3969" y="482"/>
            <a:chExt cx="861" cy="499"/>
          </a:xfrm>
        </p:grpSpPr>
        <p:sp>
          <p:nvSpPr>
            <p:cNvPr id="45126" name="AutoShape 112"/>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27" name="Text Box 113"/>
            <p:cNvSpPr txBox="1">
              <a:spLocks noChangeArrowheads="1"/>
            </p:cNvSpPr>
            <p:nvPr/>
          </p:nvSpPr>
          <p:spPr bwMode="auto">
            <a:xfrm>
              <a:off x="3969" y="527"/>
              <a:ext cx="86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План обеспечения персоналом</a:t>
              </a:r>
            </a:p>
          </p:txBody>
        </p:sp>
      </p:grpSp>
      <p:grpSp>
        <p:nvGrpSpPr>
          <p:cNvPr id="45112" name="Group 114"/>
          <p:cNvGrpSpPr>
            <a:grpSpLocks/>
          </p:cNvGrpSpPr>
          <p:nvPr/>
        </p:nvGrpSpPr>
        <p:grpSpPr bwMode="auto">
          <a:xfrm>
            <a:off x="7237413" y="1050539"/>
            <a:ext cx="1231900" cy="952428"/>
            <a:chOff x="3969" y="482"/>
            <a:chExt cx="776" cy="499"/>
          </a:xfrm>
        </p:grpSpPr>
        <p:sp>
          <p:nvSpPr>
            <p:cNvPr id="45124" name="AutoShape 115"/>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25" name="Text Box 116"/>
            <p:cNvSpPr txBox="1">
              <a:spLocks noChangeArrowheads="1"/>
            </p:cNvSpPr>
            <p:nvPr/>
          </p:nvSpPr>
          <p:spPr bwMode="auto">
            <a:xfrm>
              <a:off x="4020" y="554"/>
              <a:ext cx="72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Структура </a:t>
              </a:r>
              <a:br>
                <a:rPr lang="ru-RU" altLang="ru-RU" sz="1000" b="1"/>
              </a:br>
              <a:r>
                <a:rPr lang="ru-RU" altLang="ru-RU" sz="1000" b="1"/>
                <a:t>проекта и план</a:t>
              </a:r>
              <a:br>
                <a:rPr lang="ru-RU" altLang="ru-RU" sz="1000" b="1"/>
              </a:br>
              <a:r>
                <a:rPr lang="ru-RU" altLang="ru-RU" sz="1000" b="1"/>
                <a:t>по вехам</a:t>
              </a:r>
            </a:p>
          </p:txBody>
        </p:sp>
      </p:grpSp>
      <p:grpSp>
        <p:nvGrpSpPr>
          <p:cNvPr id="45113" name="Group 117"/>
          <p:cNvGrpSpPr>
            <a:grpSpLocks/>
          </p:cNvGrpSpPr>
          <p:nvPr/>
        </p:nvGrpSpPr>
        <p:grpSpPr bwMode="auto">
          <a:xfrm>
            <a:off x="6516688" y="2751409"/>
            <a:ext cx="1692275" cy="748443"/>
            <a:chOff x="3969" y="482"/>
            <a:chExt cx="861" cy="499"/>
          </a:xfrm>
        </p:grpSpPr>
        <p:sp>
          <p:nvSpPr>
            <p:cNvPr id="45122" name="AutoShape 118"/>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23" name="Text Box 119"/>
            <p:cNvSpPr txBox="1">
              <a:spLocks noChangeArrowheads="1"/>
            </p:cNvSpPr>
            <p:nvPr/>
          </p:nvSpPr>
          <p:spPr bwMode="auto">
            <a:xfrm>
              <a:off x="3969" y="527"/>
              <a:ext cx="8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Матрица ответственности</a:t>
              </a:r>
            </a:p>
          </p:txBody>
        </p:sp>
      </p:grpSp>
      <p:grpSp>
        <p:nvGrpSpPr>
          <p:cNvPr id="45116" name="Group 102"/>
          <p:cNvGrpSpPr>
            <a:grpSpLocks/>
          </p:cNvGrpSpPr>
          <p:nvPr/>
        </p:nvGrpSpPr>
        <p:grpSpPr bwMode="auto">
          <a:xfrm>
            <a:off x="6518276" y="1731487"/>
            <a:ext cx="1366837" cy="748443"/>
            <a:chOff x="3969" y="482"/>
            <a:chExt cx="861" cy="499"/>
          </a:xfrm>
        </p:grpSpPr>
        <p:sp>
          <p:nvSpPr>
            <p:cNvPr id="45120" name="AutoShape 103"/>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21" name="Text Box 104"/>
            <p:cNvSpPr txBox="1">
              <a:spLocks noChangeArrowheads="1"/>
            </p:cNvSpPr>
            <p:nvPr/>
          </p:nvSpPr>
          <p:spPr bwMode="auto">
            <a:xfrm>
              <a:off x="3969" y="527"/>
              <a:ext cx="8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Календарный план проекта</a:t>
              </a:r>
            </a:p>
          </p:txBody>
        </p:sp>
      </p:grpSp>
      <p:grpSp>
        <p:nvGrpSpPr>
          <p:cNvPr id="45117" name="Group 105"/>
          <p:cNvGrpSpPr>
            <a:grpSpLocks/>
          </p:cNvGrpSpPr>
          <p:nvPr/>
        </p:nvGrpSpPr>
        <p:grpSpPr bwMode="auto">
          <a:xfrm>
            <a:off x="7308851" y="2139456"/>
            <a:ext cx="1366837" cy="748443"/>
            <a:chOff x="3969" y="482"/>
            <a:chExt cx="861" cy="499"/>
          </a:xfrm>
        </p:grpSpPr>
        <p:sp>
          <p:nvSpPr>
            <p:cNvPr id="45118" name="AutoShape 106"/>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000"/>
            </a:p>
          </p:txBody>
        </p:sp>
        <p:sp>
          <p:nvSpPr>
            <p:cNvPr id="45119" name="Text Box 107"/>
            <p:cNvSpPr txBox="1">
              <a:spLocks noChangeArrowheads="1"/>
            </p:cNvSpPr>
            <p:nvPr/>
          </p:nvSpPr>
          <p:spPr bwMode="auto">
            <a:xfrm>
              <a:off x="3969" y="527"/>
              <a:ext cx="86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eaLnBrk="1" hangingPunct="1">
                <a:spcBef>
                  <a:spcPct val="50000"/>
                </a:spcBef>
                <a:buFontTx/>
                <a:buNone/>
              </a:pPr>
              <a:r>
                <a:rPr lang="ru-RU" altLang="ru-RU" sz="1000" b="1"/>
                <a:t>Бюджет проекта</a:t>
              </a:r>
            </a:p>
          </p:txBody>
        </p:sp>
      </p:grpSp>
      <p:sp>
        <p:nvSpPr>
          <p:cNvPr id="45059" name="Заголовок 1"/>
          <p:cNvSpPr>
            <a:spLocks noGrp="1"/>
          </p:cNvSpPr>
          <p:nvPr>
            <p:ph type="title"/>
          </p:nvPr>
        </p:nvSpPr>
        <p:spPr>
          <a:xfrm>
            <a:off x="508000" y="187541"/>
            <a:ext cx="6543675" cy="582612"/>
          </a:xfrm>
        </p:spPr>
        <p:txBody>
          <a:bodyPr/>
          <a:lstStyle/>
          <a:p>
            <a:r>
              <a:rPr lang="ru-RU" altLang="ru-RU" dirty="0"/>
              <a:t>Процессы планирования </a:t>
            </a:r>
            <a:br>
              <a:rPr lang="ru-RU" altLang="ru-RU" dirty="0"/>
            </a:br>
            <a:r>
              <a:rPr lang="ru-RU" altLang="ru-RU" dirty="0"/>
              <a:t>(</a:t>
            </a:r>
            <a:r>
              <a:rPr lang="en-US" altLang="ru-RU" dirty="0"/>
              <a:t>Waterfall)</a:t>
            </a:r>
            <a:endParaRPr lang="ru-RU" altLang="ru-RU" dirty="0"/>
          </a:p>
        </p:txBody>
      </p:sp>
      <p:sp>
        <p:nvSpPr>
          <p:cNvPr id="45085" name="Line 32"/>
          <p:cNvSpPr>
            <a:spLocks noChangeShapeType="1"/>
          </p:cNvSpPr>
          <p:nvPr/>
        </p:nvSpPr>
        <p:spPr bwMode="auto">
          <a:xfrm>
            <a:off x="5088883" y="2481470"/>
            <a:ext cx="335755" cy="486821"/>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89" name="Line 58"/>
          <p:cNvSpPr>
            <a:spLocks noChangeShapeType="1"/>
          </p:cNvSpPr>
          <p:nvPr/>
        </p:nvSpPr>
        <p:spPr bwMode="auto">
          <a:xfrm>
            <a:off x="4195131" y="2047885"/>
            <a:ext cx="469890" cy="5319"/>
          </a:xfrm>
          <a:prstGeom prst="line">
            <a:avLst/>
          </a:prstGeom>
          <a:noFill/>
          <a:ln w="12700">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112"/>
                                        </p:tgtEl>
                                        <p:attrNameLst>
                                          <p:attrName>style.visibility</p:attrName>
                                        </p:attrNameLst>
                                      </p:cBhvr>
                                      <p:to>
                                        <p:strVal val="visible"/>
                                      </p:to>
                                    </p:set>
                                    <p:anim calcmode="lin" valueType="num">
                                      <p:cBhvr>
                                        <p:cTn id="7" dur="500" fill="hold"/>
                                        <p:tgtEl>
                                          <p:spTgt spid="45112"/>
                                        </p:tgtEl>
                                        <p:attrNameLst>
                                          <p:attrName>ppt_w</p:attrName>
                                        </p:attrNameLst>
                                      </p:cBhvr>
                                      <p:tavLst>
                                        <p:tav tm="0">
                                          <p:val>
                                            <p:fltVal val="0"/>
                                          </p:val>
                                        </p:tav>
                                        <p:tav tm="100000">
                                          <p:val>
                                            <p:strVal val="#ppt_w"/>
                                          </p:val>
                                        </p:tav>
                                      </p:tavLst>
                                    </p:anim>
                                    <p:anim calcmode="lin" valueType="num">
                                      <p:cBhvr>
                                        <p:cTn id="8" dur="500" fill="hold"/>
                                        <p:tgtEl>
                                          <p:spTgt spid="45112"/>
                                        </p:tgtEl>
                                        <p:attrNameLst>
                                          <p:attrName>ppt_h</p:attrName>
                                        </p:attrNameLst>
                                      </p:cBhvr>
                                      <p:tavLst>
                                        <p:tav tm="0">
                                          <p:val>
                                            <p:fltVal val="0"/>
                                          </p:val>
                                        </p:tav>
                                        <p:tav tm="100000">
                                          <p:val>
                                            <p:strVal val="#ppt_h"/>
                                          </p:val>
                                        </p:tav>
                                      </p:tavLst>
                                    </p:anim>
                                    <p:animEffect transition="in" filter="fade">
                                      <p:cBhvr>
                                        <p:cTn id="9" dur="500"/>
                                        <p:tgtEl>
                                          <p:spTgt spid="45112"/>
                                        </p:tgtEl>
                                      </p:cBhvr>
                                    </p:animEffect>
                                  </p:childTnLst>
                                </p:cTn>
                              </p:par>
                              <p:par>
                                <p:cTn id="10" presetID="53" presetClass="entr" presetSubtype="16" fill="hold" nodeType="withEffect">
                                  <p:stCondLst>
                                    <p:cond delay="0"/>
                                  </p:stCondLst>
                                  <p:childTnLst>
                                    <p:set>
                                      <p:cBhvr>
                                        <p:cTn id="11" dur="1" fill="hold">
                                          <p:stCondLst>
                                            <p:cond delay="0"/>
                                          </p:stCondLst>
                                        </p:cTn>
                                        <p:tgtEl>
                                          <p:spTgt spid="45116"/>
                                        </p:tgtEl>
                                        <p:attrNameLst>
                                          <p:attrName>style.visibility</p:attrName>
                                        </p:attrNameLst>
                                      </p:cBhvr>
                                      <p:to>
                                        <p:strVal val="visible"/>
                                      </p:to>
                                    </p:set>
                                    <p:anim calcmode="lin" valueType="num">
                                      <p:cBhvr>
                                        <p:cTn id="12" dur="500" fill="hold"/>
                                        <p:tgtEl>
                                          <p:spTgt spid="45116"/>
                                        </p:tgtEl>
                                        <p:attrNameLst>
                                          <p:attrName>ppt_w</p:attrName>
                                        </p:attrNameLst>
                                      </p:cBhvr>
                                      <p:tavLst>
                                        <p:tav tm="0">
                                          <p:val>
                                            <p:fltVal val="0"/>
                                          </p:val>
                                        </p:tav>
                                        <p:tav tm="100000">
                                          <p:val>
                                            <p:strVal val="#ppt_w"/>
                                          </p:val>
                                        </p:tav>
                                      </p:tavLst>
                                    </p:anim>
                                    <p:anim calcmode="lin" valueType="num">
                                      <p:cBhvr>
                                        <p:cTn id="13" dur="500" fill="hold"/>
                                        <p:tgtEl>
                                          <p:spTgt spid="45116"/>
                                        </p:tgtEl>
                                        <p:attrNameLst>
                                          <p:attrName>ppt_h</p:attrName>
                                        </p:attrNameLst>
                                      </p:cBhvr>
                                      <p:tavLst>
                                        <p:tav tm="0">
                                          <p:val>
                                            <p:fltVal val="0"/>
                                          </p:val>
                                        </p:tav>
                                        <p:tav tm="100000">
                                          <p:val>
                                            <p:strVal val="#ppt_h"/>
                                          </p:val>
                                        </p:tav>
                                      </p:tavLst>
                                    </p:anim>
                                    <p:animEffect transition="in" filter="fade">
                                      <p:cBhvr>
                                        <p:cTn id="14" dur="500"/>
                                        <p:tgtEl>
                                          <p:spTgt spid="45116"/>
                                        </p:tgtEl>
                                      </p:cBhvr>
                                    </p:animEffect>
                                  </p:childTnLst>
                                </p:cTn>
                              </p:par>
                              <p:par>
                                <p:cTn id="15" presetID="53" presetClass="entr" presetSubtype="16" fill="hold" nodeType="withEffect">
                                  <p:stCondLst>
                                    <p:cond delay="0"/>
                                  </p:stCondLst>
                                  <p:childTnLst>
                                    <p:set>
                                      <p:cBhvr>
                                        <p:cTn id="16" dur="1" fill="hold">
                                          <p:stCondLst>
                                            <p:cond delay="0"/>
                                          </p:stCondLst>
                                        </p:cTn>
                                        <p:tgtEl>
                                          <p:spTgt spid="45117"/>
                                        </p:tgtEl>
                                        <p:attrNameLst>
                                          <p:attrName>style.visibility</p:attrName>
                                        </p:attrNameLst>
                                      </p:cBhvr>
                                      <p:to>
                                        <p:strVal val="visible"/>
                                      </p:to>
                                    </p:set>
                                    <p:anim calcmode="lin" valueType="num">
                                      <p:cBhvr>
                                        <p:cTn id="17" dur="500" fill="hold"/>
                                        <p:tgtEl>
                                          <p:spTgt spid="45117"/>
                                        </p:tgtEl>
                                        <p:attrNameLst>
                                          <p:attrName>ppt_w</p:attrName>
                                        </p:attrNameLst>
                                      </p:cBhvr>
                                      <p:tavLst>
                                        <p:tav tm="0">
                                          <p:val>
                                            <p:fltVal val="0"/>
                                          </p:val>
                                        </p:tav>
                                        <p:tav tm="100000">
                                          <p:val>
                                            <p:strVal val="#ppt_w"/>
                                          </p:val>
                                        </p:tav>
                                      </p:tavLst>
                                    </p:anim>
                                    <p:anim calcmode="lin" valueType="num">
                                      <p:cBhvr>
                                        <p:cTn id="18" dur="500" fill="hold"/>
                                        <p:tgtEl>
                                          <p:spTgt spid="45117"/>
                                        </p:tgtEl>
                                        <p:attrNameLst>
                                          <p:attrName>ppt_h</p:attrName>
                                        </p:attrNameLst>
                                      </p:cBhvr>
                                      <p:tavLst>
                                        <p:tav tm="0">
                                          <p:val>
                                            <p:fltVal val="0"/>
                                          </p:val>
                                        </p:tav>
                                        <p:tav tm="100000">
                                          <p:val>
                                            <p:strVal val="#ppt_h"/>
                                          </p:val>
                                        </p:tav>
                                      </p:tavLst>
                                    </p:anim>
                                    <p:animEffect transition="in" filter="fade">
                                      <p:cBhvr>
                                        <p:cTn id="19" dur="500"/>
                                        <p:tgtEl>
                                          <p:spTgt spid="45117"/>
                                        </p:tgtEl>
                                      </p:cBhvr>
                                    </p:animEffect>
                                  </p:childTnLst>
                                </p:cTn>
                              </p:par>
                              <p:par>
                                <p:cTn id="20" presetID="53" presetClass="entr" presetSubtype="16" fill="hold" nodeType="withEffect">
                                  <p:stCondLst>
                                    <p:cond delay="0"/>
                                  </p:stCondLst>
                                  <p:childTnLst>
                                    <p:set>
                                      <p:cBhvr>
                                        <p:cTn id="21" dur="1" fill="hold">
                                          <p:stCondLst>
                                            <p:cond delay="0"/>
                                          </p:stCondLst>
                                        </p:cTn>
                                        <p:tgtEl>
                                          <p:spTgt spid="45113"/>
                                        </p:tgtEl>
                                        <p:attrNameLst>
                                          <p:attrName>style.visibility</p:attrName>
                                        </p:attrNameLst>
                                      </p:cBhvr>
                                      <p:to>
                                        <p:strVal val="visible"/>
                                      </p:to>
                                    </p:set>
                                    <p:anim calcmode="lin" valueType="num">
                                      <p:cBhvr>
                                        <p:cTn id="22" dur="500" fill="hold"/>
                                        <p:tgtEl>
                                          <p:spTgt spid="45113"/>
                                        </p:tgtEl>
                                        <p:attrNameLst>
                                          <p:attrName>ppt_w</p:attrName>
                                        </p:attrNameLst>
                                      </p:cBhvr>
                                      <p:tavLst>
                                        <p:tav tm="0">
                                          <p:val>
                                            <p:fltVal val="0"/>
                                          </p:val>
                                        </p:tav>
                                        <p:tav tm="100000">
                                          <p:val>
                                            <p:strVal val="#ppt_w"/>
                                          </p:val>
                                        </p:tav>
                                      </p:tavLst>
                                    </p:anim>
                                    <p:anim calcmode="lin" valueType="num">
                                      <p:cBhvr>
                                        <p:cTn id="23" dur="500" fill="hold"/>
                                        <p:tgtEl>
                                          <p:spTgt spid="45113"/>
                                        </p:tgtEl>
                                        <p:attrNameLst>
                                          <p:attrName>ppt_h</p:attrName>
                                        </p:attrNameLst>
                                      </p:cBhvr>
                                      <p:tavLst>
                                        <p:tav tm="0">
                                          <p:val>
                                            <p:fltVal val="0"/>
                                          </p:val>
                                        </p:tav>
                                        <p:tav tm="100000">
                                          <p:val>
                                            <p:strVal val="#ppt_h"/>
                                          </p:val>
                                        </p:tav>
                                      </p:tavLst>
                                    </p:anim>
                                    <p:animEffect transition="in" filter="fade">
                                      <p:cBhvr>
                                        <p:cTn id="24" dur="500"/>
                                        <p:tgtEl>
                                          <p:spTgt spid="45113"/>
                                        </p:tgtEl>
                                      </p:cBhvr>
                                    </p:animEffect>
                                  </p:childTnLst>
                                </p:cTn>
                              </p:par>
                              <p:par>
                                <p:cTn id="25" presetID="53" presetClass="entr" presetSubtype="16" fill="hold" nodeType="withEffect">
                                  <p:stCondLst>
                                    <p:cond delay="0"/>
                                  </p:stCondLst>
                                  <p:childTnLst>
                                    <p:set>
                                      <p:cBhvr>
                                        <p:cTn id="26" dur="1" fill="hold">
                                          <p:stCondLst>
                                            <p:cond delay="0"/>
                                          </p:stCondLst>
                                        </p:cTn>
                                        <p:tgtEl>
                                          <p:spTgt spid="45111"/>
                                        </p:tgtEl>
                                        <p:attrNameLst>
                                          <p:attrName>style.visibility</p:attrName>
                                        </p:attrNameLst>
                                      </p:cBhvr>
                                      <p:to>
                                        <p:strVal val="visible"/>
                                      </p:to>
                                    </p:set>
                                    <p:anim calcmode="lin" valueType="num">
                                      <p:cBhvr>
                                        <p:cTn id="27" dur="500" fill="hold"/>
                                        <p:tgtEl>
                                          <p:spTgt spid="45111"/>
                                        </p:tgtEl>
                                        <p:attrNameLst>
                                          <p:attrName>ppt_w</p:attrName>
                                        </p:attrNameLst>
                                      </p:cBhvr>
                                      <p:tavLst>
                                        <p:tav tm="0">
                                          <p:val>
                                            <p:fltVal val="0"/>
                                          </p:val>
                                        </p:tav>
                                        <p:tav tm="100000">
                                          <p:val>
                                            <p:strVal val="#ppt_w"/>
                                          </p:val>
                                        </p:tav>
                                      </p:tavLst>
                                    </p:anim>
                                    <p:anim calcmode="lin" valueType="num">
                                      <p:cBhvr>
                                        <p:cTn id="28" dur="500" fill="hold"/>
                                        <p:tgtEl>
                                          <p:spTgt spid="45111"/>
                                        </p:tgtEl>
                                        <p:attrNameLst>
                                          <p:attrName>ppt_h</p:attrName>
                                        </p:attrNameLst>
                                      </p:cBhvr>
                                      <p:tavLst>
                                        <p:tav tm="0">
                                          <p:val>
                                            <p:fltVal val="0"/>
                                          </p:val>
                                        </p:tav>
                                        <p:tav tm="100000">
                                          <p:val>
                                            <p:strVal val="#ppt_h"/>
                                          </p:val>
                                        </p:tav>
                                      </p:tavLst>
                                    </p:anim>
                                    <p:animEffect transition="in" filter="fade">
                                      <p:cBhvr>
                                        <p:cTn id="29" dur="500"/>
                                        <p:tgtEl>
                                          <p:spTgt spid="45111"/>
                                        </p:tgtEl>
                                      </p:cBhvr>
                                    </p:animEffect>
                                  </p:childTnLst>
                                </p:cTn>
                              </p:par>
                              <p:par>
                                <p:cTn id="30" presetID="53" presetClass="entr" presetSubtype="16" fill="hold" nodeType="withEffect">
                                  <p:stCondLst>
                                    <p:cond delay="0"/>
                                  </p:stCondLst>
                                  <p:childTnLst>
                                    <p:set>
                                      <p:cBhvr>
                                        <p:cTn id="31" dur="1" fill="hold">
                                          <p:stCondLst>
                                            <p:cond delay="0"/>
                                          </p:stCondLst>
                                        </p:cTn>
                                        <p:tgtEl>
                                          <p:spTgt spid="45110"/>
                                        </p:tgtEl>
                                        <p:attrNameLst>
                                          <p:attrName>style.visibility</p:attrName>
                                        </p:attrNameLst>
                                      </p:cBhvr>
                                      <p:to>
                                        <p:strVal val="visible"/>
                                      </p:to>
                                    </p:set>
                                    <p:anim calcmode="lin" valueType="num">
                                      <p:cBhvr>
                                        <p:cTn id="32" dur="500" fill="hold"/>
                                        <p:tgtEl>
                                          <p:spTgt spid="45110"/>
                                        </p:tgtEl>
                                        <p:attrNameLst>
                                          <p:attrName>ppt_w</p:attrName>
                                        </p:attrNameLst>
                                      </p:cBhvr>
                                      <p:tavLst>
                                        <p:tav tm="0">
                                          <p:val>
                                            <p:fltVal val="0"/>
                                          </p:val>
                                        </p:tav>
                                        <p:tav tm="100000">
                                          <p:val>
                                            <p:strVal val="#ppt_w"/>
                                          </p:val>
                                        </p:tav>
                                      </p:tavLst>
                                    </p:anim>
                                    <p:anim calcmode="lin" valueType="num">
                                      <p:cBhvr>
                                        <p:cTn id="33" dur="500" fill="hold"/>
                                        <p:tgtEl>
                                          <p:spTgt spid="45110"/>
                                        </p:tgtEl>
                                        <p:attrNameLst>
                                          <p:attrName>ppt_h</p:attrName>
                                        </p:attrNameLst>
                                      </p:cBhvr>
                                      <p:tavLst>
                                        <p:tav tm="0">
                                          <p:val>
                                            <p:fltVal val="0"/>
                                          </p:val>
                                        </p:tav>
                                        <p:tav tm="100000">
                                          <p:val>
                                            <p:strVal val="#ppt_h"/>
                                          </p:val>
                                        </p:tav>
                                      </p:tavLst>
                                    </p:anim>
                                    <p:animEffect transition="in" filter="fade">
                                      <p:cBhvr>
                                        <p:cTn id="34" dur="500"/>
                                        <p:tgtEl>
                                          <p:spTgt spid="45110"/>
                                        </p:tgtEl>
                                      </p:cBhvr>
                                    </p:animEffect>
                                  </p:childTnLst>
                                </p:cTn>
                              </p:par>
                              <p:par>
                                <p:cTn id="35" presetID="53" presetClass="entr" presetSubtype="16" fill="hold" nodeType="withEffect">
                                  <p:stCondLst>
                                    <p:cond delay="0"/>
                                  </p:stCondLst>
                                  <p:childTnLst>
                                    <p:set>
                                      <p:cBhvr>
                                        <p:cTn id="36" dur="1" fill="hold">
                                          <p:stCondLst>
                                            <p:cond delay="0"/>
                                          </p:stCondLst>
                                        </p:cTn>
                                        <p:tgtEl>
                                          <p:spTgt spid="45109"/>
                                        </p:tgtEl>
                                        <p:attrNameLst>
                                          <p:attrName>style.visibility</p:attrName>
                                        </p:attrNameLst>
                                      </p:cBhvr>
                                      <p:to>
                                        <p:strVal val="visible"/>
                                      </p:to>
                                    </p:set>
                                    <p:anim calcmode="lin" valueType="num">
                                      <p:cBhvr>
                                        <p:cTn id="37" dur="500" fill="hold"/>
                                        <p:tgtEl>
                                          <p:spTgt spid="45109"/>
                                        </p:tgtEl>
                                        <p:attrNameLst>
                                          <p:attrName>ppt_w</p:attrName>
                                        </p:attrNameLst>
                                      </p:cBhvr>
                                      <p:tavLst>
                                        <p:tav tm="0">
                                          <p:val>
                                            <p:fltVal val="0"/>
                                          </p:val>
                                        </p:tav>
                                        <p:tav tm="100000">
                                          <p:val>
                                            <p:strVal val="#ppt_w"/>
                                          </p:val>
                                        </p:tav>
                                      </p:tavLst>
                                    </p:anim>
                                    <p:anim calcmode="lin" valueType="num">
                                      <p:cBhvr>
                                        <p:cTn id="38" dur="500" fill="hold"/>
                                        <p:tgtEl>
                                          <p:spTgt spid="45109"/>
                                        </p:tgtEl>
                                        <p:attrNameLst>
                                          <p:attrName>ppt_h</p:attrName>
                                        </p:attrNameLst>
                                      </p:cBhvr>
                                      <p:tavLst>
                                        <p:tav tm="0">
                                          <p:val>
                                            <p:fltVal val="0"/>
                                          </p:val>
                                        </p:tav>
                                        <p:tav tm="100000">
                                          <p:val>
                                            <p:strVal val="#ppt_h"/>
                                          </p:val>
                                        </p:tav>
                                      </p:tavLst>
                                    </p:anim>
                                    <p:animEffect transition="in" filter="fade">
                                      <p:cBhvr>
                                        <p:cTn id="39" dur="500"/>
                                        <p:tgtEl>
                                          <p:spTgt spid="45109"/>
                                        </p:tgtEl>
                                      </p:cBhvr>
                                    </p:animEffect>
                                  </p:childTnLst>
                                </p:cTn>
                              </p:par>
                              <p:par>
                                <p:cTn id="40" presetID="53" presetClass="entr" presetSubtype="16" fill="hold" nodeType="withEffect">
                                  <p:stCondLst>
                                    <p:cond delay="0"/>
                                  </p:stCondLst>
                                  <p:childTnLst>
                                    <p:set>
                                      <p:cBhvr>
                                        <p:cTn id="41" dur="1" fill="hold">
                                          <p:stCondLst>
                                            <p:cond delay="0"/>
                                          </p:stCondLst>
                                        </p:cTn>
                                        <p:tgtEl>
                                          <p:spTgt spid="45108"/>
                                        </p:tgtEl>
                                        <p:attrNameLst>
                                          <p:attrName>style.visibility</p:attrName>
                                        </p:attrNameLst>
                                      </p:cBhvr>
                                      <p:to>
                                        <p:strVal val="visible"/>
                                      </p:to>
                                    </p:set>
                                    <p:anim calcmode="lin" valueType="num">
                                      <p:cBhvr>
                                        <p:cTn id="42" dur="500" fill="hold"/>
                                        <p:tgtEl>
                                          <p:spTgt spid="45108"/>
                                        </p:tgtEl>
                                        <p:attrNameLst>
                                          <p:attrName>ppt_w</p:attrName>
                                        </p:attrNameLst>
                                      </p:cBhvr>
                                      <p:tavLst>
                                        <p:tav tm="0">
                                          <p:val>
                                            <p:fltVal val="0"/>
                                          </p:val>
                                        </p:tav>
                                        <p:tav tm="100000">
                                          <p:val>
                                            <p:strVal val="#ppt_w"/>
                                          </p:val>
                                        </p:tav>
                                      </p:tavLst>
                                    </p:anim>
                                    <p:anim calcmode="lin" valueType="num">
                                      <p:cBhvr>
                                        <p:cTn id="43" dur="500" fill="hold"/>
                                        <p:tgtEl>
                                          <p:spTgt spid="45108"/>
                                        </p:tgtEl>
                                        <p:attrNameLst>
                                          <p:attrName>ppt_h</p:attrName>
                                        </p:attrNameLst>
                                      </p:cBhvr>
                                      <p:tavLst>
                                        <p:tav tm="0">
                                          <p:val>
                                            <p:fltVal val="0"/>
                                          </p:val>
                                        </p:tav>
                                        <p:tav tm="100000">
                                          <p:val>
                                            <p:strVal val="#ppt_h"/>
                                          </p:val>
                                        </p:tav>
                                      </p:tavLst>
                                    </p:anim>
                                    <p:animEffect transition="in" filter="fade">
                                      <p:cBhvr>
                                        <p:cTn id="44" dur="500"/>
                                        <p:tgtEl>
                                          <p:spTgt spid="45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Процессы планирования</a:t>
            </a:r>
            <a:br>
              <a:rPr lang="ru-RU" dirty="0"/>
            </a:br>
            <a:r>
              <a:rPr lang="ru-RU" dirty="0"/>
              <a:t>(</a:t>
            </a:r>
            <a:r>
              <a:rPr lang="en-US" dirty="0"/>
              <a:t>Scrum)</a:t>
            </a:r>
            <a:endParaRPr lang="ru-RU" dirty="0"/>
          </a:p>
        </p:txBody>
      </p:sp>
      <p:grpSp>
        <p:nvGrpSpPr>
          <p:cNvPr id="3" name="Группа 2"/>
          <p:cNvGrpSpPr/>
          <p:nvPr/>
        </p:nvGrpSpPr>
        <p:grpSpPr>
          <a:xfrm>
            <a:off x="251520" y="930639"/>
            <a:ext cx="8557352" cy="4588850"/>
            <a:chOff x="42813" y="1341124"/>
            <a:chExt cx="9077457" cy="5006671"/>
          </a:xfrm>
        </p:grpSpPr>
        <p:pic>
          <p:nvPicPr>
            <p:cNvPr id="4" name="Рисунок 3"/>
            <p:cNvPicPr>
              <a:picLocks noChangeAspect="1"/>
            </p:cNvPicPr>
            <p:nvPr/>
          </p:nvPicPr>
          <p:blipFill>
            <a:blip r:embed="rId2"/>
            <a:stretch>
              <a:fillRect/>
            </a:stretch>
          </p:blipFill>
          <p:spPr>
            <a:xfrm>
              <a:off x="42813" y="1844824"/>
              <a:ext cx="9077457" cy="4502971"/>
            </a:xfrm>
            <a:prstGeom prst="rect">
              <a:avLst/>
            </a:prstGeom>
          </p:spPr>
        </p:pic>
        <p:sp>
          <p:nvSpPr>
            <p:cNvPr id="5" name="TextBox 4"/>
            <p:cNvSpPr txBox="1"/>
            <p:nvPr/>
          </p:nvSpPr>
          <p:spPr>
            <a:xfrm>
              <a:off x="4702271" y="2841111"/>
              <a:ext cx="1222153" cy="285430"/>
            </a:xfrm>
            <a:prstGeom prst="rect">
              <a:avLst/>
            </a:prstGeom>
            <a:solidFill>
              <a:schemeClr val="bg1"/>
            </a:solidFill>
          </p:spPr>
          <p:txBody>
            <a:bodyPr wrap="square" rtlCol="0">
              <a:spAutoFit/>
            </a:bodyPr>
            <a:lstStyle/>
            <a:p>
              <a:r>
                <a:rPr lang="ru-RU" sz="1050" b="1" dirty="0"/>
                <a:t>РАЗ В ДЕНЬ</a:t>
              </a:r>
            </a:p>
          </p:txBody>
        </p:sp>
        <p:sp>
          <p:nvSpPr>
            <p:cNvPr id="6" name="TextBox 5"/>
            <p:cNvSpPr txBox="1"/>
            <p:nvPr/>
          </p:nvSpPr>
          <p:spPr>
            <a:xfrm>
              <a:off x="5178344" y="4027722"/>
              <a:ext cx="1008112" cy="369380"/>
            </a:xfrm>
            <a:prstGeom prst="rect">
              <a:avLst/>
            </a:prstGeom>
            <a:solidFill>
              <a:schemeClr val="bg1"/>
            </a:solidFill>
          </p:spPr>
          <p:txBody>
            <a:bodyPr wrap="square" rtlCol="0">
              <a:spAutoFit/>
            </a:bodyPr>
            <a:lstStyle/>
            <a:p>
              <a:r>
                <a:rPr lang="ru-RU" sz="1600" b="1" dirty="0"/>
                <a:t>недели</a:t>
              </a:r>
            </a:p>
          </p:txBody>
        </p:sp>
        <p:sp>
          <p:nvSpPr>
            <p:cNvPr id="7" name="TextBox 6"/>
            <p:cNvSpPr txBox="1"/>
            <p:nvPr/>
          </p:nvSpPr>
          <p:spPr>
            <a:xfrm>
              <a:off x="653889" y="2552493"/>
              <a:ext cx="1457409" cy="503700"/>
            </a:xfrm>
            <a:prstGeom prst="rect">
              <a:avLst/>
            </a:prstGeom>
            <a:noFill/>
          </p:spPr>
          <p:txBody>
            <a:bodyPr wrap="square" rtlCol="0">
              <a:spAutoFit/>
            </a:bodyPr>
            <a:lstStyle/>
            <a:p>
              <a:pPr algn="ctr"/>
              <a:r>
                <a:rPr lang="ru-RU" sz="1200" b="1" i="1" dirty="0"/>
                <a:t>Состав работ продукта</a:t>
              </a:r>
            </a:p>
          </p:txBody>
        </p:sp>
        <p:sp>
          <p:nvSpPr>
            <p:cNvPr id="8" name="TextBox 7"/>
            <p:cNvSpPr txBox="1"/>
            <p:nvPr/>
          </p:nvSpPr>
          <p:spPr>
            <a:xfrm>
              <a:off x="2410734" y="1341124"/>
              <a:ext cx="2037158" cy="503700"/>
            </a:xfrm>
            <a:prstGeom prst="rect">
              <a:avLst/>
            </a:prstGeom>
            <a:noFill/>
          </p:spPr>
          <p:txBody>
            <a:bodyPr wrap="square" rtlCol="0">
              <a:spAutoFit/>
            </a:bodyPr>
            <a:lstStyle/>
            <a:p>
              <a:pPr algn="ctr"/>
              <a:r>
                <a:rPr lang="ru-RU" sz="1200" b="1" i="1" dirty="0"/>
                <a:t>Ежедневные «планёрки» команды</a:t>
              </a:r>
            </a:p>
          </p:txBody>
        </p:sp>
        <p:sp>
          <p:nvSpPr>
            <p:cNvPr id="9" name="TextBox 8"/>
            <p:cNvSpPr txBox="1"/>
            <p:nvPr/>
          </p:nvSpPr>
          <p:spPr>
            <a:xfrm>
              <a:off x="2088023" y="3914956"/>
              <a:ext cx="1381025" cy="461665"/>
            </a:xfrm>
            <a:prstGeom prst="rect">
              <a:avLst/>
            </a:prstGeom>
            <a:noFill/>
          </p:spPr>
          <p:txBody>
            <a:bodyPr wrap="square" rtlCol="0">
              <a:spAutoFit/>
            </a:bodyPr>
            <a:lstStyle/>
            <a:p>
              <a:pPr algn="ctr"/>
              <a:r>
                <a:rPr lang="ru-RU" sz="1200" b="1" i="1" dirty="0"/>
                <a:t>Состав работ спринта</a:t>
              </a:r>
            </a:p>
          </p:txBody>
        </p:sp>
        <p:sp>
          <p:nvSpPr>
            <p:cNvPr id="10" name="TextBox 9"/>
            <p:cNvSpPr txBox="1"/>
            <p:nvPr/>
          </p:nvSpPr>
          <p:spPr>
            <a:xfrm>
              <a:off x="7000254" y="2060848"/>
              <a:ext cx="1512168" cy="646331"/>
            </a:xfrm>
            <a:prstGeom prst="rect">
              <a:avLst/>
            </a:prstGeom>
            <a:noFill/>
          </p:spPr>
          <p:txBody>
            <a:bodyPr wrap="square" rtlCol="0">
              <a:spAutoFit/>
            </a:bodyPr>
            <a:lstStyle/>
            <a:p>
              <a:pPr algn="ctr"/>
              <a:r>
                <a:rPr lang="ru-RU" sz="1200" b="1" dirty="0"/>
                <a:t>Потенциально готовая версия продукта</a:t>
              </a:r>
            </a:p>
          </p:txBody>
        </p:sp>
        <p:sp>
          <p:nvSpPr>
            <p:cNvPr id="11" name="TextBox 10"/>
            <p:cNvSpPr txBox="1"/>
            <p:nvPr/>
          </p:nvSpPr>
          <p:spPr>
            <a:xfrm>
              <a:off x="4860032" y="3645024"/>
              <a:ext cx="1326424" cy="436541"/>
            </a:xfrm>
            <a:prstGeom prst="rect">
              <a:avLst/>
            </a:prstGeom>
            <a:noFill/>
          </p:spPr>
          <p:txBody>
            <a:bodyPr wrap="square" rtlCol="0">
              <a:spAutoFit/>
            </a:bodyPr>
            <a:lstStyle/>
            <a:p>
              <a:r>
                <a:rPr lang="ru-RU" sz="2000" b="1" dirty="0"/>
                <a:t>спринт</a:t>
              </a:r>
            </a:p>
          </p:txBody>
        </p:sp>
        <p:pic>
          <p:nvPicPr>
            <p:cNvPr id="12" name="Picture 2" descr="https://im2-tub-ru.yandex.net/i?id=88190016061f895a920e03d2845fe72b-l&amp;n=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5926" y="4681712"/>
              <a:ext cx="1069838" cy="1069838"/>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Скругленная прямоугольная выноска 14"/>
          <p:cNvSpPr/>
          <p:nvPr/>
        </p:nvSpPr>
        <p:spPr>
          <a:xfrm rot="10800000">
            <a:off x="6526577" y="5462890"/>
            <a:ext cx="1368152" cy="461663"/>
          </a:xfrm>
          <a:prstGeom prst="wedgeRoundRectCallout">
            <a:avLst>
              <a:gd name="adj1" fmla="val 63617"/>
              <a:gd name="adj2" fmla="val 258565"/>
              <a:gd name="adj3" fmla="val 16667"/>
            </a:avLst>
          </a:prstGeom>
          <a:solidFill>
            <a:srgbClr val="FCFDE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кругленная прямоугольная выноска 15"/>
          <p:cNvSpPr/>
          <p:nvPr/>
        </p:nvSpPr>
        <p:spPr>
          <a:xfrm rot="10800000">
            <a:off x="3608289" y="5675493"/>
            <a:ext cx="1307271" cy="246576"/>
          </a:xfrm>
          <a:prstGeom prst="wedgeRoundRectCallout">
            <a:avLst>
              <a:gd name="adj1" fmla="val -69359"/>
              <a:gd name="adj2" fmla="val 552698"/>
              <a:gd name="adj3" fmla="val 16667"/>
            </a:avLst>
          </a:prstGeom>
          <a:solidFill>
            <a:srgbClr val="FCFDE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кругленная прямоугольная выноска 16"/>
          <p:cNvSpPr/>
          <p:nvPr/>
        </p:nvSpPr>
        <p:spPr>
          <a:xfrm rot="10800000">
            <a:off x="667379" y="5675493"/>
            <a:ext cx="1512168" cy="400821"/>
          </a:xfrm>
          <a:prstGeom prst="wedgeRoundRectCallout">
            <a:avLst>
              <a:gd name="adj1" fmla="val -89805"/>
              <a:gd name="adj2" fmla="val 348882"/>
              <a:gd name="adj3" fmla="val 16667"/>
            </a:avLst>
          </a:prstGeom>
          <a:solidFill>
            <a:srgbClr val="FCFDE3"/>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TextBox 17"/>
          <p:cNvSpPr txBox="1"/>
          <p:nvPr/>
        </p:nvSpPr>
        <p:spPr>
          <a:xfrm>
            <a:off x="683568" y="5646917"/>
            <a:ext cx="1495979" cy="461665"/>
          </a:xfrm>
          <a:prstGeom prst="rect">
            <a:avLst/>
          </a:prstGeom>
          <a:noFill/>
        </p:spPr>
        <p:txBody>
          <a:bodyPr wrap="square" rtlCol="0">
            <a:spAutoFit/>
          </a:bodyPr>
          <a:lstStyle/>
          <a:p>
            <a:pPr algn="ctr"/>
            <a:r>
              <a:rPr lang="ru-RU" sz="1200" b="1" i="1" dirty="0"/>
              <a:t>Планирование спринта</a:t>
            </a:r>
          </a:p>
        </p:txBody>
      </p:sp>
      <p:sp>
        <p:nvSpPr>
          <p:cNvPr id="19" name="TextBox 18"/>
          <p:cNvSpPr txBox="1"/>
          <p:nvPr/>
        </p:nvSpPr>
        <p:spPr>
          <a:xfrm>
            <a:off x="3447477" y="5645070"/>
            <a:ext cx="1495979" cy="276999"/>
          </a:xfrm>
          <a:prstGeom prst="rect">
            <a:avLst/>
          </a:prstGeom>
          <a:noFill/>
        </p:spPr>
        <p:txBody>
          <a:bodyPr wrap="square" rtlCol="0">
            <a:spAutoFit/>
          </a:bodyPr>
          <a:lstStyle/>
          <a:p>
            <a:pPr algn="ctr"/>
            <a:r>
              <a:rPr lang="ru-RU" sz="1200" b="1" i="1" dirty="0"/>
              <a:t>Разработка </a:t>
            </a:r>
          </a:p>
        </p:txBody>
      </p:sp>
      <p:sp>
        <p:nvSpPr>
          <p:cNvPr id="20" name="TextBox 19"/>
          <p:cNvSpPr txBox="1"/>
          <p:nvPr/>
        </p:nvSpPr>
        <p:spPr>
          <a:xfrm>
            <a:off x="6498680" y="5462889"/>
            <a:ext cx="1368152" cy="461665"/>
          </a:xfrm>
          <a:prstGeom prst="rect">
            <a:avLst/>
          </a:prstGeom>
          <a:noFill/>
        </p:spPr>
        <p:txBody>
          <a:bodyPr wrap="square" rtlCol="0">
            <a:spAutoFit/>
          </a:bodyPr>
          <a:lstStyle/>
          <a:p>
            <a:pPr algn="ctr"/>
            <a:r>
              <a:rPr lang="ru-RU" sz="1200" b="1" i="1" dirty="0"/>
              <a:t>Тест и демонстрация</a:t>
            </a:r>
          </a:p>
        </p:txBody>
      </p:sp>
    </p:spTree>
    <p:extLst>
      <p:ext uri="{BB962C8B-B14F-4D97-AF65-F5344CB8AC3E}">
        <p14:creationId xmlns:p14="http://schemas.microsoft.com/office/powerpoint/2010/main" val="37803343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a:defRPr/>
            </a:pPr>
            <a:r>
              <a:rPr lang="ru-RU" altLang="ru-RU" dirty="0"/>
              <a:t>Иерархическая структура продукта проекта</a:t>
            </a:r>
            <a:endParaRPr lang="ru-RU" dirty="0"/>
          </a:p>
        </p:txBody>
      </p:sp>
      <p:pic>
        <p:nvPicPr>
          <p:cNvPr id="5" name="Рисунок 4"/>
          <p:cNvPicPr>
            <a:picLocks noChangeAspect="1"/>
          </p:cNvPicPr>
          <p:nvPr/>
        </p:nvPicPr>
        <p:blipFill>
          <a:blip r:embed="rId2"/>
          <a:stretch>
            <a:fillRect/>
          </a:stretch>
        </p:blipFill>
        <p:spPr>
          <a:xfrm>
            <a:off x="-6913" y="844103"/>
            <a:ext cx="9150913" cy="532120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Заголовок 1"/>
          <p:cNvSpPr>
            <a:spLocks noGrp="1"/>
          </p:cNvSpPr>
          <p:nvPr>
            <p:ph type="title"/>
          </p:nvPr>
        </p:nvSpPr>
        <p:spPr>
          <a:xfrm>
            <a:off x="467544" y="2204864"/>
            <a:ext cx="8424936" cy="1301750"/>
          </a:xfrm>
        </p:spPr>
        <p:txBody>
          <a:bodyPr>
            <a:noAutofit/>
          </a:bodyPr>
          <a:lstStyle/>
          <a:p>
            <a:pPr defTabSz="762000">
              <a:spcBef>
                <a:spcPct val="50000"/>
              </a:spcBef>
            </a:pPr>
            <a:r>
              <a:rPr lang="ru-RU" altLang="ru-RU" sz="3600" dirty="0"/>
              <a:t>Деловая игра</a:t>
            </a:r>
            <a:br>
              <a:rPr lang="ru-RU" altLang="ru-RU" sz="3600" dirty="0"/>
            </a:br>
            <a:r>
              <a:rPr lang="ru-RU" altLang="ru-RU" sz="3600" dirty="0"/>
              <a:t>«Интуитивное управление проектом»</a:t>
            </a:r>
          </a:p>
        </p:txBody>
      </p:sp>
    </p:spTree>
    <p:extLst>
      <p:ext uri="{BB962C8B-B14F-4D97-AF65-F5344CB8AC3E}">
        <p14:creationId xmlns:p14="http://schemas.microsoft.com/office/powerpoint/2010/main" val="3720426213"/>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nvPr>
        </p:nvGraphicFramePr>
        <p:xfrm>
          <a:off x="250824" y="1191064"/>
          <a:ext cx="8642351" cy="5040309"/>
        </p:xfrm>
        <a:graphic>
          <a:graphicData uri="http://schemas.openxmlformats.org/drawingml/2006/table">
            <a:tbl>
              <a:tblPr firstRow="1" bandRow="1">
                <a:tableStyleId>{5940675A-B579-460E-94D1-54222C63F5DA}</a:tableStyleId>
              </a:tblPr>
              <a:tblGrid>
                <a:gridCol w="976961">
                  <a:extLst>
                    <a:ext uri="{9D8B030D-6E8A-4147-A177-3AD203B41FA5}">
                      <a16:colId xmlns:a16="http://schemas.microsoft.com/office/drawing/2014/main" val="20000"/>
                    </a:ext>
                  </a:extLst>
                </a:gridCol>
                <a:gridCol w="4343842">
                  <a:extLst>
                    <a:ext uri="{9D8B030D-6E8A-4147-A177-3AD203B41FA5}">
                      <a16:colId xmlns:a16="http://schemas.microsoft.com/office/drawing/2014/main" val="20001"/>
                    </a:ext>
                  </a:extLst>
                </a:gridCol>
                <a:gridCol w="3321548">
                  <a:extLst>
                    <a:ext uri="{9D8B030D-6E8A-4147-A177-3AD203B41FA5}">
                      <a16:colId xmlns:a16="http://schemas.microsoft.com/office/drawing/2014/main" val="20002"/>
                    </a:ext>
                  </a:extLst>
                </a:gridCol>
              </a:tblGrid>
              <a:tr h="384408">
                <a:tc>
                  <a:txBody>
                    <a:bodyPr/>
                    <a:lstStyle/>
                    <a:p>
                      <a:pPr algn="ctr"/>
                      <a:r>
                        <a:rPr lang="ru-RU" sz="1600" b="1" dirty="0">
                          <a:solidFill>
                            <a:schemeClr val="tx2">
                              <a:lumMod val="75000"/>
                            </a:schemeClr>
                          </a:solidFill>
                        </a:rPr>
                        <a:t>№ </a:t>
                      </a:r>
                      <a:r>
                        <a:rPr lang="ru-RU" sz="1600" b="1" dirty="0" err="1">
                          <a:solidFill>
                            <a:schemeClr val="tx2">
                              <a:lumMod val="75000"/>
                            </a:schemeClr>
                          </a:solidFill>
                        </a:rPr>
                        <a:t>п.п</a:t>
                      </a:r>
                      <a:endParaRPr lang="ru-RU" sz="1600" b="1" dirty="0">
                        <a:solidFill>
                          <a:schemeClr val="tx2">
                            <a:lumMod val="75000"/>
                          </a:schemeClr>
                        </a:solidFill>
                        <a:latin typeface="+mn-lt"/>
                      </a:endParaRPr>
                    </a:p>
                  </a:txBody>
                  <a:tcPr marL="91439" marR="91439" marT="45697" marB="45697"/>
                </a:tc>
                <a:tc>
                  <a:txBody>
                    <a:bodyPr/>
                    <a:lstStyle/>
                    <a:p>
                      <a:pPr algn="ctr"/>
                      <a:r>
                        <a:rPr lang="ru-RU" sz="1600" b="1" dirty="0">
                          <a:solidFill>
                            <a:schemeClr val="tx2">
                              <a:lumMod val="75000"/>
                            </a:schemeClr>
                          </a:solidFill>
                        </a:rPr>
                        <a:t>Шаг разработки</a:t>
                      </a:r>
                      <a:endParaRPr lang="ru-RU" sz="1600" b="1" dirty="0">
                        <a:solidFill>
                          <a:schemeClr val="tx2">
                            <a:lumMod val="75000"/>
                          </a:schemeClr>
                        </a:solidFill>
                        <a:latin typeface="+mn-lt"/>
                      </a:endParaRPr>
                    </a:p>
                  </a:txBody>
                  <a:tcPr marL="91439" marR="91439" marT="45697" marB="45697"/>
                </a:tc>
                <a:tc>
                  <a:txBody>
                    <a:bodyPr/>
                    <a:lstStyle/>
                    <a:p>
                      <a:pPr algn="ctr"/>
                      <a:r>
                        <a:rPr lang="ru-RU" sz="1600" b="1" dirty="0">
                          <a:solidFill>
                            <a:schemeClr val="tx2">
                              <a:lumMod val="75000"/>
                            </a:schemeClr>
                          </a:solidFill>
                        </a:rPr>
                        <a:t>Инструменты и методы</a:t>
                      </a:r>
                      <a:endParaRPr lang="ru-RU" sz="1600" b="1" dirty="0">
                        <a:solidFill>
                          <a:schemeClr val="tx2">
                            <a:lumMod val="75000"/>
                          </a:schemeClr>
                        </a:solidFill>
                        <a:latin typeface="+mn-lt"/>
                      </a:endParaRPr>
                    </a:p>
                  </a:txBody>
                  <a:tcPr marL="91439" marR="91439" marT="45697" marB="45697"/>
                </a:tc>
                <a:extLst>
                  <a:ext uri="{0D108BD9-81ED-4DB2-BD59-A6C34878D82A}">
                    <a16:rowId xmlns:a16="http://schemas.microsoft.com/office/drawing/2014/main" val="10000"/>
                  </a:ext>
                </a:extLst>
              </a:tr>
              <a:tr h="537238">
                <a:tc>
                  <a:txBody>
                    <a:bodyPr/>
                    <a:lstStyle/>
                    <a:p>
                      <a:pPr algn="ctr"/>
                      <a:r>
                        <a:rPr lang="ru-RU" sz="1400" dirty="0"/>
                        <a:t>1</a:t>
                      </a:r>
                      <a:endParaRPr lang="ru-RU" sz="1400" dirty="0">
                        <a:latin typeface="+mn-lt"/>
                      </a:endParaRPr>
                    </a:p>
                  </a:txBody>
                  <a:tcPr marL="91439" marR="91439" marT="45697" marB="45697" anchor="ctr"/>
                </a:tc>
                <a:tc>
                  <a:txBody>
                    <a:bodyPr/>
                    <a:lstStyle/>
                    <a:p>
                      <a:r>
                        <a:rPr lang="ru-RU" sz="1400" dirty="0"/>
                        <a:t>Определение состава работ</a:t>
                      </a:r>
                      <a:endParaRPr lang="ru-RU" sz="1400" dirty="0">
                        <a:latin typeface="+mn-lt"/>
                      </a:endParaRPr>
                    </a:p>
                  </a:txBody>
                  <a:tcPr marL="91439" marR="91439" marT="45697" marB="45697" anchor="ctr"/>
                </a:tc>
                <a:tc>
                  <a:txBody>
                    <a:bodyPr/>
                    <a:lstStyle/>
                    <a:p>
                      <a:pPr>
                        <a:buFont typeface="Arial" pitchFamily="34" charset="0"/>
                        <a:buNone/>
                      </a:pPr>
                      <a:r>
                        <a:rPr lang="ru-RU" sz="1400" dirty="0"/>
                        <a:t>Методы декомпозиции, </a:t>
                      </a:r>
                    </a:p>
                    <a:p>
                      <a:pPr>
                        <a:buFont typeface="Arial" pitchFamily="34" charset="0"/>
                        <a:buNone/>
                      </a:pPr>
                      <a:r>
                        <a:rPr lang="ru-RU" sz="1400" dirty="0"/>
                        <a:t>иерархическая</a:t>
                      </a:r>
                      <a:r>
                        <a:rPr lang="ru-RU" sz="1400" baseline="0" dirty="0"/>
                        <a:t> структура работ</a:t>
                      </a:r>
                      <a:endParaRPr lang="ru-RU" sz="1400" dirty="0">
                        <a:latin typeface="+mn-lt"/>
                      </a:endParaRPr>
                    </a:p>
                  </a:txBody>
                  <a:tcPr marL="91439" marR="91439" marT="45697" marB="45697" anchor="ctr"/>
                </a:tc>
                <a:extLst>
                  <a:ext uri="{0D108BD9-81ED-4DB2-BD59-A6C34878D82A}">
                    <a16:rowId xmlns:a16="http://schemas.microsoft.com/office/drawing/2014/main" val="10001"/>
                  </a:ext>
                </a:extLst>
              </a:tr>
              <a:tr h="537214">
                <a:tc>
                  <a:txBody>
                    <a:bodyPr/>
                    <a:lstStyle/>
                    <a:p>
                      <a:pPr algn="ctr"/>
                      <a:r>
                        <a:rPr lang="ru-RU" sz="1400" dirty="0"/>
                        <a:t>2</a:t>
                      </a:r>
                      <a:endParaRPr lang="ru-RU" sz="1400" dirty="0">
                        <a:latin typeface="+mn-lt"/>
                      </a:endParaRPr>
                    </a:p>
                  </a:txBody>
                  <a:tcPr marL="91439" marR="91439" marT="45697" marB="45697" anchor="ctr"/>
                </a:tc>
                <a:tc>
                  <a:txBody>
                    <a:bodyPr/>
                    <a:lstStyle/>
                    <a:p>
                      <a:r>
                        <a:rPr lang="ru-RU" sz="1400" dirty="0"/>
                        <a:t>Определение ключевых вех и внешних ограничений</a:t>
                      </a:r>
                      <a:endParaRPr lang="ru-RU" sz="1400" dirty="0">
                        <a:latin typeface="+mn-lt"/>
                      </a:endParaRPr>
                    </a:p>
                  </a:txBody>
                  <a:tcPr marL="91439" marR="91439" marT="45697" marB="45697" anchor="ctr"/>
                </a:tc>
                <a:tc>
                  <a:txBody>
                    <a:bodyPr/>
                    <a:lstStyle/>
                    <a:p>
                      <a:r>
                        <a:rPr lang="ru-RU" sz="1400" dirty="0"/>
                        <a:t>План по вехам</a:t>
                      </a:r>
                      <a:endParaRPr lang="ru-RU" sz="1400" dirty="0">
                        <a:latin typeface="+mn-lt"/>
                      </a:endParaRPr>
                    </a:p>
                  </a:txBody>
                  <a:tcPr marL="91439" marR="91439" marT="45697" marB="45697" anchor="ctr"/>
                </a:tc>
                <a:extLst>
                  <a:ext uri="{0D108BD9-81ED-4DB2-BD59-A6C34878D82A}">
                    <a16:rowId xmlns:a16="http://schemas.microsoft.com/office/drawing/2014/main" val="10002"/>
                  </a:ext>
                </a:extLst>
              </a:tr>
              <a:tr h="758465">
                <a:tc>
                  <a:txBody>
                    <a:bodyPr/>
                    <a:lstStyle/>
                    <a:p>
                      <a:pPr algn="ctr"/>
                      <a:r>
                        <a:rPr lang="ru-RU" sz="1400" dirty="0"/>
                        <a:t>3</a:t>
                      </a:r>
                      <a:endParaRPr lang="ru-RU" sz="1400" dirty="0">
                        <a:latin typeface="+mn-lt"/>
                      </a:endParaRPr>
                    </a:p>
                  </a:txBody>
                  <a:tcPr marL="91439" marR="91439" marT="45697" marB="45697" anchor="ctr"/>
                </a:tc>
                <a:tc>
                  <a:txBody>
                    <a:bodyPr/>
                    <a:lstStyle/>
                    <a:p>
                      <a:r>
                        <a:rPr lang="ru-RU" sz="1400" dirty="0"/>
                        <a:t>Определения последовательности выполнения работ  (логические взаимосвязи между работами проекта)</a:t>
                      </a:r>
                      <a:endParaRPr lang="ru-RU" sz="1400" dirty="0">
                        <a:latin typeface="+mn-lt"/>
                      </a:endParaRPr>
                    </a:p>
                  </a:txBody>
                  <a:tcPr marL="91439" marR="91439" marT="45697" marB="45697" anchor="ctr"/>
                </a:tc>
                <a:tc>
                  <a:txBody>
                    <a:bodyPr/>
                    <a:lstStyle/>
                    <a:p>
                      <a:r>
                        <a:rPr lang="ru-RU" sz="1400" dirty="0"/>
                        <a:t>Сетевая диаграмма</a:t>
                      </a:r>
                      <a:endParaRPr lang="ru-RU" sz="1400" dirty="0">
                        <a:latin typeface="+mn-lt"/>
                      </a:endParaRPr>
                    </a:p>
                  </a:txBody>
                  <a:tcPr marL="91439" marR="91439" marT="45697" marB="45697" anchor="ctr"/>
                </a:tc>
                <a:extLst>
                  <a:ext uri="{0D108BD9-81ED-4DB2-BD59-A6C34878D82A}">
                    <a16:rowId xmlns:a16="http://schemas.microsoft.com/office/drawing/2014/main" val="10003"/>
                  </a:ext>
                </a:extLst>
              </a:tr>
              <a:tr h="7584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t>4</a:t>
                      </a:r>
                      <a:endParaRPr lang="ru-RU" sz="1400" dirty="0">
                        <a:latin typeface="+mn-lt"/>
                      </a:endParaRPr>
                    </a:p>
                  </a:txBody>
                  <a:tcPr marL="91439" marR="91439" marT="45697" marB="45697" anchor="ctr"/>
                </a:tc>
                <a:tc>
                  <a:txBody>
                    <a:bodyPr/>
                    <a:lstStyle/>
                    <a:p>
                      <a:r>
                        <a:rPr lang="ru-RU" sz="1400" dirty="0"/>
                        <a:t>Оценка</a:t>
                      </a:r>
                      <a:r>
                        <a:rPr lang="ru-RU" sz="1400" baseline="0" dirty="0"/>
                        <a:t> (расчет) продолжительности работ</a:t>
                      </a:r>
                      <a:endParaRPr lang="ru-RU" sz="1400" dirty="0">
                        <a:latin typeface="+mn-lt"/>
                      </a:endParaRPr>
                    </a:p>
                  </a:txBody>
                  <a:tcPr marL="91439" marR="91439" marT="45697" marB="45697" anchor="ctr"/>
                </a:tc>
                <a:tc>
                  <a:txBody>
                    <a:bodyPr/>
                    <a:lstStyle/>
                    <a:p>
                      <a:r>
                        <a:rPr lang="ru-RU" sz="1400" dirty="0"/>
                        <a:t>Нормативы,</a:t>
                      </a:r>
                      <a:r>
                        <a:rPr lang="ru-RU" sz="1400" baseline="0" dirty="0"/>
                        <a:t> экспертная оценка,</a:t>
                      </a:r>
                      <a:endParaRPr lang="ru-RU" sz="1400" dirty="0"/>
                    </a:p>
                    <a:p>
                      <a:r>
                        <a:rPr lang="ru-RU" sz="1400" baseline="0" dirty="0"/>
                        <a:t>параметрическая оценка, оценки по аналогам и др.</a:t>
                      </a:r>
                      <a:endParaRPr lang="ru-RU" sz="1400" dirty="0">
                        <a:latin typeface="+mn-lt"/>
                      </a:endParaRPr>
                    </a:p>
                  </a:txBody>
                  <a:tcPr marL="91439" marR="91439" marT="45697" marB="45697" anchor="ctr"/>
                </a:tc>
                <a:extLst>
                  <a:ext uri="{0D108BD9-81ED-4DB2-BD59-A6C34878D82A}">
                    <a16:rowId xmlns:a16="http://schemas.microsoft.com/office/drawing/2014/main" val="10004"/>
                  </a:ext>
                </a:extLst>
              </a:tr>
              <a:tr h="758465">
                <a:tc>
                  <a:txBody>
                    <a:bodyPr/>
                    <a:lstStyle/>
                    <a:p>
                      <a:pPr algn="ctr"/>
                      <a:r>
                        <a:rPr lang="ru-RU" sz="1400" dirty="0"/>
                        <a:t>5</a:t>
                      </a:r>
                      <a:endParaRPr lang="ru-RU" sz="1400" dirty="0">
                        <a:latin typeface="+mn-lt"/>
                      </a:endParaRPr>
                    </a:p>
                  </a:txBody>
                  <a:tcPr marL="91439" marR="91439" marT="45697" marB="45697"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ru-RU" sz="1400" dirty="0"/>
                        <a:t>Расчет календарного графика </a:t>
                      </a:r>
                      <a:endParaRPr lang="ru-RU" sz="1400" dirty="0">
                        <a:latin typeface="+mn-lt"/>
                      </a:endParaRPr>
                    </a:p>
                  </a:txBody>
                  <a:tcPr marL="91439" marR="91439" marT="45697" marB="45697" anchor="ctr"/>
                </a:tc>
                <a:tc>
                  <a:txBody>
                    <a:bodyPr/>
                    <a:lstStyle/>
                    <a:p>
                      <a:r>
                        <a:rPr lang="ru-RU" sz="1400" dirty="0"/>
                        <a:t>Планирование от  даты начала, планирование от даты окончания, учет календарей</a:t>
                      </a:r>
                      <a:r>
                        <a:rPr lang="ru-RU" sz="1400" baseline="0" dirty="0"/>
                        <a:t> работ и ресурсов</a:t>
                      </a:r>
                      <a:endParaRPr lang="ru-RU" sz="1400" dirty="0">
                        <a:latin typeface="+mn-lt"/>
                      </a:endParaRPr>
                    </a:p>
                  </a:txBody>
                  <a:tcPr marL="91439" marR="91439" marT="45697" marB="45697" anchor="ctr"/>
                </a:tc>
                <a:extLst>
                  <a:ext uri="{0D108BD9-81ED-4DB2-BD59-A6C34878D82A}">
                    <a16:rowId xmlns:a16="http://schemas.microsoft.com/office/drawing/2014/main" val="10005"/>
                  </a:ext>
                </a:extLst>
              </a:tr>
              <a:tr h="384408">
                <a:tc>
                  <a:txBody>
                    <a:bodyPr/>
                    <a:lstStyle/>
                    <a:p>
                      <a:pPr algn="ctr"/>
                      <a:r>
                        <a:rPr lang="ru-RU" sz="1400" kern="1200" dirty="0"/>
                        <a:t>6</a:t>
                      </a:r>
                      <a:endParaRPr lang="ru-RU" sz="1400" kern="1200" dirty="0">
                        <a:solidFill>
                          <a:schemeClr val="tx1"/>
                        </a:solidFill>
                        <a:latin typeface="+mn-lt"/>
                        <a:ea typeface="+mn-ea"/>
                        <a:cs typeface="+mn-cs"/>
                      </a:endParaRPr>
                    </a:p>
                  </a:txBody>
                  <a:tcPr marL="91439" marR="91439" marT="45697" marB="45697"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ru-RU" sz="1400" dirty="0"/>
                        <a:t>Учет рисков</a:t>
                      </a:r>
                      <a:endParaRPr lang="ru-RU" sz="1400" dirty="0">
                        <a:latin typeface="+mn-lt"/>
                      </a:endParaRPr>
                    </a:p>
                  </a:txBody>
                  <a:tcPr marL="91439" marR="91439" marT="45697" marB="45697" anchor="ctr"/>
                </a:tc>
                <a:tc>
                  <a:txBody>
                    <a:bodyPr/>
                    <a:lstStyle/>
                    <a:p>
                      <a:r>
                        <a:rPr lang="ru-RU" sz="1400" baseline="0" dirty="0"/>
                        <a:t>Анализ рисковых резервов</a:t>
                      </a:r>
                      <a:endParaRPr lang="ru-RU" sz="1400" dirty="0">
                        <a:latin typeface="+mn-lt"/>
                      </a:endParaRPr>
                    </a:p>
                  </a:txBody>
                  <a:tcPr marL="91439" marR="91439" marT="45697" marB="45697" anchor="ctr"/>
                </a:tc>
                <a:extLst>
                  <a:ext uri="{0D108BD9-81ED-4DB2-BD59-A6C34878D82A}">
                    <a16:rowId xmlns:a16="http://schemas.microsoft.com/office/drawing/2014/main" val="10006"/>
                  </a:ext>
                </a:extLst>
              </a:tr>
              <a:tr h="537238">
                <a:tc>
                  <a:txBody>
                    <a:bodyPr/>
                    <a:lstStyle/>
                    <a:p>
                      <a:pPr algn="ctr"/>
                      <a:r>
                        <a:rPr lang="ru-RU" sz="1400" kern="1200" dirty="0"/>
                        <a:t>7</a:t>
                      </a:r>
                    </a:p>
                    <a:p>
                      <a:pPr algn="ctr"/>
                      <a:endParaRPr lang="ru-RU" sz="1400" kern="1200" dirty="0">
                        <a:solidFill>
                          <a:schemeClr val="tx1"/>
                        </a:solidFill>
                        <a:latin typeface="+mn-lt"/>
                        <a:ea typeface="+mn-ea"/>
                        <a:cs typeface="+mn-cs"/>
                      </a:endParaRPr>
                    </a:p>
                  </a:txBody>
                  <a:tcPr marL="91439" marR="91439" marT="45697" marB="45697" anchor="ctr"/>
                </a:tc>
                <a:tc>
                  <a:txBody>
                    <a:bodyPr/>
                    <a:lstStyle/>
                    <a:p>
                      <a:r>
                        <a:rPr lang="ru-RU" sz="1400" dirty="0"/>
                        <a:t>Пересчет календарного графика с учетом ограничений  (ресурсы, финансы,</a:t>
                      </a:r>
                      <a:r>
                        <a:rPr lang="ru-RU" sz="1400" baseline="0" dirty="0"/>
                        <a:t> сроки </a:t>
                      </a:r>
                      <a:r>
                        <a:rPr lang="ru-RU" sz="1400" dirty="0"/>
                        <a:t>и др.)</a:t>
                      </a:r>
                      <a:endParaRPr lang="ru-RU" sz="1400" dirty="0">
                        <a:latin typeface="+mn-lt"/>
                      </a:endParaRPr>
                    </a:p>
                  </a:txBody>
                  <a:tcPr marL="91439" marR="91439" marT="45697" marB="45697" anchor="ctr"/>
                </a:tc>
                <a:tc>
                  <a:txBody>
                    <a:bodyPr/>
                    <a:lstStyle/>
                    <a:p>
                      <a:r>
                        <a:rPr lang="ru-RU" sz="1400" dirty="0"/>
                        <a:t>Методы оптимизации и ресурсного выравнивания</a:t>
                      </a:r>
                      <a:endParaRPr lang="ru-RU" sz="1400" dirty="0">
                        <a:latin typeface="+mn-lt"/>
                      </a:endParaRPr>
                    </a:p>
                  </a:txBody>
                  <a:tcPr marL="91439" marR="91439" marT="45697" marB="45697" anchor="ctr"/>
                </a:tc>
                <a:extLst>
                  <a:ext uri="{0D108BD9-81ED-4DB2-BD59-A6C34878D82A}">
                    <a16:rowId xmlns:a16="http://schemas.microsoft.com/office/drawing/2014/main" val="10007"/>
                  </a:ext>
                </a:extLst>
              </a:tr>
              <a:tr h="384408">
                <a:tc>
                  <a:txBody>
                    <a:bodyPr/>
                    <a:lstStyle/>
                    <a:p>
                      <a:pPr algn="ctr"/>
                      <a:r>
                        <a:rPr lang="ru-RU" sz="1400" kern="1200" dirty="0"/>
                        <a:t>8</a:t>
                      </a:r>
                      <a:endParaRPr lang="ru-RU" sz="1400" kern="1200" dirty="0">
                        <a:solidFill>
                          <a:schemeClr val="tx1"/>
                        </a:solidFill>
                        <a:latin typeface="+mn-lt"/>
                        <a:ea typeface="+mn-ea"/>
                        <a:cs typeface="+mn-cs"/>
                      </a:endParaRPr>
                    </a:p>
                  </a:txBody>
                  <a:tcPr marL="91439" marR="91439" marT="45697" marB="45697" anchor="ct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ru-RU" sz="1400" dirty="0"/>
                        <a:t>Фиксация базового (исходного) плана</a:t>
                      </a:r>
                      <a:endParaRPr lang="ru-RU" sz="1400" dirty="0">
                        <a:latin typeface="+mn-lt"/>
                      </a:endParaRPr>
                    </a:p>
                  </a:txBody>
                  <a:tcPr marL="91439" marR="91439" marT="45697" marB="45697" anchor="ctr"/>
                </a:tc>
                <a:tc>
                  <a:txBody>
                    <a:bodyPr/>
                    <a:lstStyle/>
                    <a:p>
                      <a:r>
                        <a:rPr lang="en-US" sz="1400" dirty="0">
                          <a:latin typeface="+mn-lt"/>
                        </a:rPr>
                        <a:t>Microsoft Project</a:t>
                      </a:r>
                      <a:endParaRPr lang="ru-RU" sz="1400" dirty="0">
                        <a:latin typeface="+mn-lt"/>
                      </a:endParaRPr>
                    </a:p>
                  </a:txBody>
                  <a:tcPr marL="91439" marR="91439" marT="45697" marB="45697" anchor="ctr"/>
                </a:tc>
                <a:extLst>
                  <a:ext uri="{0D108BD9-81ED-4DB2-BD59-A6C34878D82A}">
                    <a16:rowId xmlns:a16="http://schemas.microsoft.com/office/drawing/2014/main" val="10008"/>
                  </a:ext>
                </a:extLst>
              </a:tr>
            </a:tbl>
          </a:graphicData>
        </a:graphic>
      </p:graphicFrame>
      <p:sp>
        <p:nvSpPr>
          <p:cNvPr id="2" name="Заголовок 1"/>
          <p:cNvSpPr>
            <a:spLocks noGrp="1"/>
          </p:cNvSpPr>
          <p:nvPr>
            <p:ph type="title"/>
          </p:nvPr>
        </p:nvSpPr>
        <p:spPr/>
        <p:txBody>
          <a:bodyPr>
            <a:normAutofit fontScale="90000"/>
          </a:bodyPr>
          <a:lstStyle/>
          <a:p>
            <a:pPr>
              <a:defRPr/>
            </a:pPr>
            <a:r>
              <a:rPr lang="ru-RU" altLang="ru-RU" dirty="0">
                <a:solidFill>
                  <a:srgbClr val="000000"/>
                </a:solidFill>
              </a:rPr>
              <a:t>Алгоритм разработки календарного плана</a:t>
            </a:r>
            <a:endParaRPr lang="ru-RU" dirty="0"/>
          </a:p>
        </p:txBody>
      </p:sp>
    </p:spTree>
    <p:extLst>
      <p:ext uri="{BB962C8B-B14F-4D97-AF65-F5344CB8AC3E}">
        <p14:creationId xmlns:p14="http://schemas.microsoft.com/office/powerpoint/2010/main" val="310721935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95288" y="198438"/>
            <a:ext cx="7200900" cy="566737"/>
          </a:xfrm>
        </p:spPr>
        <p:txBody>
          <a:bodyPr/>
          <a:lstStyle/>
          <a:p>
            <a:pPr eaLnBrk="1" hangingPunct="1"/>
            <a:r>
              <a:rPr lang="ru-RU" altLang="ru-RU"/>
              <a:t>Иерархическая структура работ проекта</a:t>
            </a:r>
          </a:p>
        </p:txBody>
      </p:sp>
      <p:pic>
        <p:nvPicPr>
          <p:cNvPr id="3" name="Рисунок 2"/>
          <p:cNvPicPr>
            <a:picLocks noChangeAspect="1"/>
          </p:cNvPicPr>
          <p:nvPr/>
        </p:nvPicPr>
        <p:blipFill>
          <a:blip r:embed="rId2"/>
          <a:stretch>
            <a:fillRect/>
          </a:stretch>
        </p:blipFill>
        <p:spPr>
          <a:xfrm>
            <a:off x="0" y="1196752"/>
            <a:ext cx="9144000" cy="5184576"/>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Заголовок 1"/>
          <p:cNvSpPr>
            <a:spLocks noGrp="1"/>
          </p:cNvSpPr>
          <p:nvPr>
            <p:ph type="title"/>
          </p:nvPr>
        </p:nvSpPr>
        <p:spPr>
          <a:xfrm>
            <a:off x="467544" y="2204864"/>
            <a:ext cx="8424936" cy="1301750"/>
          </a:xfrm>
        </p:spPr>
        <p:txBody>
          <a:bodyPr>
            <a:noAutofit/>
          </a:bodyPr>
          <a:lstStyle/>
          <a:p>
            <a:pPr defTabSz="762000">
              <a:spcBef>
                <a:spcPct val="50000"/>
              </a:spcBef>
            </a:pPr>
            <a:r>
              <a:rPr lang="ru-RU" altLang="ru-RU" sz="3600" dirty="0"/>
              <a:t>Деловая игра</a:t>
            </a:r>
            <a:br>
              <a:rPr lang="ru-RU" altLang="ru-RU" sz="3600" dirty="0"/>
            </a:br>
            <a:r>
              <a:rPr lang="ru-RU" altLang="ru-RU" sz="3600" dirty="0"/>
              <a:t>«Разработка </a:t>
            </a:r>
            <a:r>
              <a:rPr lang="en-US" altLang="ru-RU" sz="3600" dirty="0"/>
              <a:t>WBS</a:t>
            </a:r>
            <a:r>
              <a:rPr lang="ru-RU" altLang="ru-RU" sz="3600" dirty="0"/>
              <a:t>»</a:t>
            </a:r>
          </a:p>
        </p:txBody>
      </p:sp>
    </p:spTree>
    <p:extLst>
      <p:ext uri="{BB962C8B-B14F-4D97-AF65-F5344CB8AC3E}">
        <p14:creationId xmlns:p14="http://schemas.microsoft.com/office/powerpoint/2010/main" val="2490016218"/>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Line 2"/>
          <p:cNvSpPr>
            <a:spLocks noChangeShapeType="1"/>
          </p:cNvSpPr>
          <p:nvPr/>
        </p:nvSpPr>
        <p:spPr bwMode="auto">
          <a:xfrm flipV="1">
            <a:off x="1300163" y="2457450"/>
            <a:ext cx="0" cy="3200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ru-RU"/>
          </a:p>
        </p:txBody>
      </p:sp>
      <p:sp>
        <p:nvSpPr>
          <p:cNvPr id="49155" name="Text Box 4"/>
          <p:cNvSpPr txBox="1">
            <a:spLocks noChangeArrowheads="1"/>
          </p:cNvSpPr>
          <p:nvPr/>
        </p:nvSpPr>
        <p:spPr bwMode="auto">
          <a:xfrm>
            <a:off x="457200" y="1093787"/>
            <a:ext cx="82296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just">
              <a:spcBef>
                <a:spcPct val="50000"/>
              </a:spcBef>
              <a:buFontTx/>
              <a:buNone/>
            </a:pPr>
            <a:r>
              <a:rPr lang="ru-RU" altLang="ru-RU" dirty="0"/>
              <a:t>Грамотно выделенный комплекс вех составляет серию </a:t>
            </a:r>
            <a:r>
              <a:rPr lang="ru-RU" altLang="ru-RU" sz="2000" i="1" dirty="0">
                <a:solidFill>
                  <a:schemeClr val="tx2">
                    <a:lumMod val="75000"/>
                  </a:schemeClr>
                </a:solidFill>
              </a:rPr>
              <a:t>естественных контрольных точек проекта</a:t>
            </a:r>
            <a:r>
              <a:rPr lang="ru-RU" altLang="ru-RU" i="1" dirty="0">
                <a:solidFill>
                  <a:schemeClr val="tx2">
                    <a:lumMod val="75000"/>
                  </a:schemeClr>
                </a:solidFill>
              </a:rPr>
              <a:t>.</a:t>
            </a:r>
            <a:r>
              <a:rPr lang="ru-RU" altLang="ru-RU" b="1" i="1" dirty="0">
                <a:solidFill>
                  <a:schemeClr val="tx2">
                    <a:lumMod val="75000"/>
                  </a:schemeClr>
                </a:solidFill>
              </a:rPr>
              <a:t> </a:t>
            </a:r>
            <a:r>
              <a:rPr lang="ru-RU" altLang="ru-RU" dirty="0"/>
              <a:t>Достижение вехи подразумевает переход проекта из одного состояния в другое.</a:t>
            </a:r>
          </a:p>
        </p:txBody>
      </p:sp>
      <p:sp>
        <p:nvSpPr>
          <p:cNvPr id="49156" name="Line 5"/>
          <p:cNvSpPr>
            <a:spLocks noChangeShapeType="1"/>
          </p:cNvSpPr>
          <p:nvPr/>
        </p:nvSpPr>
        <p:spPr bwMode="auto">
          <a:xfrm>
            <a:off x="1320943" y="5657850"/>
            <a:ext cx="7162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ru-RU"/>
          </a:p>
        </p:txBody>
      </p:sp>
      <p:sp>
        <p:nvSpPr>
          <p:cNvPr id="49157" name="Text Box 6"/>
          <p:cNvSpPr txBox="1">
            <a:spLocks noChangeArrowheads="1"/>
          </p:cNvSpPr>
          <p:nvPr/>
        </p:nvSpPr>
        <p:spPr bwMode="auto">
          <a:xfrm>
            <a:off x="7777163" y="5734050"/>
            <a:ext cx="914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Время</a:t>
            </a:r>
          </a:p>
        </p:txBody>
      </p:sp>
      <p:sp>
        <p:nvSpPr>
          <p:cNvPr id="49158" name="Line 7"/>
          <p:cNvSpPr>
            <a:spLocks noChangeShapeType="1"/>
          </p:cNvSpPr>
          <p:nvPr/>
        </p:nvSpPr>
        <p:spPr bwMode="auto">
          <a:xfrm flipV="1">
            <a:off x="1300163" y="2838450"/>
            <a:ext cx="5105400" cy="2819400"/>
          </a:xfrm>
          <a:prstGeom prst="line">
            <a:avLst/>
          </a:prstGeom>
          <a:noFill/>
          <a:ln w="38100">
            <a:solidFill>
              <a:srgbClr val="C00000"/>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49159" name="Text Box 8"/>
          <p:cNvSpPr txBox="1">
            <a:spLocks noChangeArrowheads="1"/>
          </p:cNvSpPr>
          <p:nvPr/>
        </p:nvSpPr>
        <p:spPr bwMode="auto">
          <a:xfrm rot="19813111">
            <a:off x="2815441" y="4363177"/>
            <a:ext cx="4168528"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i="1" dirty="0">
                <a:solidFill>
                  <a:schemeClr val="tx2">
                    <a:lumMod val="75000"/>
                  </a:schemeClr>
                </a:solidFill>
              </a:rPr>
              <a:t>Фактическое</a:t>
            </a:r>
            <a:r>
              <a:rPr lang="ru-RU" altLang="ru-RU" dirty="0">
                <a:solidFill>
                  <a:schemeClr val="tx2">
                    <a:lumMod val="75000"/>
                  </a:schemeClr>
                </a:solidFill>
              </a:rPr>
              <a:t> </a:t>
            </a:r>
            <a:r>
              <a:rPr lang="ru-RU" altLang="ru-RU" i="1" dirty="0">
                <a:solidFill>
                  <a:schemeClr val="tx2">
                    <a:lumMod val="75000"/>
                  </a:schemeClr>
                </a:solidFill>
              </a:rPr>
              <a:t>выполнение</a:t>
            </a:r>
            <a:r>
              <a:rPr lang="ru-RU" altLang="ru-RU" dirty="0">
                <a:solidFill>
                  <a:schemeClr val="tx2">
                    <a:lumMod val="75000"/>
                  </a:schemeClr>
                </a:solidFill>
              </a:rPr>
              <a:t> </a:t>
            </a:r>
            <a:r>
              <a:rPr lang="ru-RU" altLang="ru-RU" i="1" dirty="0">
                <a:solidFill>
                  <a:schemeClr val="tx2">
                    <a:lumMod val="75000"/>
                  </a:schemeClr>
                </a:solidFill>
              </a:rPr>
              <a:t>проекта</a:t>
            </a:r>
          </a:p>
        </p:txBody>
      </p:sp>
      <p:sp>
        <p:nvSpPr>
          <p:cNvPr id="49160" name="Text Box 9"/>
          <p:cNvSpPr txBox="1">
            <a:spLocks noChangeArrowheads="1"/>
          </p:cNvSpPr>
          <p:nvPr/>
        </p:nvSpPr>
        <p:spPr bwMode="auto">
          <a:xfrm rot="19854229">
            <a:off x="1021010" y="3550686"/>
            <a:ext cx="50890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50000"/>
              </a:spcBef>
              <a:buFontTx/>
              <a:buNone/>
            </a:pPr>
            <a:r>
              <a:rPr lang="ru-RU" altLang="ru-RU" i="1" dirty="0">
                <a:solidFill>
                  <a:srgbClr val="C00000"/>
                </a:solidFill>
              </a:rPr>
              <a:t>Планируемый</a:t>
            </a:r>
            <a:r>
              <a:rPr lang="ru-RU" altLang="ru-RU" dirty="0">
                <a:solidFill>
                  <a:srgbClr val="FF0000"/>
                </a:solidFill>
              </a:rPr>
              <a:t> </a:t>
            </a:r>
            <a:r>
              <a:rPr lang="ru-RU" altLang="ru-RU" i="1" dirty="0">
                <a:solidFill>
                  <a:srgbClr val="C00000"/>
                </a:solidFill>
              </a:rPr>
              <a:t>сценарий</a:t>
            </a:r>
            <a:r>
              <a:rPr lang="ru-RU" altLang="ru-RU" dirty="0">
                <a:solidFill>
                  <a:srgbClr val="FF0000"/>
                </a:solidFill>
              </a:rPr>
              <a:t> </a:t>
            </a:r>
            <a:r>
              <a:rPr lang="ru-RU" altLang="ru-RU" i="1" dirty="0">
                <a:solidFill>
                  <a:srgbClr val="C00000"/>
                </a:solidFill>
              </a:rPr>
              <a:t>выполнения</a:t>
            </a:r>
            <a:r>
              <a:rPr lang="ru-RU" altLang="ru-RU" dirty="0">
                <a:solidFill>
                  <a:srgbClr val="FF0000"/>
                </a:solidFill>
              </a:rPr>
              <a:t> </a:t>
            </a:r>
            <a:r>
              <a:rPr lang="ru-RU" altLang="ru-RU" i="1" dirty="0">
                <a:solidFill>
                  <a:srgbClr val="C00000"/>
                </a:solidFill>
              </a:rPr>
              <a:t>проекта</a:t>
            </a:r>
          </a:p>
        </p:txBody>
      </p:sp>
      <p:sp>
        <p:nvSpPr>
          <p:cNvPr id="49161" name="Arc 10"/>
          <p:cNvSpPr>
            <a:spLocks/>
          </p:cNvSpPr>
          <p:nvPr/>
        </p:nvSpPr>
        <p:spPr bwMode="auto">
          <a:xfrm flipV="1">
            <a:off x="919163" y="4819650"/>
            <a:ext cx="1905000" cy="806450"/>
          </a:xfrm>
          <a:custGeom>
            <a:avLst/>
            <a:gdLst>
              <a:gd name="T0" fmla="*/ 2147483647 w 21486"/>
              <a:gd name="T1" fmla="*/ 0 h 20904"/>
              <a:gd name="T2" fmla="*/ 2147483647 w 21486"/>
              <a:gd name="T3" fmla="*/ 2147483647 h 20904"/>
              <a:gd name="T4" fmla="*/ 0 w 21486"/>
              <a:gd name="T5" fmla="*/ 2147483647 h 20904"/>
              <a:gd name="T6" fmla="*/ 0 60000 65536"/>
              <a:gd name="T7" fmla="*/ 0 60000 65536"/>
              <a:gd name="T8" fmla="*/ 0 60000 65536"/>
              <a:gd name="T9" fmla="*/ 0 w 21486"/>
              <a:gd name="T10" fmla="*/ 0 h 20904"/>
              <a:gd name="T11" fmla="*/ 21486 w 21486"/>
              <a:gd name="T12" fmla="*/ 20904 h 20904"/>
            </a:gdLst>
            <a:ahLst/>
            <a:cxnLst>
              <a:cxn ang="T6">
                <a:pos x="T0" y="T1"/>
              </a:cxn>
              <a:cxn ang="T7">
                <a:pos x="T2" y="T3"/>
              </a:cxn>
              <a:cxn ang="T8">
                <a:pos x="T4" y="T5"/>
              </a:cxn>
            </a:cxnLst>
            <a:rect l="T9" t="T10" r="T11" b="T12"/>
            <a:pathLst>
              <a:path w="21486" h="20904" fill="none" extrusionOk="0">
                <a:moveTo>
                  <a:pt x="5439" y="0"/>
                </a:moveTo>
                <a:cubicBezTo>
                  <a:pt x="14163" y="2270"/>
                  <a:pt x="20560" y="9719"/>
                  <a:pt x="21485" y="18686"/>
                </a:cubicBezTo>
              </a:path>
              <a:path w="21486" h="20904" stroke="0" extrusionOk="0">
                <a:moveTo>
                  <a:pt x="5439" y="0"/>
                </a:moveTo>
                <a:cubicBezTo>
                  <a:pt x="14163" y="2270"/>
                  <a:pt x="20560" y="9719"/>
                  <a:pt x="21485" y="18686"/>
                </a:cubicBezTo>
                <a:lnTo>
                  <a:pt x="0" y="20904"/>
                </a:lnTo>
                <a:lnTo>
                  <a:pt x="5439" y="0"/>
                </a:lnTo>
                <a:close/>
              </a:path>
            </a:pathLst>
          </a:custGeom>
          <a:noFill/>
          <a:ln w="38100">
            <a:solidFill>
              <a:schemeClr val="tx2">
                <a:lumMod val="75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solidFill>
                <a:schemeClr val="tx2">
                  <a:lumMod val="75000"/>
                </a:schemeClr>
              </a:solidFill>
            </a:endParaRPr>
          </a:p>
        </p:txBody>
      </p:sp>
      <p:sp>
        <p:nvSpPr>
          <p:cNvPr id="49162" name="Arc 11"/>
          <p:cNvSpPr>
            <a:spLocks/>
          </p:cNvSpPr>
          <p:nvPr/>
        </p:nvSpPr>
        <p:spPr bwMode="auto">
          <a:xfrm flipV="1">
            <a:off x="2671763" y="3971925"/>
            <a:ext cx="1828800" cy="923925"/>
          </a:xfrm>
          <a:custGeom>
            <a:avLst/>
            <a:gdLst>
              <a:gd name="T0" fmla="*/ 2147483647 w 21600"/>
              <a:gd name="T1" fmla="*/ 0 h 21850"/>
              <a:gd name="T2" fmla="*/ 2147483647 w 21600"/>
              <a:gd name="T3" fmla="*/ 2147483647 h 21850"/>
              <a:gd name="T4" fmla="*/ 0 w 21600"/>
              <a:gd name="T5" fmla="*/ 2147483647 h 21850"/>
              <a:gd name="T6" fmla="*/ 0 60000 65536"/>
              <a:gd name="T7" fmla="*/ 0 60000 65536"/>
              <a:gd name="T8" fmla="*/ 0 60000 65536"/>
              <a:gd name="T9" fmla="*/ 0 w 21600"/>
              <a:gd name="T10" fmla="*/ 0 h 21850"/>
              <a:gd name="T11" fmla="*/ 21600 w 21600"/>
              <a:gd name="T12" fmla="*/ 21850 h 21850"/>
            </a:gdLst>
            <a:ahLst/>
            <a:cxnLst>
              <a:cxn ang="T6">
                <a:pos x="T0" y="T1"/>
              </a:cxn>
              <a:cxn ang="T7">
                <a:pos x="T2" y="T3"/>
              </a:cxn>
              <a:cxn ang="T8">
                <a:pos x="T4" y="T5"/>
              </a:cxn>
            </a:cxnLst>
            <a:rect l="T9" t="T10" r="T11" b="T12"/>
            <a:pathLst>
              <a:path w="21600" h="21850" fill="none" extrusionOk="0">
                <a:moveTo>
                  <a:pt x="1014" y="-1"/>
                </a:moveTo>
                <a:cubicBezTo>
                  <a:pt x="12536" y="541"/>
                  <a:pt x="21600" y="10040"/>
                  <a:pt x="21600" y="21576"/>
                </a:cubicBezTo>
                <a:cubicBezTo>
                  <a:pt x="21600" y="21667"/>
                  <a:pt x="21599" y="21758"/>
                  <a:pt x="21598" y="21850"/>
                </a:cubicBezTo>
              </a:path>
              <a:path w="21600" h="21850" stroke="0" extrusionOk="0">
                <a:moveTo>
                  <a:pt x="1014" y="-1"/>
                </a:moveTo>
                <a:cubicBezTo>
                  <a:pt x="12536" y="541"/>
                  <a:pt x="21600" y="10040"/>
                  <a:pt x="21600" y="21576"/>
                </a:cubicBezTo>
                <a:cubicBezTo>
                  <a:pt x="21600" y="21667"/>
                  <a:pt x="21599" y="21758"/>
                  <a:pt x="21598" y="21850"/>
                </a:cubicBezTo>
                <a:lnTo>
                  <a:pt x="0" y="21576"/>
                </a:lnTo>
                <a:lnTo>
                  <a:pt x="1014" y="-1"/>
                </a:lnTo>
                <a:close/>
              </a:path>
            </a:pathLst>
          </a:custGeom>
          <a:noFill/>
          <a:ln w="38100">
            <a:solidFill>
              <a:schemeClr val="tx2">
                <a:lumMod val="75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solidFill>
                <a:schemeClr val="tx2">
                  <a:lumMod val="75000"/>
                </a:schemeClr>
              </a:solidFill>
            </a:endParaRPr>
          </a:p>
        </p:txBody>
      </p:sp>
      <p:sp>
        <p:nvSpPr>
          <p:cNvPr id="49163" name="Arc 12"/>
          <p:cNvSpPr>
            <a:spLocks/>
          </p:cNvSpPr>
          <p:nvPr/>
        </p:nvSpPr>
        <p:spPr bwMode="auto">
          <a:xfrm flipV="1">
            <a:off x="4500563" y="2944813"/>
            <a:ext cx="1828800" cy="1038225"/>
          </a:xfrm>
          <a:custGeom>
            <a:avLst/>
            <a:gdLst>
              <a:gd name="T0" fmla="*/ 0 w 21600"/>
              <a:gd name="T1" fmla="*/ 0 h 24521"/>
              <a:gd name="T2" fmla="*/ 2147483647 w 21600"/>
              <a:gd name="T3" fmla="*/ 2147483647 h 24521"/>
              <a:gd name="T4" fmla="*/ 0 w 21600"/>
              <a:gd name="T5" fmla="*/ 2147483647 h 24521"/>
              <a:gd name="T6" fmla="*/ 0 60000 65536"/>
              <a:gd name="T7" fmla="*/ 0 60000 65536"/>
              <a:gd name="T8" fmla="*/ 0 60000 65536"/>
              <a:gd name="T9" fmla="*/ 0 w 21600"/>
              <a:gd name="T10" fmla="*/ 0 h 24521"/>
              <a:gd name="T11" fmla="*/ 21600 w 21600"/>
              <a:gd name="T12" fmla="*/ 24521 h 24521"/>
            </a:gdLst>
            <a:ahLst/>
            <a:cxnLst>
              <a:cxn ang="T6">
                <a:pos x="T0" y="T1"/>
              </a:cxn>
              <a:cxn ang="T7">
                <a:pos x="T2" y="T3"/>
              </a:cxn>
              <a:cxn ang="T8">
                <a:pos x="T4" y="T5"/>
              </a:cxn>
            </a:cxnLst>
            <a:rect l="T9" t="T10" r="T11" b="T12"/>
            <a:pathLst>
              <a:path w="21600" h="24521" fill="none" extrusionOk="0">
                <a:moveTo>
                  <a:pt x="-1" y="0"/>
                </a:moveTo>
                <a:cubicBezTo>
                  <a:pt x="11929" y="0"/>
                  <a:pt x="21600" y="9670"/>
                  <a:pt x="21600" y="21600"/>
                </a:cubicBezTo>
                <a:cubicBezTo>
                  <a:pt x="21600" y="22577"/>
                  <a:pt x="21533" y="23552"/>
                  <a:pt x="21401" y="24520"/>
                </a:cubicBezTo>
              </a:path>
              <a:path w="21600" h="24521" stroke="0" extrusionOk="0">
                <a:moveTo>
                  <a:pt x="-1" y="0"/>
                </a:moveTo>
                <a:cubicBezTo>
                  <a:pt x="11929" y="0"/>
                  <a:pt x="21600" y="9670"/>
                  <a:pt x="21600" y="21600"/>
                </a:cubicBezTo>
                <a:cubicBezTo>
                  <a:pt x="21600" y="22577"/>
                  <a:pt x="21533" y="23552"/>
                  <a:pt x="21401" y="24520"/>
                </a:cubicBezTo>
                <a:lnTo>
                  <a:pt x="0" y="21600"/>
                </a:lnTo>
                <a:lnTo>
                  <a:pt x="-1" y="0"/>
                </a:lnTo>
                <a:close/>
              </a:path>
            </a:pathLst>
          </a:custGeom>
          <a:noFill/>
          <a:ln w="38100">
            <a:solidFill>
              <a:schemeClr val="tx2">
                <a:lumMod val="75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solidFill>
                <a:schemeClr val="tx2">
                  <a:lumMod val="75000"/>
                </a:schemeClr>
              </a:solidFill>
            </a:endParaRPr>
          </a:p>
        </p:txBody>
      </p:sp>
      <p:sp>
        <p:nvSpPr>
          <p:cNvPr id="49164" name="AutoShape 13"/>
          <p:cNvSpPr>
            <a:spLocks noChangeArrowheads="1"/>
          </p:cNvSpPr>
          <p:nvPr/>
        </p:nvSpPr>
        <p:spPr bwMode="auto">
          <a:xfrm>
            <a:off x="4348163" y="3773630"/>
            <a:ext cx="228600" cy="228600"/>
          </a:xfrm>
          <a:prstGeom prst="flowChartExtract">
            <a:avLst/>
          </a:prstGeom>
          <a:solidFill>
            <a:srgbClr val="C00000"/>
          </a:solidFill>
          <a:ln w="9525">
            <a:solidFill>
              <a:schemeClr val="tx2">
                <a:lumMod val="75000"/>
              </a:schemeClr>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49165" name="AutoShape 14"/>
          <p:cNvSpPr>
            <a:spLocks noChangeArrowheads="1"/>
          </p:cNvSpPr>
          <p:nvPr/>
        </p:nvSpPr>
        <p:spPr bwMode="auto">
          <a:xfrm>
            <a:off x="2671763" y="4701885"/>
            <a:ext cx="228600" cy="228600"/>
          </a:xfrm>
          <a:prstGeom prst="flowChartExtract">
            <a:avLst/>
          </a:prstGeom>
          <a:solidFill>
            <a:srgbClr val="C00000"/>
          </a:solidFill>
          <a:ln w="9525">
            <a:solidFill>
              <a:schemeClr val="tx2">
                <a:lumMod val="75000"/>
              </a:schemeClr>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49166" name="Text Box 15"/>
          <p:cNvSpPr txBox="1">
            <a:spLocks noChangeArrowheads="1"/>
          </p:cNvSpPr>
          <p:nvPr/>
        </p:nvSpPr>
        <p:spPr bwMode="auto">
          <a:xfrm>
            <a:off x="356803" y="2544763"/>
            <a:ext cx="106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600" b="1" dirty="0"/>
              <a:t>Цель проекта</a:t>
            </a:r>
          </a:p>
        </p:txBody>
      </p:sp>
      <p:sp>
        <p:nvSpPr>
          <p:cNvPr id="49167" name="Line 16"/>
          <p:cNvSpPr>
            <a:spLocks noChangeShapeType="1"/>
          </p:cNvSpPr>
          <p:nvPr/>
        </p:nvSpPr>
        <p:spPr bwMode="auto">
          <a:xfrm flipH="1">
            <a:off x="1300163" y="2914650"/>
            <a:ext cx="5029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49168" name="Line 17"/>
          <p:cNvSpPr>
            <a:spLocks noChangeShapeType="1"/>
          </p:cNvSpPr>
          <p:nvPr/>
        </p:nvSpPr>
        <p:spPr bwMode="auto">
          <a:xfrm flipH="1">
            <a:off x="1300163" y="3905250"/>
            <a:ext cx="3124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49169" name="Line 18"/>
          <p:cNvSpPr>
            <a:spLocks noChangeShapeType="1"/>
          </p:cNvSpPr>
          <p:nvPr/>
        </p:nvSpPr>
        <p:spPr bwMode="auto">
          <a:xfrm flipH="1">
            <a:off x="1300163" y="4895850"/>
            <a:ext cx="13716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49170" name="Text Box 19"/>
          <p:cNvSpPr txBox="1">
            <a:spLocks noChangeArrowheads="1"/>
          </p:cNvSpPr>
          <p:nvPr/>
        </p:nvSpPr>
        <p:spPr bwMode="auto">
          <a:xfrm>
            <a:off x="468313" y="3763963"/>
            <a:ext cx="1066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600"/>
              <a:t>Веха 2</a:t>
            </a:r>
          </a:p>
        </p:txBody>
      </p:sp>
      <p:sp>
        <p:nvSpPr>
          <p:cNvPr id="49171" name="Text Box 20"/>
          <p:cNvSpPr txBox="1">
            <a:spLocks noChangeArrowheads="1"/>
          </p:cNvSpPr>
          <p:nvPr/>
        </p:nvSpPr>
        <p:spPr bwMode="auto">
          <a:xfrm>
            <a:off x="487363" y="4746625"/>
            <a:ext cx="8905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600"/>
              <a:t>Веха1</a:t>
            </a:r>
          </a:p>
        </p:txBody>
      </p:sp>
      <p:sp>
        <p:nvSpPr>
          <p:cNvPr id="49172" name="Line 21"/>
          <p:cNvSpPr>
            <a:spLocks noChangeShapeType="1"/>
          </p:cNvSpPr>
          <p:nvPr/>
        </p:nvSpPr>
        <p:spPr bwMode="auto">
          <a:xfrm>
            <a:off x="6329363" y="2914650"/>
            <a:ext cx="0" cy="27432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49173" name="Text Box 22"/>
          <p:cNvSpPr txBox="1">
            <a:spLocks noChangeArrowheads="1"/>
          </p:cNvSpPr>
          <p:nvPr/>
        </p:nvSpPr>
        <p:spPr bwMode="auto">
          <a:xfrm>
            <a:off x="5435600" y="5661025"/>
            <a:ext cx="1847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50000"/>
              </a:spcBef>
              <a:buFontTx/>
              <a:buNone/>
            </a:pPr>
            <a:r>
              <a:rPr lang="ru-RU" altLang="ru-RU" sz="1400"/>
              <a:t>Срок завершения проекта</a:t>
            </a:r>
          </a:p>
        </p:txBody>
      </p:sp>
      <p:sp>
        <p:nvSpPr>
          <p:cNvPr id="1590295" name="AutoShape 23"/>
          <p:cNvSpPr>
            <a:spLocks noChangeArrowheads="1"/>
          </p:cNvSpPr>
          <p:nvPr/>
        </p:nvSpPr>
        <p:spPr bwMode="auto">
          <a:xfrm>
            <a:off x="6046852" y="2558618"/>
            <a:ext cx="602257" cy="474345"/>
          </a:xfrm>
          <a:prstGeom prst="star5">
            <a:avLst/>
          </a:prstGeom>
          <a:solidFill>
            <a:srgbClr val="C00000"/>
          </a:solidFill>
          <a:ln w="9525">
            <a:solidFill>
              <a:srgbClr val="0070C0"/>
            </a:solidFill>
            <a:miter lim="800000"/>
            <a:headEnd/>
            <a:tailEnd/>
          </a:ln>
          <a:effectLst/>
          <a:scene3d>
            <a:camera prst="orthographicFront"/>
            <a:lightRig rig="threePt" dir="t"/>
          </a:scene3d>
          <a:sp3d>
            <a:bevelT/>
          </a:sp3d>
        </p:spPr>
        <p:txBody>
          <a:bodyPr wrap="none" anchor="ctr"/>
          <a:lstStyle/>
          <a:p>
            <a:pPr eaLnBrk="0" hangingPunct="0">
              <a:defRPr/>
            </a:pPr>
            <a:endParaRPr lang="ru-RU">
              <a:cs typeface="+mn-cs"/>
            </a:endParaRPr>
          </a:p>
        </p:txBody>
      </p:sp>
      <p:sp>
        <p:nvSpPr>
          <p:cNvPr id="49177" name="Заголовок 24"/>
          <p:cNvSpPr>
            <a:spLocks noGrp="1"/>
          </p:cNvSpPr>
          <p:nvPr>
            <p:ph type="title"/>
          </p:nvPr>
        </p:nvSpPr>
        <p:spPr/>
        <p:txBody>
          <a:bodyPr/>
          <a:lstStyle/>
          <a:p>
            <a:r>
              <a:rPr lang="ru-RU" altLang="ru-RU"/>
              <a:t>План проекта по вехам</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Заголовок 1"/>
          <p:cNvSpPr>
            <a:spLocks noGrp="1"/>
          </p:cNvSpPr>
          <p:nvPr>
            <p:ph type="title"/>
          </p:nvPr>
        </p:nvSpPr>
        <p:spPr>
          <a:xfrm>
            <a:off x="467544" y="2204864"/>
            <a:ext cx="8424936" cy="1301750"/>
          </a:xfrm>
        </p:spPr>
        <p:txBody>
          <a:bodyPr>
            <a:noAutofit/>
          </a:bodyPr>
          <a:lstStyle/>
          <a:p>
            <a:pPr defTabSz="762000">
              <a:spcBef>
                <a:spcPct val="50000"/>
              </a:spcBef>
            </a:pPr>
            <a:r>
              <a:rPr lang="ru-RU" altLang="ru-RU" sz="3600" dirty="0"/>
              <a:t>Деловая игра</a:t>
            </a:r>
            <a:br>
              <a:rPr lang="ru-RU" altLang="ru-RU" sz="3600" dirty="0"/>
            </a:br>
            <a:r>
              <a:rPr lang="ru-RU" altLang="ru-RU" sz="3600" dirty="0"/>
              <a:t>«План по вехам»</a:t>
            </a:r>
          </a:p>
        </p:txBody>
      </p:sp>
    </p:spTree>
    <p:extLst>
      <p:ext uri="{BB962C8B-B14F-4D97-AF65-F5344CB8AC3E}">
        <p14:creationId xmlns:p14="http://schemas.microsoft.com/office/powerpoint/2010/main" val="3696797019"/>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Заголовок 3"/>
          <p:cNvSpPr>
            <a:spLocks noGrp="1"/>
          </p:cNvSpPr>
          <p:nvPr>
            <p:ph type="title"/>
          </p:nvPr>
        </p:nvSpPr>
        <p:spPr>
          <a:xfrm>
            <a:off x="611560" y="2132856"/>
            <a:ext cx="8229600" cy="1373187"/>
          </a:xfrm>
        </p:spPr>
        <p:txBody>
          <a:bodyPr>
            <a:normAutofit/>
          </a:bodyPr>
          <a:lstStyle/>
          <a:p>
            <a:pPr defTabSz="762000"/>
            <a:r>
              <a:rPr lang="ru-RU" altLang="ru-RU" dirty="0"/>
              <a:t>Календарное </a:t>
            </a:r>
            <a:br>
              <a:rPr lang="ru-RU" altLang="ru-RU" dirty="0"/>
            </a:br>
            <a:r>
              <a:rPr lang="ru-RU" altLang="ru-RU" dirty="0"/>
              <a:t>планирование проекта</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title" idx="4294967295"/>
          </p:nvPr>
        </p:nvSpPr>
        <p:spPr>
          <a:xfrm>
            <a:off x="198438" y="260349"/>
            <a:ext cx="6821487" cy="710135"/>
          </a:xfrm>
        </p:spPr>
        <p:txBody>
          <a:bodyPr/>
          <a:lstStyle/>
          <a:p>
            <a:r>
              <a:rPr lang="ru-RU" altLang="ru-RU" dirty="0"/>
              <a:t>Определение последовательности работ </a:t>
            </a:r>
            <a:br>
              <a:rPr lang="ru-RU" altLang="ru-RU" dirty="0"/>
            </a:br>
            <a:r>
              <a:rPr lang="ru-RU" altLang="ru-RU" dirty="0"/>
              <a:t>(сетевая диаграмма)</a:t>
            </a:r>
          </a:p>
        </p:txBody>
      </p:sp>
      <p:sp>
        <p:nvSpPr>
          <p:cNvPr id="7171" name="Text Box 2"/>
          <p:cNvSpPr txBox="1">
            <a:spLocks noChangeArrowheads="1"/>
          </p:cNvSpPr>
          <p:nvPr/>
        </p:nvSpPr>
        <p:spPr bwMode="auto">
          <a:xfrm>
            <a:off x="184635" y="1644493"/>
            <a:ext cx="8677275" cy="167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just" eaLnBrk="1" hangingPunct="1">
              <a:spcBef>
                <a:spcPct val="0"/>
              </a:spcBef>
              <a:buFontTx/>
              <a:buNone/>
            </a:pPr>
            <a:r>
              <a:rPr lang="ru-RU" altLang="ru-RU" sz="2000" b="1" dirty="0"/>
              <a:t>Сетевая диаграмма</a:t>
            </a:r>
            <a:r>
              <a:rPr lang="ru-RU" altLang="ru-RU" sz="2000" dirty="0">
                <a:solidFill>
                  <a:schemeClr val="tx2">
                    <a:lumMod val="75000"/>
                  </a:schemeClr>
                </a:solidFill>
              </a:rPr>
              <a:t> </a:t>
            </a:r>
            <a:r>
              <a:rPr lang="ru-RU" altLang="ru-RU" sz="2000" dirty="0"/>
              <a:t>– </a:t>
            </a:r>
            <a:r>
              <a:rPr lang="ru-RU" altLang="ru-RU" dirty="0"/>
              <a:t>схематическое представление работ проекта и логических взаимосвязей между ними.</a:t>
            </a:r>
          </a:p>
          <a:p>
            <a:pPr algn="just">
              <a:spcBef>
                <a:spcPct val="30000"/>
              </a:spcBef>
              <a:buFontTx/>
              <a:buNone/>
            </a:pPr>
            <a:r>
              <a:rPr lang="ru-RU" altLang="ru-RU" dirty="0"/>
              <a:t>Работы размещены в узлах. </a:t>
            </a:r>
          </a:p>
          <a:p>
            <a:pPr algn="just">
              <a:spcBef>
                <a:spcPct val="30000"/>
              </a:spcBef>
              <a:buFontTx/>
              <a:buNone/>
            </a:pPr>
            <a:r>
              <a:rPr lang="ru-RU" altLang="ru-RU" dirty="0"/>
              <a:t>Связи показывают логическую взаимосвязь (порядок, технологию выполнения) работ.</a:t>
            </a:r>
          </a:p>
        </p:txBody>
      </p:sp>
      <p:grpSp>
        <p:nvGrpSpPr>
          <p:cNvPr id="7172" name="Группа 1"/>
          <p:cNvGrpSpPr>
            <a:grpSpLocks/>
          </p:cNvGrpSpPr>
          <p:nvPr/>
        </p:nvGrpSpPr>
        <p:grpSpPr bwMode="auto">
          <a:xfrm>
            <a:off x="279986" y="3573016"/>
            <a:ext cx="8720817" cy="2605088"/>
            <a:chOff x="154896" y="3648075"/>
            <a:chExt cx="8720817" cy="2605088"/>
          </a:xfrm>
        </p:grpSpPr>
        <p:sp>
          <p:nvSpPr>
            <p:cNvPr id="26629" name="Rectangle 4"/>
            <p:cNvSpPr>
              <a:spLocks noChangeArrowheads="1"/>
            </p:cNvSpPr>
            <p:nvPr/>
          </p:nvSpPr>
          <p:spPr bwMode="auto">
            <a:xfrm>
              <a:off x="2214771" y="3648075"/>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Набор персонала</a:t>
              </a:r>
            </a:p>
          </p:txBody>
        </p:sp>
        <p:sp>
          <p:nvSpPr>
            <p:cNvPr id="26631" name="Rectangle 6"/>
            <p:cNvSpPr>
              <a:spLocks noChangeArrowheads="1"/>
            </p:cNvSpPr>
            <p:nvPr/>
          </p:nvSpPr>
          <p:spPr bwMode="auto">
            <a:xfrm>
              <a:off x="2213182" y="4620017"/>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Создание офиса проекта</a:t>
              </a:r>
            </a:p>
          </p:txBody>
        </p:sp>
        <p:sp>
          <p:nvSpPr>
            <p:cNvPr id="26633" name="Rectangle 8"/>
            <p:cNvSpPr>
              <a:spLocks noChangeArrowheads="1"/>
            </p:cNvSpPr>
            <p:nvPr/>
          </p:nvSpPr>
          <p:spPr bwMode="auto">
            <a:xfrm>
              <a:off x="2214771" y="5519118"/>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Закупка оборудования</a:t>
              </a:r>
            </a:p>
          </p:txBody>
        </p:sp>
        <p:sp>
          <p:nvSpPr>
            <p:cNvPr id="26635" name="Rectangle 10"/>
            <p:cNvSpPr>
              <a:spLocks noChangeArrowheads="1"/>
            </p:cNvSpPr>
            <p:nvPr/>
          </p:nvSpPr>
          <p:spPr bwMode="auto">
            <a:xfrm>
              <a:off x="154896" y="4620017"/>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Утверждение ТЗ</a:t>
              </a:r>
            </a:p>
          </p:txBody>
        </p:sp>
        <p:sp>
          <p:nvSpPr>
            <p:cNvPr id="26654" name="Rectangle 13"/>
            <p:cNvSpPr>
              <a:spLocks noChangeArrowheads="1"/>
            </p:cNvSpPr>
            <p:nvPr/>
          </p:nvSpPr>
          <p:spPr bwMode="auto">
            <a:xfrm>
              <a:off x="4086919" y="4620017"/>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Разработка проектных решений</a:t>
              </a:r>
            </a:p>
          </p:txBody>
        </p:sp>
        <p:sp>
          <p:nvSpPr>
            <p:cNvPr id="26638" name="Rectangle 15"/>
            <p:cNvSpPr>
              <a:spLocks noChangeArrowheads="1"/>
            </p:cNvSpPr>
            <p:nvPr/>
          </p:nvSpPr>
          <p:spPr bwMode="auto">
            <a:xfrm>
              <a:off x="5743192" y="5533401"/>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Монтаж оборудования</a:t>
              </a:r>
            </a:p>
          </p:txBody>
        </p:sp>
        <p:sp>
          <p:nvSpPr>
            <p:cNvPr id="26640" name="Rectangle 17"/>
            <p:cNvSpPr>
              <a:spLocks noChangeArrowheads="1"/>
            </p:cNvSpPr>
            <p:nvPr/>
          </p:nvSpPr>
          <p:spPr bwMode="auto">
            <a:xfrm>
              <a:off x="7471637" y="4620017"/>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Сдача-приемка результатов</a:t>
              </a:r>
            </a:p>
          </p:txBody>
        </p:sp>
        <p:sp>
          <p:nvSpPr>
            <p:cNvPr id="26642" name="Rectangle 19"/>
            <p:cNvSpPr>
              <a:spLocks noChangeArrowheads="1"/>
            </p:cNvSpPr>
            <p:nvPr/>
          </p:nvSpPr>
          <p:spPr bwMode="auto">
            <a:xfrm>
              <a:off x="5743192" y="3648075"/>
              <a:ext cx="1404076" cy="7197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altLang="ru-RU" sz="1300" b="1" dirty="0">
                  <a:latin typeface="Arial" panose="020B0604020202020204" pitchFamily="34" charset="0"/>
                  <a:cs typeface="Arial" panose="020B0604020202020204" pitchFamily="34" charset="0"/>
                </a:rPr>
                <a:t>Обучение персонала</a:t>
              </a:r>
            </a:p>
          </p:txBody>
        </p:sp>
        <p:cxnSp>
          <p:nvCxnSpPr>
            <p:cNvPr id="26644" name="AutoShape 21"/>
            <p:cNvCxnSpPr>
              <a:cxnSpLocks noChangeShapeType="1"/>
            </p:cNvCxnSpPr>
            <p:nvPr/>
          </p:nvCxnSpPr>
          <p:spPr bwMode="auto">
            <a:xfrm>
              <a:off x="1602514" y="4977586"/>
              <a:ext cx="610669" cy="0"/>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45" name="AutoShape 22"/>
            <p:cNvCxnSpPr>
              <a:cxnSpLocks noChangeShapeType="1"/>
            </p:cNvCxnSpPr>
            <p:nvPr/>
          </p:nvCxnSpPr>
          <p:spPr bwMode="auto">
            <a:xfrm flipV="1">
              <a:off x="1575218" y="4007956"/>
              <a:ext cx="612257" cy="971942"/>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46" name="AutoShape 23"/>
            <p:cNvCxnSpPr>
              <a:cxnSpLocks noChangeShapeType="1"/>
            </p:cNvCxnSpPr>
            <p:nvPr/>
          </p:nvCxnSpPr>
          <p:spPr bwMode="auto">
            <a:xfrm>
              <a:off x="1575218" y="4979898"/>
              <a:ext cx="612257" cy="899100"/>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47" name="AutoShape 24"/>
            <p:cNvCxnSpPr>
              <a:cxnSpLocks noChangeShapeType="1"/>
            </p:cNvCxnSpPr>
            <p:nvPr/>
          </p:nvCxnSpPr>
          <p:spPr bwMode="auto">
            <a:xfrm>
              <a:off x="3617258" y="4975274"/>
              <a:ext cx="469661" cy="0"/>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48" name="AutoShape 25"/>
            <p:cNvCxnSpPr>
              <a:cxnSpLocks noChangeShapeType="1"/>
            </p:cNvCxnSpPr>
            <p:nvPr/>
          </p:nvCxnSpPr>
          <p:spPr bwMode="auto">
            <a:xfrm>
              <a:off x="3617258" y="3924954"/>
              <a:ext cx="427922" cy="911424"/>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49" name="AutoShape 26"/>
            <p:cNvCxnSpPr>
              <a:cxnSpLocks noChangeShapeType="1"/>
            </p:cNvCxnSpPr>
            <p:nvPr/>
          </p:nvCxnSpPr>
          <p:spPr bwMode="auto">
            <a:xfrm>
              <a:off x="3618846" y="3846576"/>
              <a:ext cx="2124346" cy="0"/>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50" name="AutoShape 27"/>
            <p:cNvCxnSpPr>
              <a:cxnSpLocks noChangeShapeType="1"/>
              <a:stCxn id="26633" idx="3"/>
              <a:endCxn id="26638" idx="1"/>
            </p:cNvCxnSpPr>
            <p:nvPr/>
          </p:nvCxnSpPr>
          <p:spPr bwMode="auto">
            <a:xfrm>
              <a:off x="3618846" y="5878999"/>
              <a:ext cx="2124346" cy="14283"/>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51" name="AutoShape 28"/>
            <p:cNvCxnSpPr>
              <a:cxnSpLocks noChangeShapeType="1"/>
            </p:cNvCxnSpPr>
            <p:nvPr/>
          </p:nvCxnSpPr>
          <p:spPr bwMode="auto">
            <a:xfrm>
              <a:off x="5490995" y="5339779"/>
              <a:ext cx="180051" cy="396528"/>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52" name="AutoShape 29"/>
            <p:cNvCxnSpPr>
              <a:cxnSpLocks noChangeShapeType="1"/>
            </p:cNvCxnSpPr>
            <p:nvPr/>
          </p:nvCxnSpPr>
          <p:spPr bwMode="auto">
            <a:xfrm>
              <a:off x="7161711" y="4059823"/>
              <a:ext cx="255334" cy="920075"/>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cxnSp>
          <p:nvCxnSpPr>
            <p:cNvPr id="26653" name="AutoShape 30"/>
            <p:cNvCxnSpPr>
              <a:cxnSpLocks noChangeShapeType="1"/>
            </p:cNvCxnSpPr>
            <p:nvPr/>
          </p:nvCxnSpPr>
          <p:spPr bwMode="auto">
            <a:xfrm flipV="1">
              <a:off x="7174564" y="5128576"/>
              <a:ext cx="241326" cy="764706"/>
            </a:xfrm>
            <a:prstGeom prst="straightConnector1">
              <a:avLst/>
            </a:prstGeom>
            <a:ln>
              <a:solidFill>
                <a:schemeClr val="tx2">
                  <a:lumMod val="50000"/>
                </a:schemeClr>
              </a:solidFill>
              <a:headEnd type="none" w="med" len="med"/>
              <a:tailEnd type="triangle" w="lg" len="lg"/>
            </a:ln>
            <a:extLst/>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46341575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74650" y="274638"/>
            <a:ext cx="8229600" cy="490537"/>
          </a:xfrm>
        </p:spPr>
        <p:txBody>
          <a:bodyPr/>
          <a:lstStyle/>
          <a:p>
            <a:pPr eaLnBrk="1" hangingPunct="1"/>
            <a:r>
              <a:rPr lang="ru-RU" altLang="ru-RU"/>
              <a:t>Методы оценки длительности операций </a:t>
            </a:r>
          </a:p>
        </p:txBody>
      </p:sp>
      <p:graphicFrame>
        <p:nvGraphicFramePr>
          <p:cNvPr id="1684483" name="Group 3"/>
          <p:cNvGraphicFramePr>
            <a:graphicFrameLocks noGrp="1"/>
          </p:cNvGraphicFramePr>
          <p:nvPr>
            <p:ph type="tbl" idx="1"/>
            <p:extLst>
              <p:ext uri="{D42A27DB-BD31-4B8C-83A1-F6EECF244321}">
                <p14:modId xmlns:p14="http://schemas.microsoft.com/office/powerpoint/2010/main" val="2214222612"/>
              </p:ext>
            </p:extLst>
          </p:nvPr>
        </p:nvGraphicFramePr>
        <p:xfrm>
          <a:off x="250826" y="1274190"/>
          <a:ext cx="8642349" cy="4815962"/>
        </p:xfrm>
        <a:graphic>
          <a:graphicData uri="http://schemas.openxmlformats.org/drawingml/2006/table">
            <a:tbl>
              <a:tblPr>
                <a:tableStyleId>{5940675A-B579-460E-94D1-54222C63F5DA}</a:tableStyleId>
              </a:tblPr>
              <a:tblGrid>
                <a:gridCol w="2016918">
                  <a:extLst>
                    <a:ext uri="{9D8B030D-6E8A-4147-A177-3AD203B41FA5}">
                      <a16:colId xmlns:a16="http://schemas.microsoft.com/office/drawing/2014/main" val="20000"/>
                    </a:ext>
                  </a:extLst>
                </a:gridCol>
                <a:gridCol w="2981541">
                  <a:extLst>
                    <a:ext uri="{9D8B030D-6E8A-4147-A177-3AD203B41FA5}">
                      <a16:colId xmlns:a16="http://schemas.microsoft.com/office/drawing/2014/main" val="20001"/>
                    </a:ext>
                  </a:extLst>
                </a:gridCol>
                <a:gridCol w="3643890">
                  <a:extLst>
                    <a:ext uri="{9D8B030D-6E8A-4147-A177-3AD203B41FA5}">
                      <a16:colId xmlns:a16="http://schemas.microsoft.com/office/drawing/2014/main" val="20002"/>
                    </a:ext>
                  </a:extLst>
                </a:gridCol>
              </a:tblGrid>
              <a:tr h="73689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600" b="1" u="none" strike="noStrike" cap="none" normalizeH="0" baseline="0" dirty="0">
                          <a:ln>
                            <a:noFill/>
                          </a:ln>
                          <a:effectLst/>
                        </a:rPr>
                        <a:t>Тип оценки</a:t>
                      </a:r>
                      <a:endParaRPr kumimoji="0" lang="ru-RU" sz="1600" b="1" i="0" u="none" strike="noStrike" cap="none" normalizeH="0" baseline="0" dirty="0">
                        <a:ln>
                          <a:noFill/>
                        </a:ln>
                        <a:solidFill>
                          <a:schemeClr val="tx1"/>
                        </a:solidFill>
                        <a:effectLst/>
                        <a:latin typeface="+mn-lt"/>
                      </a:endParaRPr>
                    </a:p>
                  </a:txBody>
                  <a:tcPr marL="91449" marR="91449" marT="45738" marB="4573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600" b="1" u="none" strike="noStrike" cap="none" normalizeH="0" baseline="0" dirty="0">
                          <a:ln>
                            <a:noFill/>
                          </a:ln>
                          <a:effectLst/>
                        </a:rPr>
                        <a:t>Применяется</a:t>
                      </a:r>
                      <a:endParaRPr kumimoji="0" lang="ru-RU" sz="1600" b="1" i="0" u="none" strike="noStrike" cap="none" normalizeH="0" baseline="0" dirty="0">
                        <a:ln>
                          <a:noFill/>
                        </a:ln>
                        <a:solidFill>
                          <a:schemeClr val="tx1"/>
                        </a:solidFill>
                        <a:effectLst/>
                        <a:latin typeface="+mn-lt"/>
                      </a:endParaRPr>
                    </a:p>
                  </a:txBody>
                  <a:tcPr marL="91449" marR="91449" marT="45738" marB="4573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600" b="1" u="none" strike="noStrike" cap="none" normalizeH="0" baseline="0" dirty="0">
                          <a:ln>
                            <a:noFill/>
                          </a:ln>
                          <a:effectLst/>
                        </a:rPr>
                        <a:t>Требует</a:t>
                      </a:r>
                      <a:endParaRPr kumimoji="0" lang="ru-RU" sz="1600" b="1" i="0" u="none" strike="noStrike" cap="none" normalizeH="0" baseline="0" dirty="0">
                        <a:ln>
                          <a:noFill/>
                        </a:ln>
                        <a:solidFill>
                          <a:schemeClr val="tx1"/>
                        </a:solidFill>
                        <a:effectLst/>
                        <a:latin typeface="+mn-lt"/>
                      </a:endParaRPr>
                    </a:p>
                  </a:txBody>
                  <a:tcPr marL="91449" marR="91449" marT="45738" marB="45738" horzOverflow="overflow"/>
                </a:tc>
                <a:extLst>
                  <a:ext uri="{0D108BD9-81ED-4DB2-BD59-A6C34878D82A}">
                    <a16:rowId xmlns:a16="http://schemas.microsoft.com/office/drawing/2014/main" val="10000"/>
                  </a:ext>
                </a:extLst>
              </a:tr>
              <a:tr h="12419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1" u="none" strike="noStrike" cap="none" normalizeH="0" baseline="0" dirty="0">
                        <a:ln>
                          <a:noFill/>
                        </a:ln>
                        <a:effectLst/>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600" b="1" u="none" strike="noStrike" cap="none" normalizeH="0" baseline="0" dirty="0">
                          <a:ln>
                            <a:noFill/>
                          </a:ln>
                          <a:effectLst/>
                        </a:rPr>
                        <a:t>Параметрическая оценка</a:t>
                      </a:r>
                      <a:endParaRPr kumimoji="0" lang="ru-RU" sz="1600" b="1" i="0" u="none" strike="noStrike" cap="none" normalizeH="0" baseline="0" dirty="0">
                        <a:ln>
                          <a:noFill/>
                        </a:ln>
                        <a:solidFill>
                          <a:schemeClr val="tx1"/>
                        </a:solidFill>
                        <a:effectLst/>
                        <a:latin typeface="+mn-lt"/>
                      </a:endParaRPr>
                    </a:p>
                  </a:txBody>
                  <a:tcPr marL="91449" marR="91449" marT="45738" marB="457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rPr>
                        <a:t>При наличии необходимой информации</a:t>
                      </a:r>
                      <a:endParaRPr kumimoji="0" lang="ru-RU" sz="1400" b="0" i="0" u="none" strike="noStrike" cap="none" normalizeH="0" baseline="0" dirty="0">
                        <a:ln>
                          <a:noFill/>
                        </a:ln>
                        <a:solidFill>
                          <a:schemeClr val="tx1"/>
                        </a:solidFill>
                        <a:effectLst/>
                        <a:latin typeface="+mn-lt"/>
                      </a:endParaRPr>
                    </a:p>
                  </a:txBody>
                  <a:tcPr marL="91449" marR="91449" marT="45738" marB="45738" horzOverflow="overflow"/>
                </a:tc>
                <a:tc>
                  <a:txBody>
                    <a:bodyPr/>
                    <a:lstStyle/>
                    <a:p>
                      <a:pPr marL="180975" marR="0" lvl="0"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Наличия нормативов производительности, объемов работ и др.;</a:t>
                      </a:r>
                    </a:p>
                    <a:p>
                      <a:pPr marL="180975" marR="0" lvl="0"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Наличия информации о количестве ресурсов.</a:t>
                      </a:r>
                      <a:endParaRPr kumimoji="0" lang="ru-RU" sz="1400" b="0" i="0" u="none" strike="noStrike" cap="none" normalizeH="0" baseline="0" dirty="0">
                        <a:ln>
                          <a:noFill/>
                        </a:ln>
                        <a:solidFill>
                          <a:schemeClr val="tx1"/>
                        </a:solidFill>
                        <a:effectLst/>
                        <a:latin typeface="+mn-lt"/>
                      </a:endParaRPr>
                    </a:p>
                  </a:txBody>
                  <a:tcPr marL="91449" marR="91449" marT="45738" marB="45738" horzOverflow="overflow"/>
                </a:tc>
                <a:extLst>
                  <a:ext uri="{0D108BD9-81ED-4DB2-BD59-A6C34878D82A}">
                    <a16:rowId xmlns:a16="http://schemas.microsoft.com/office/drawing/2014/main" val="10001"/>
                  </a:ext>
                </a:extLst>
              </a:tr>
              <a:tr h="1241948">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600" b="1" u="none" strike="noStrike" cap="none" normalizeH="0" baseline="0" dirty="0">
                        <a:ln>
                          <a:noFill/>
                        </a:ln>
                        <a:effectLst/>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ru-RU" sz="1600" b="1" u="none" strike="noStrike" cap="none" normalizeH="0" baseline="0" dirty="0">
                          <a:ln>
                            <a:noFill/>
                          </a:ln>
                          <a:effectLst/>
                        </a:rPr>
                        <a:t>Оценка по аналогам</a:t>
                      </a:r>
                      <a:endParaRPr kumimoji="0" lang="en-US" sz="1600" b="1" u="none" strike="noStrike" cap="none" normalizeH="0" baseline="0" dirty="0">
                        <a:ln>
                          <a:noFill/>
                        </a:ln>
                        <a:effectLs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1" i="0" u="none" strike="noStrike" cap="none" normalizeH="0" baseline="0" dirty="0">
                        <a:ln>
                          <a:noFill/>
                        </a:ln>
                        <a:solidFill>
                          <a:schemeClr val="tx1"/>
                        </a:solidFill>
                        <a:effectLst/>
                        <a:latin typeface="+mn-lt"/>
                      </a:endParaRPr>
                    </a:p>
                  </a:txBody>
                  <a:tcPr marL="91449" marR="91449" marT="45738" marB="45738" horzOverflow="overflow"/>
                </a:tc>
                <a:tc>
                  <a:txBody>
                    <a:bodyPr/>
                    <a:lstStyle/>
                    <a:p>
                      <a:pPr marL="180975" marR="0" lvl="0"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В условиях недостатка детальной информации;</a:t>
                      </a:r>
                    </a:p>
                    <a:p>
                      <a:pPr marL="180975" marR="0" lvl="0"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На ранних фазах проекта.</a:t>
                      </a:r>
                      <a:endParaRPr kumimoji="0" lang="ru-RU" sz="1400" b="0" i="0" u="none" strike="noStrike" cap="none" normalizeH="0" baseline="0" dirty="0">
                        <a:ln>
                          <a:noFill/>
                        </a:ln>
                        <a:solidFill>
                          <a:schemeClr val="tx1"/>
                        </a:solidFill>
                        <a:effectLst/>
                        <a:latin typeface="+mn-lt"/>
                      </a:endParaRPr>
                    </a:p>
                  </a:txBody>
                  <a:tcPr marL="91448" marR="91448" marT="45725" marB="45725" horzOverflow="overflow"/>
                </a:tc>
                <a:tc>
                  <a:txBody>
                    <a:bodyPr/>
                    <a:lstStyle/>
                    <a:p>
                      <a:pPr marL="180975" marR="0" lvl="0" indent="-180975" algn="l" defTabSz="914400" rtl="0" eaLnBrk="1" fontAlgn="base" latinLnBrk="0" hangingPunct="1">
                        <a:lnSpc>
                          <a:spcPct val="100000"/>
                        </a:lnSpc>
                        <a:spcBef>
                          <a:spcPct val="20000"/>
                        </a:spcBef>
                        <a:spcAft>
                          <a:spcPct val="0"/>
                        </a:spcAft>
                        <a:buClrTx/>
                        <a:buSzTx/>
                        <a:buFontTx/>
                        <a:buChar char="•"/>
                        <a:tabLst>
                          <a:tab pos="180975" algn="l"/>
                        </a:tabLst>
                      </a:pPr>
                      <a:r>
                        <a:rPr kumimoji="0" lang="ru-RU" sz="1400" u="none" strike="noStrike" cap="none" normalizeH="0" baseline="0" dirty="0">
                          <a:ln>
                            <a:noFill/>
                          </a:ln>
                          <a:effectLst/>
                        </a:rPr>
                        <a:t>Наличия фактической длительности предыдущей работы;</a:t>
                      </a:r>
                    </a:p>
                    <a:p>
                      <a:pPr marL="180975" marR="0" lvl="0" indent="-180975" algn="l" defTabSz="914400" rtl="0" eaLnBrk="1" fontAlgn="base" latinLnBrk="0" hangingPunct="1">
                        <a:lnSpc>
                          <a:spcPct val="100000"/>
                        </a:lnSpc>
                        <a:spcBef>
                          <a:spcPct val="20000"/>
                        </a:spcBef>
                        <a:spcAft>
                          <a:spcPct val="0"/>
                        </a:spcAft>
                        <a:buClrTx/>
                        <a:buSzTx/>
                        <a:buFontTx/>
                        <a:buChar char="•"/>
                        <a:tabLst>
                          <a:tab pos="180975" algn="l"/>
                        </a:tabLst>
                      </a:pPr>
                      <a:r>
                        <a:rPr kumimoji="0" lang="ru-RU" sz="1400" u="none" strike="noStrike" cap="none" normalizeH="0" baseline="0" dirty="0">
                          <a:ln>
                            <a:noFill/>
                          </a:ln>
                          <a:effectLst/>
                        </a:rPr>
                        <a:t>Наличия экспертной оценки;</a:t>
                      </a:r>
                    </a:p>
                    <a:p>
                      <a:pPr marL="180975" marR="0" lvl="0" indent="-180975" algn="l" defTabSz="914400" rtl="0" eaLnBrk="1" fontAlgn="base" latinLnBrk="0" hangingPunct="1">
                        <a:lnSpc>
                          <a:spcPct val="100000"/>
                        </a:lnSpc>
                        <a:spcBef>
                          <a:spcPct val="20000"/>
                        </a:spcBef>
                        <a:spcAft>
                          <a:spcPct val="0"/>
                        </a:spcAft>
                        <a:buClrTx/>
                        <a:buSzTx/>
                        <a:buFontTx/>
                        <a:buChar char="•"/>
                        <a:tabLst>
                          <a:tab pos="180975" algn="l"/>
                        </a:tabLst>
                      </a:pPr>
                      <a:r>
                        <a:rPr kumimoji="0" lang="ru-RU" sz="1400" u="none" strike="noStrike" cap="none" normalizeH="0" baseline="0" dirty="0">
                          <a:ln>
                            <a:noFill/>
                          </a:ln>
                          <a:effectLst/>
                        </a:rPr>
                        <a:t>Опыта у участников;</a:t>
                      </a:r>
                    </a:p>
                    <a:p>
                      <a:pPr marL="180975" marR="0" lvl="0" indent="-180975" algn="l" defTabSz="914400" rtl="0" eaLnBrk="1" fontAlgn="base" latinLnBrk="0" hangingPunct="1">
                        <a:lnSpc>
                          <a:spcPct val="100000"/>
                        </a:lnSpc>
                        <a:spcBef>
                          <a:spcPct val="20000"/>
                        </a:spcBef>
                        <a:spcAft>
                          <a:spcPct val="0"/>
                        </a:spcAft>
                        <a:buClrTx/>
                        <a:buSzTx/>
                        <a:buFontTx/>
                        <a:buChar char="•"/>
                        <a:tabLst>
                          <a:tab pos="180975" algn="l"/>
                        </a:tabLst>
                      </a:pPr>
                      <a:r>
                        <a:rPr kumimoji="0" lang="ru-RU" sz="1400" u="none" strike="noStrike" cap="none" normalizeH="0" baseline="0" dirty="0">
                          <a:ln>
                            <a:noFill/>
                          </a:ln>
                          <a:effectLst/>
                        </a:rPr>
                        <a:t>Схожести работ по содержанию и типу.</a:t>
                      </a:r>
                      <a:endParaRPr kumimoji="0" lang="ru-RU" sz="1400" b="0" i="0" u="none" strike="noStrike" cap="none" normalizeH="0" baseline="0" dirty="0">
                        <a:ln>
                          <a:noFill/>
                        </a:ln>
                        <a:solidFill>
                          <a:schemeClr val="tx1"/>
                        </a:solidFill>
                        <a:effectLst/>
                        <a:latin typeface="+mn-lt"/>
                      </a:endParaRPr>
                    </a:p>
                  </a:txBody>
                  <a:tcPr marL="91448" marR="91448" marT="45725" marB="45725" horzOverflow="overflow"/>
                </a:tc>
                <a:extLst>
                  <a:ext uri="{0D108BD9-81ED-4DB2-BD59-A6C34878D82A}">
                    <a16:rowId xmlns:a16="http://schemas.microsoft.com/office/drawing/2014/main" val="10002"/>
                  </a:ext>
                </a:extLst>
              </a:tr>
              <a:tr h="1550857">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1600" b="1" u="none" strike="noStrike" cap="none" normalizeH="0" baseline="0" dirty="0">
                        <a:ln>
                          <a:noFill/>
                        </a:ln>
                        <a:effectLst/>
                      </a:endParaRPr>
                    </a:p>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ru-RU" sz="1600" b="1" u="none" strike="noStrike" cap="none" normalizeH="0" baseline="0" dirty="0">
                          <a:ln>
                            <a:noFill/>
                          </a:ln>
                          <a:effectLst/>
                        </a:rPr>
                        <a:t>Экспертная оценка</a:t>
                      </a:r>
                      <a:endParaRPr kumimoji="0" lang="ru-RU" sz="1600" b="1" i="0" u="none" strike="noStrike" cap="none" normalizeH="0" baseline="0" dirty="0">
                        <a:ln>
                          <a:noFill/>
                        </a:ln>
                        <a:solidFill>
                          <a:schemeClr val="tx1"/>
                        </a:solidFill>
                        <a:effectLst/>
                        <a:latin typeface="+mn-lt"/>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600" b="1" i="0" u="none" strike="noStrike" cap="none" normalizeH="0" baseline="0" dirty="0">
                        <a:ln>
                          <a:noFill/>
                        </a:ln>
                        <a:solidFill>
                          <a:schemeClr val="tx1"/>
                        </a:solidFill>
                        <a:effectLst/>
                        <a:latin typeface="+mn-lt"/>
                      </a:endParaRPr>
                    </a:p>
                  </a:txBody>
                  <a:tcPr marL="91449" marR="91449" marT="45738" marB="45738" horzOverflow="overflow"/>
                </a:tc>
                <a:tc>
                  <a:txBody>
                    <a:bodyPr/>
                    <a:lstStyle/>
                    <a:p>
                      <a:pPr marL="180975" marR="0" lvl="1"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В случае большой сложности оценки по различным причинам;</a:t>
                      </a:r>
                    </a:p>
                    <a:p>
                      <a:pPr marL="180975" marR="0" lvl="1"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Наличия дополнительных влияющих факторов.</a:t>
                      </a:r>
                      <a:endParaRPr kumimoji="0" lang="ru-RU" sz="1400" b="0" i="0" u="none" strike="noStrike" cap="none" normalizeH="0" baseline="0" dirty="0">
                        <a:ln>
                          <a:noFill/>
                        </a:ln>
                        <a:solidFill>
                          <a:schemeClr val="tx1"/>
                        </a:solidFill>
                        <a:effectLst/>
                        <a:latin typeface="+mn-lt"/>
                      </a:endParaRPr>
                    </a:p>
                  </a:txBody>
                  <a:tcPr marL="91448" marR="91448" marT="45725" marB="45725" horzOverflow="overflow"/>
                </a:tc>
                <a:tc>
                  <a:txBody>
                    <a:bodyPr/>
                    <a:lstStyle/>
                    <a:p>
                      <a:pPr marL="180975" marR="0" lvl="1"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Исторической информации;</a:t>
                      </a:r>
                    </a:p>
                    <a:p>
                      <a:pPr marL="180975" marR="0" lvl="1"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Опыта у экспертов;</a:t>
                      </a:r>
                    </a:p>
                    <a:p>
                      <a:pPr marL="180975" marR="0" lvl="1" indent="-180975" algn="l" defTabSz="914400" rtl="0" eaLnBrk="1" fontAlgn="base" latinLnBrk="0" hangingPunct="1">
                        <a:lnSpc>
                          <a:spcPct val="100000"/>
                        </a:lnSpc>
                        <a:spcBef>
                          <a:spcPct val="20000"/>
                        </a:spcBef>
                        <a:spcAft>
                          <a:spcPct val="0"/>
                        </a:spcAft>
                        <a:buClrTx/>
                        <a:buSzTx/>
                        <a:buFontTx/>
                        <a:buChar char="•"/>
                        <a:tabLst/>
                      </a:pPr>
                      <a:r>
                        <a:rPr kumimoji="0" lang="ru-RU" sz="1400" u="none" strike="noStrike" cap="none" normalizeH="0" baseline="0" dirty="0">
                          <a:ln>
                            <a:noFill/>
                          </a:ln>
                          <a:effectLst/>
                        </a:rPr>
                        <a:t>Наличия рекомендации.</a:t>
                      </a:r>
                      <a:endParaRPr kumimoji="0" lang="ru-RU" sz="1400" b="0" i="0" u="none" strike="noStrike" cap="none" normalizeH="0" baseline="0" dirty="0">
                        <a:ln>
                          <a:noFill/>
                        </a:ln>
                        <a:solidFill>
                          <a:schemeClr val="tx1"/>
                        </a:solidFill>
                        <a:effectLst/>
                        <a:latin typeface="+mn-lt"/>
                      </a:endParaRPr>
                    </a:p>
                  </a:txBody>
                  <a:tcPr marL="91448" marR="91448" marT="45725" marB="45725" horzOverflow="overflow"/>
                </a:tc>
                <a:extLst>
                  <a:ext uri="{0D108BD9-81ED-4DB2-BD59-A6C34878D82A}">
                    <a16:rowId xmlns:a16="http://schemas.microsoft.com/office/drawing/2014/main" val="10003"/>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Заголовок 4"/>
          <p:cNvSpPr>
            <a:spLocks noGrp="1"/>
          </p:cNvSpPr>
          <p:nvPr>
            <p:ph type="title"/>
          </p:nvPr>
        </p:nvSpPr>
        <p:spPr>
          <a:xfrm>
            <a:off x="404813" y="188912"/>
            <a:ext cx="6543675" cy="719807"/>
          </a:xfrm>
        </p:spPr>
        <p:txBody>
          <a:bodyPr/>
          <a:lstStyle/>
          <a:p>
            <a:r>
              <a:rPr lang="ru-RU" altLang="ru-RU" dirty="0"/>
              <a:t>Календарный план проекта </a:t>
            </a:r>
            <a:br>
              <a:rPr lang="en-US" altLang="ru-RU" dirty="0"/>
            </a:br>
            <a:r>
              <a:rPr lang="ru-RU" altLang="ru-RU" dirty="0"/>
              <a:t>в </a:t>
            </a:r>
            <a:r>
              <a:rPr lang="en-US" altLang="ru-RU" dirty="0"/>
              <a:t>Microsoft Project</a:t>
            </a:r>
            <a:endParaRPr lang="ru-RU" altLang="ru-RU" dirty="0"/>
          </a:p>
        </p:txBody>
      </p:sp>
      <p:pic>
        <p:nvPicPr>
          <p:cNvPr id="2" name="Рисунок 1"/>
          <p:cNvPicPr>
            <a:picLocks noChangeAspect="1"/>
          </p:cNvPicPr>
          <p:nvPr/>
        </p:nvPicPr>
        <p:blipFill>
          <a:blip r:embed="rId3"/>
          <a:stretch>
            <a:fillRect/>
          </a:stretch>
        </p:blipFill>
        <p:spPr>
          <a:xfrm>
            <a:off x="-1" y="1259444"/>
            <a:ext cx="9144001" cy="5121884"/>
          </a:xfrm>
          <a:prstGeom prst="rect">
            <a:avLst/>
          </a:prstGeom>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Планирование и выполнение</a:t>
            </a:r>
            <a:r>
              <a:rPr lang="en-US" dirty="0"/>
              <a:t> </a:t>
            </a:r>
            <a:r>
              <a:rPr lang="ru-RU" dirty="0"/>
              <a:t>работ в </a:t>
            </a:r>
            <a:r>
              <a:rPr lang="en-US" dirty="0"/>
              <a:t>Scrum</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808769032"/>
              </p:ext>
            </p:extLst>
          </p:nvPr>
        </p:nvGraphicFramePr>
        <p:xfrm>
          <a:off x="971598" y="1397000"/>
          <a:ext cx="7920884" cy="4336256"/>
        </p:xfrm>
        <a:graphic>
          <a:graphicData uri="http://schemas.openxmlformats.org/drawingml/2006/table">
            <a:tbl>
              <a:tblPr firstRow="1" bandRow="1">
                <a:tableStyleId>{00A15C55-8517-42AA-B614-E9B94910E393}</a:tableStyleId>
              </a:tblPr>
              <a:tblGrid>
                <a:gridCol w="1980221">
                  <a:extLst>
                    <a:ext uri="{9D8B030D-6E8A-4147-A177-3AD203B41FA5}">
                      <a16:colId xmlns:a16="http://schemas.microsoft.com/office/drawing/2014/main" val="20000"/>
                    </a:ext>
                  </a:extLst>
                </a:gridCol>
                <a:gridCol w="1980221">
                  <a:extLst>
                    <a:ext uri="{9D8B030D-6E8A-4147-A177-3AD203B41FA5}">
                      <a16:colId xmlns:a16="http://schemas.microsoft.com/office/drawing/2014/main" val="20001"/>
                    </a:ext>
                  </a:extLst>
                </a:gridCol>
                <a:gridCol w="1980221">
                  <a:extLst>
                    <a:ext uri="{9D8B030D-6E8A-4147-A177-3AD203B41FA5}">
                      <a16:colId xmlns:a16="http://schemas.microsoft.com/office/drawing/2014/main" val="20002"/>
                    </a:ext>
                  </a:extLst>
                </a:gridCol>
                <a:gridCol w="1980221">
                  <a:extLst>
                    <a:ext uri="{9D8B030D-6E8A-4147-A177-3AD203B41FA5}">
                      <a16:colId xmlns:a16="http://schemas.microsoft.com/office/drawing/2014/main" val="20003"/>
                    </a:ext>
                  </a:extLst>
                </a:gridCol>
              </a:tblGrid>
              <a:tr h="831019">
                <a:tc>
                  <a:txBody>
                    <a:bodyPr/>
                    <a:lstStyle/>
                    <a:p>
                      <a:pPr algn="ctr"/>
                      <a:endParaRPr lang="ru-RU" dirty="0">
                        <a:solidFill>
                          <a:schemeClr val="bg1"/>
                        </a:solidFill>
                      </a:endParaRPr>
                    </a:p>
                    <a:p>
                      <a:pPr algn="ctr"/>
                      <a:r>
                        <a:rPr lang="ru-RU" dirty="0">
                          <a:solidFill>
                            <a:schemeClr val="bg1"/>
                          </a:solidFill>
                        </a:rPr>
                        <a:t>Делать</a:t>
                      </a:r>
                    </a:p>
                  </a:txBody>
                  <a:tcPr/>
                </a:tc>
                <a:tc>
                  <a:txBody>
                    <a:bodyPr/>
                    <a:lstStyle/>
                    <a:p>
                      <a:pPr algn="ctr"/>
                      <a:endParaRPr lang="ru-RU" dirty="0">
                        <a:solidFill>
                          <a:schemeClr val="bg1"/>
                        </a:solidFill>
                      </a:endParaRPr>
                    </a:p>
                    <a:p>
                      <a:pPr algn="ctr"/>
                      <a:r>
                        <a:rPr lang="ru-RU" dirty="0">
                          <a:solidFill>
                            <a:schemeClr val="bg1"/>
                          </a:solidFill>
                        </a:rPr>
                        <a:t>В процессе</a:t>
                      </a:r>
                    </a:p>
                  </a:txBody>
                  <a:tcPr/>
                </a:tc>
                <a:tc>
                  <a:txBody>
                    <a:bodyPr/>
                    <a:lstStyle/>
                    <a:p>
                      <a:pPr algn="ctr"/>
                      <a:endParaRPr lang="ru-RU" dirty="0">
                        <a:solidFill>
                          <a:schemeClr val="bg1"/>
                        </a:solidFill>
                      </a:endParaRPr>
                    </a:p>
                    <a:p>
                      <a:pPr algn="ctr"/>
                      <a:r>
                        <a:rPr lang="ru-RU" dirty="0">
                          <a:solidFill>
                            <a:schemeClr val="bg1"/>
                          </a:solidFill>
                        </a:rPr>
                        <a:t>Тест</a:t>
                      </a:r>
                    </a:p>
                  </a:txBody>
                  <a:tcPr/>
                </a:tc>
                <a:tc>
                  <a:txBody>
                    <a:bodyPr/>
                    <a:lstStyle/>
                    <a:p>
                      <a:pPr algn="ctr"/>
                      <a:endParaRPr lang="ru-RU" dirty="0">
                        <a:solidFill>
                          <a:schemeClr val="bg1"/>
                        </a:solidFill>
                      </a:endParaRPr>
                    </a:p>
                    <a:p>
                      <a:pPr algn="ctr"/>
                      <a:r>
                        <a:rPr lang="ru-RU" dirty="0">
                          <a:solidFill>
                            <a:schemeClr val="bg1"/>
                          </a:solidFill>
                        </a:rPr>
                        <a:t>Готово</a:t>
                      </a:r>
                    </a:p>
                  </a:txBody>
                  <a:tcPr/>
                </a:tc>
                <a:extLst>
                  <a:ext uri="{0D108BD9-81ED-4DB2-BD59-A6C34878D82A}">
                    <a16:rowId xmlns:a16="http://schemas.microsoft.com/office/drawing/2014/main" val="10000"/>
                  </a:ext>
                </a:extLst>
              </a:tr>
              <a:tr h="3505237">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extLst>
                  <a:ext uri="{0D108BD9-81ED-4DB2-BD59-A6C34878D82A}">
                    <a16:rowId xmlns:a16="http://schemas.microsoft.com/office/drawing/2014/main" val="10001"/>
                  </a:ext>
                </a:extLst>
              </a:tr>
            </a:tbl>
          </a:graphicData>
        </a:graphic>
      </p:graphicFrame>
      <p:cxnSp>
        <p:nvCxnSpPr>
          <p:cNvPr id="7" name="Прямая со стрелкой 6"/>
          <p:cNvCxnSpPr/>
          <p:nvPr/>
        </p:nvCxnSpPr>
        <p:spPr>
          <a:xfrm flipV="1">
            <a:off x="611560" y="2348880"/>
            <a:ext cx="0" cy="338437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156519" y="2517515"/>
            <a:ext cx="461665" cy="3168352"/>
          </a:xfrm>
          <a:prstGeom prst="rect">
            <a:avLst/>
          </a:prstGeom>
          <a:noFill/>
        </p:spPr>
        <p:txBody>
          <a:bodyPr vert="vert270" wrap="square" rtlCol="0">
            <a:spAutoFit/>
          </a:bodyPr>
          <a:lstStyle/>
          <a:p>
            <a:pPr algn="ctr"/>
            <a:r>
              <a:rPr lang="ru-RU" dirty="0"/>
              <a:t>важность / приоритетность</a:t>
            </a:r>
          </a:p>
        </p:txBody>
      </p:sp>
      <p:grpSp>
        <p:nvGrpSpPr>
          <p:cNvPr id="16" name="Группа 15"/>
          <p:cNvGrpSpPr/>
          <p:nvPr/>
        </p:nvGrpSpPr>
        <p:grpSpPr>
          <a:xfrm>
            <a:off x="1831231" y="2652010"/>
            <a:ext cx="724543" cy="560965"/>
            <a:chOff x="1831231" y="2652010"/>
            <a:chExt cx="724543" cy="560965"/>
          </a:xfrm>
        </p:grpSpPr>
        <p:sp>
          <p:nvSpPr>
            <p:cNvPr id="12" name="Прямоугольник 11"/>
            <p:cNvSpPr/>
            <p:nvPr/>
          </p:nvSpPr>
          <p:spPr>
            <a:xfrm>
              <a:off x="1831231" y="2652010"/>
              <a:ext cx="724543" cy="56096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1896590" y="2750731"/>
              <a:ext cx="648072" cy="246221"/>
            </a:xfrm>
            <a:prstGeom prst="rect">
              <a:avLst/>
            </a:prstGeom>
            <a:solidFill>
              <a:srgbClr val="92D050"/>
            </a:solidFill>
          </p:spPr>
          <p:txBody>
            <a:bodyPr wrap="square" rtlCol="0">
              <a:spAutoFit/>
            </a:bodyPr>
            <a:lstStyle/>
            <a:p>
              <a:r>
                <a:rPr lang="ru-RU" sz="1000" dirty="0"/>
                <a:t>задача</a:t>
              </a:r>
            </a:p>
          </p:txBody>
        </p:sp>
      </p:grpSp>
      <p:grpSp>
        <p:nvGrpSpPr>
          <p:cNvPr id="17" name="Группа 16"/>
          <p:cNvGrpSpPr/>
          <p:nvPr/>
        </p:nvGrpSpPr>
        <p:grpSpPr>
          <a:xfrm>
            <a:off x="1245343" y="3184880"/>
            <a:ext cx="724543" cy="560965"/>
            <a:chOff x="1831231" y="2652010"/>
            <a:chExt cx="724543" cy="560965"/>
          </a:xfrm>
          <a:solidFill>
            <a:srgbClr val="FFFF00"/>
          </a:solidFill>
        </p:grpSpPr>
        <p:sp>
          <p:nvSpPr>
            <p:cNvPr id="18" name="Прямоугольник 17"/>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38" name="Группа 37"/>
          <p:cNvGrpSpPr/>
          <p:nvPr/>
        </p:nvGrpSpPr>
        <p:grpSpPr>
          <a:xfrm>
            <a:off x="1197449" y="2492895"/>
            <a:ext cx="724543" cy="546769"/>
            <a:chOff x="1197449" y="2492895"/>
            <a:chExt cx="724543" cy="546769"/>
          </a:xfrm>
        </p:grpSpPr>
        <p:sp>
          <p:nvSpPr>
            <p:cNvPr id="10" name="Прямоугольник 9"/>
            <p:cNvSpPr/>
            <p:nvPr/>
          </p:nvSpPr>
          <p:spPr>
            <a:xfrm>
              <a:off x="1197449" y="2492895"/>
              <a:ext cx="724543" cy="546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273920" y="2564904"/>
              <a:ext cx="648072" cy="246221"/>
            </a:xfrm>
            <a:prstGeom prst="rect">
              <a:avLst/>
            </a:prstGeom>
            <a:noFill/>
          </p:spPr>
          <p:txBody>
            <a:bodyPr wrap="square" rtlCol="0">
              <a:spAutoFit/>
            </a:bodyPr>
            <a:lstStyle/>
            <a:p>
              <a:r>
                <a:rPr lang="ru-RU" sz="1000" dirty="0"/>
                <a:t>задача</a:t>
              </a:r>
            </a:p>
          </p:txBody>
        </p:sp>
      </p:grpSp>
      <p:grpSp>
        <p:nvGrpSpPr>
          <p:cNvPr id="20" name="Группа 19"/>
          <p:cNvGrpSpPr/>
          <p:nvPr/>
        </p:nvGrpSpPr>
        <p:grpSpPr>
          <a:xfrm>
            <a:off x="2141518" y="3372089"/>
            <a:ext cx="724543" cy="560965"/>
            <a:chOff x="1831231" y="2652010"/>
            <a:chExt cx="724543" cy="560965"/>
          </a:xfrm>
          <a:solidFill>
            <a:srgbClr val="FF0000"/>
          </a:solidFill>
        </p:grpSpPr>
        <p:sp>
          <p:nvSpPr>
            <p:cNvPr id="21" name="Прямоугольник 20"/>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TextBox 21"/>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23" name="Группа 22"/>
          <p:cNvGrpSpPr/>
          <p:nvPr/>
        </p:nvGrpSpPr>
        <p:grpSpPr>
          <a:xfrm>
            <a:off x="1067969" y="3850345"/>
            <a:ext cx="724543" cy="560965"/>
            <a:chOff x="1831231" y="2652010"/>
            <a:chExt cx="724543" cy="560965"/>
          </a:xfrm>
          <a:solidFill>
            <a:srgbClr val="0070C0"/>
          </a:solidFill>
        </p:grpSpPr>
        <p:sp>
          <p:nvSpPr>
            <p:cNvPr id="24" name="Прямоугольник 23"/>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TextBox 24"/>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26" name="Группа 25"/>
          <p:cNvGrpSpPr/>
          <p:nvPr/>
        </p:nvGrpSpPr>
        <p:grpSpPr>
          <a:xfrm>
            <a:off x="1926652" y="4101691"/>
            <a:ext cx="724543" cy="560965"/>
            <a:chOff x="1831231" y="2652010"/>
            <a:chExt cx="724543" cy="560965"/>
          </a:xfrm>
          <a:solidFill>
            <a:srgbClr val="FFC000"/>
          </a:solidFill>
        </p:grpSpPr>
        <p:sp>
          <p:nvSpPr>
            <p:cNvPr id="27" name="Прямоугольник 26"/>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TextBox 27"/>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29" name="Группа 28"/>
          <p:cNvGrpSpPr/>
          <p:nvPr/>
        </p:nvGrpSpPr>
        <p:grpSpPr>
          <a:xfrm>
            <a:off x="1300463" y="4556525"/>
            <a:ext cx="724543" cy="560965"/>
            <a:chOff x="1831231" y="2652010"/>
            <a:chExt cx="724543" cy="560965"/>
          </a:xfrm>
          <a:solidFill>
            <a:srgbClr val="F7F9A5"/>
          </a:solidFill>
        </p:grpSpPr>
        <p:sp>
          <p:nvSpPr>
            <p:cNvPr id="30" name="Прямоугольник 29"/>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TextBox 30"/>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32" name="Группа 31"/>
          <p:cNvGrpSpPr/>
          <p:nvPr/>
        </p:nvGrpSpPr>
        <p:grpSpPr>
          <a:xfrm>
            <a:off x="1936619" y="4823288"/>
            <a:ext cx="724543" cy="560965"/>
            <a:chOff x="1831231" y="2652010"/>
            <a:chExt cx="724543" cy="560965"/>
          </a:xfrm>
          <a:solidFill>
            <a:srgbClr val="99FF66"/>
          </a:solidFill>
        </p:grpSpPr>
        <p:sp>
          <p:nvSpPr>
            <p:cNvPr id="33" name="Прямоугольник 32"/>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TextBox 33"/>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35" name="Группа 34"/>
          <p:cNvGrpSpPr/>
          <p:nvPr/>
        </p:nvGrpSpPr>
        <p:grpSpPr>
          <a:xfrm>
            <a:off x="1074487" y="5059623"/>
            <a:ext cx="724543" cy="560965"/>
            <a:chOff x="1831231" y="2652010"/>
            <a:chExt cx="724543" cy="560965"/>
          </a:xfrm>
          <a:solidFill>
            <a:srgbClr val="FF66FF"/>
          </a:solidFill>
        </p:grpSpPr>
        <p:sp>
          <p:nvSpPr>
            <p:cNvPr id="36" name="Прямоугольник 35"/>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TextBox 36"/>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39" name="Группа 38"/>
          <p:cNvGrpSpPr/>
          <p:nvPr/>
        </p:nvGrpSpPr>
        <p:grpSpPr>
          <a:xfrm>
            <a:off x="7882711" y="2776544"/>
            <a:ext cx="724543" cy="546769"/>
            <a:chOff x="1197449" y="2492895"/>
            <a:chExt cx="724543" cy="546769"/>
          </a:xfrm>
        </p:grpSpPr>
        <p:sp>
          <p:nvSpPr>
            <p:cNvPr id="40" name="Прямоугольник 39"/>
            <p:cNvSpPr/>
            <p:nvPr/>
          </p:nvSpPr>
          <p:spPr>
            <a:xfrm>
              <a:off x="1197449" y="2492895"/>
              <a:ext cx="724543" cy="546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TextBox 40"/>
            <p:cNvSpPr txBox="1"/>
            <p:nvPr/>
          </p:nvSpPr>
          <p:spPr>
            <a:xfrm>
              <a:off x="1273920" y="2564904"/>
              <a:ext cx="648072" cy="246221"/>
            </a:xfrm>
            <a:prstGeom prst="rect">
              <a:avLst/>
            </a:prstGeom>
            <a:noFill/>
          </p:spPr>
          <p:txBody>
            <a:bodyPr wrap="square" rtlCol="0">
              <a:spAutoFit/>
            </a:bodyPr>
            <a:lstStyle/>
            <a:p>
              <a:r>
                <a:rPr lang="ru-RU" sz="1000" dirty="0"/>
                <a:t>задача</a:t>
              </a:r>
            </a:p>
          </p:txBody>
        </p:sp>
      </p:grpSp>
      <p:grpSp>
        <p:nvGrpSpPr>
          <p:cNvPr id="42" name="Группа 41"/>
          <p:cNvGrpSpPr/>
          <p:nvPr/>
        </p:nvGrpSpPr>
        <p:grpSpPr>
          <a:xfrm>
            <a:off x="7279942" y="3213042"/>
            <a:ext cx="724543" cy="560965"/>
            <a:chOff x="1831231" y="2652010"/>
            <a:chExt cx="724543" cy="560965"/>
          </a:xfrm>
        </p:grpSpPr>
        <p:sp>
          <p:nvSpPr>
            <p:cNvPr id="43" name="Прямоугольник 42"/>
            <p:cNvSpPr/>
            <p:nvPr/>
          </p:nvSpPr>
          <p:spPr>
            <a:xfrm>
              <a:off x="1831231" y="2652010"/>
              <a:ext cx="724543" cy="56096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TextBox 43"/>
            <p:cNvSpPr txBox="1"/>
            <p:nvPr/>
          </p:nvSpPr>
          <p:spPr>
            <a:xfrm>
              <a:off x="1896590" y="2750731"/>
              <a:ext cx="648072" cy="246221"/>
            </a:xfrm>
            <a:prstGeom prst="rect">
              <a:avLst/>
            </a:prstGeom>
            <a:solidFill>
              <a:srgbClr val="92D050"/>
            </a:solidFill>
          </p:spPr>
          <p:txBody>
            <a:bodyPr wrap="square" rtlCol="0">
              <a:spAutoFit/>
            </a:bodyPr>
            <a:lstStyle/>
            <a:p>
              <a:r>
                <a:rPr lang="ru-RU" sz="1000" dirty="0"/>
                <a:t>задача</a:t>
              </a:r>
            </a:p>
          </p:txBody>
        </p:sp>
      </p:grpSp>
      <p:grpSp>
        <p:nvGrpSpPr>
          <p:cNvPr id="45" name="Группа 44"/>
          <p:cNvGrpSpPr/>
          <p:nvPr/>
        </p:nvGrpSpPr>
        <p:grpSpPr>
          <a:xfrm>
            <a:off x="7653326" y="3592178"/>
            <a:ext cx="724543" cy="560965"/>
            <a:chOff x="1831231" y="2652010"/>
            <a:chExt cx="724543" cy="560965"/>
          </a:xfrm>
          <a:solidFill>
            <a:srgbClr val="FFFF00"/>
          </a:solidFill>
        </p:grpSpPr>
        <p:sp>
          <p:nvSpPr>
            <p:cNvPr id="46" name="Прямоугольник 45"/>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TextBox 46"/>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48" name="Группа 47"/>
          <p:cNvGrpSpPr/>
          <p:nvPr/>
        </p:nvGrpSpPr>
        <p:grpSpPr>
          <a:xfrm>
            <a:off x="5200745" y="2906660"/>
            <a:ext cx="724543" cy="560965"/>
            <a:chOff x="1831231" y="2652010"/>
            <a:chExt cx="724543" cy="560965"/>
          </a:xfrm>
          <a:solidFill>
            <a:srgbClr val="FF0000"/>
          </a:solidFill>
        </p:grpSpPr>
        <p:sp>
          <p:nvSpPr>
            <p:cNvPr id="49" name="Прямоугольник 48"/>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TextBox 49"/>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51" name="Группа 50"/>
          <p:cNvGrpSpPr/>
          <p:nvPr/>
        </p:nvGrpSpPr>
        <p:grpSpPr>
          <a:xfrm>
            <a:off x="5818373" y="3119649"/>
            <a:ext cx="724543" cy="560965"/>
            <a:chOff x="1831231" y="2652010"/>
            <a:chExt cx="724543" cy="560965"/>
          </a:xfrm>
          <a:solidFill>
            <a:srgbClr val="0070C0"/>
          </a:solidFill>
        </p:grpSpPr>
        <p:sp>
          <p:nvSpPr>
            <p:cNvPr id="52" name="Прямоугольник 51"/>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TextBox 52"/>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54" name="Группа 53"/>
          <p:cNvGrpSpPr/>
          <p:nvPr/>
        </p:nvGrpSpPr>
        <p:grpSpPr>
          <a:xfrm>
            <a:off x="3561900" y="2992087"/>
            <a:ext cx="724543" cy="560965"/>
            <a:chOff x="1831231" y="2652010"/>
            <a:chExt cx="724543" cy="560965"/>
          </a:xfrm>
          <a:solidFill>
            <a:srgbClr val="FFC000"/>
          </a:solidFill>
        </p:grpSpPr>
        <p:sp>
          <p:nvSpPr>
            <p:cNvPr id="55" name="Прямоугольник 54"/>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TextBox 55"/>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grpSp>
        <p:nvGrpSpPr>
          <p:cNvPr id="57" name="Группа 56"/>
          <p:cNvGrpSpPr/>
          <p:nvPr/>
        </p:nvGrpSpPr>
        <p:grpSpPr>
          <a:xfrm>
            <a:off x="3397249" y="3517867"/>
            <a:ext cx="724543" cy="560965"/>
            <a:chOff x="1831231" y="2652010"/>
            <a:chExt cx="724543" cy="560965"/>
          </a:xfrm>
          <a:solidFill>
            <a:srgbClr val="F7F9A5"/>
          </a:solidFill>
        </p:grpSpPr>
        <p:sp>
          <p:nvSpPr>
            <p:cNvPr id="58" name="Прямоугольник 57"/>
            <p:cNvSpPr/>
            <p:nvPr/>
          </p:nvSpPr>
          <p:spPr>
            <a:xfrm>
              <a:off x="1831231" y="2652010"/>
              <a:ext cx="724543" cy="56096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TextBox 58"/>
            <p:cNvSpPr txBox="1"/>
            <p:nvPr/>
          </p:nvSpPr>
          <p:spPr>
            <a:xfrm>
              <a:off x="1896590" y="2750731"/>
              <a:ext cx="648072" cy="246221"/>
            </a:xfrm>
            <a:prstGeom prst="rect">
              <a:avLst/>
            </a:prstGeom>
            <a:grpFill/>
          </p:spPr>
          <p:txBody>
            <a:bodyPr wrap="square" rtlCol="0">
              <a:spAutoFit/>
            </a:bodyPr>
            <a:lstStyle/>
            <a:p>
              <a:r>
                <a:rPr lang="ru-RU" sz="1000" dirty="0"/>
                <a:t>задача</a:t>
              </a:r>
            </a:p>
          </p:txBody>
        </p:sp>
      </p:grpSp>
    </p:spTree>
    <p:extLst>
      <p:ext uri="{BB962C8B-B14F-4D97-AF65-F5344CB8AC3E}">
        <p14:creationId xmlns:p14="http://schemas.microsoft.com/office/powerpoint/2010/main" val="111309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8"/>
                                        </p:tgtEl>
                                      </p:cBhvr>
                                    </p:animEffect>
                                    <p:set>
                                      <p:cBhvr>
                                        <p:cTn id="7" dur="1" fill="hold">
                                          <p:stCondLst>
                                            <p:cond delay="499"/>
                                          </p:stCondLst>
                                        </p:cTn>
                                        <p:tgtEl>
                                          <p:spTgt spid="3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childTnLst>
                          </p:cTn>
                        </p:par>
                        <p:par>
                          <p:cTn id="11" fill="hold">
                            <p:stCondLst>
                              <p:cond delay="500"/>
                            </p:stCondLst>
                            <p:childTnLst>
                              <p:par>
                                <p:cTn id="12" presetID="10" presetClass="exit" presetSubtype="0" fill="hold" nodeType="afterEffect">
                                  <p:stCondLst>
                                    <p:cond delay="0"/>
                                  </p:stCondLst>
                                  <p:childTnLst>
                                    <p:animEffect transition="out" filter="fade">
                                      <p:cBhvr>
                                        <p:cTn id="13" dur="500"/>
                                        <p:tgtEl>
                                          <p:spTgt spid="16"/>
                                        </p:tgtEl>
                                      </p:cBhvr>
                                    </p:animEffect>
                                    <p:set>
                                      <p:cBhvr>
                                        <p:cTn id="14" dur="1" fill="hold">
                                          <p:stCondLst>
                                            <p:cond delay="499"/>
                                          </p:stCondLst>
                                        </p:cTn>
                                        <p:tgtEl>
                                          <p:spTgt spid="16"/>
                                        </p:tgtEl>
                                        <p:attrNameLst>
                                          <p:attrName>style.visibility</p:attrName>
                                        </p:attrNameLst>
                                      </p:cBhvr>
                                      <p:to>
                                        <p:strVal val="hidden"/>
                                      </p:to>
                                    </p:set>
                                  </p:childTnLst>
                                </p:cTn>
                              </p:par>
                              <p:par>
                                <p:cTn id="15" presetID="10"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par>
                          <p:cTn id="18" fill="hold">
                            <p:stCondLst>
                              <p:cond delay="1000"/>
                            </p:stCondLst>
                            <p:childTnLst>
                              <p:par>
                                <p:cTn id="19" presetID="10" presetClass="exit" presetSubtype="0" fill="hold" nodeType="afterEffect">
                                  <p:stCondLst>
                                    <p:cond delay="0"/>
                                  </p:stCondLst>
                                  <p:childTnLst>
                                    <p:animEffect transition="out" filter="fade">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childTnLst>
                                </p:cTn>
                              </p:par>
                            </p:childTnLst>
                          </p:cTn>
                        </p:par>
                        <p:par>
                          <p:cTn id="24" fill="hold">
                            <p:stCondLst>
                              <p:cond delay="1500"/>
                            </p:stCondLst>
                            <p:childTnLst>
                              <p:par>
                                <p:cTn id="25" presetID="10" presetClass="exit" presetSubtype="0" fill="hold" nodeType="afterEffect">
                                  <p:stCondLst>
                                    <p:cond delay="0"/>
                                  </p:stCondLst>
                                  <p:childTnLst>
                                    <p:animEffect transition="out" filter="fade">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childTnLst>
                                </p:cTn>
                              </p:par>
                            </p:childTnLst>
                          </p:cTn>
                        </p:par>
                        <p:par>
                          <p:cTn id="30" fill="hold">
                            <p:stCondLst>
                              <p:cond delay="2000"/>
                            </p:stCondLst>
                            <p:childTnLst>
                              <p:par>
                                <p:cTn id="31" presetID="10" presetClass="exit" presetSubtype="0" fill="hold" nodeType="afterEffect">
                                  <p:stCondLst>
                                    <p:cond delay="0"/>
                                  </p:stCondLst>
                                  <p:childTnLst>
                                    <p:animEffect transition="out" filter="fade">
                                      <p:cBhvr>
                                        <p:cTn id="32" dur="500"/>
                                        <p:tgtEl>
                                          <p:spTgt spid="23"/>
                                        </p:tgtEl>
                                      </p:cBhvr>
                                    </p:animEffect>
                                    <p:set>
                                      <p:cBhvr>
                                        <p:cTn id="33" dur="1" fill="hold">
                                          <p:stCondLst>
                                            <p:cond delay="499"/>
                                          </p:stCondLst>
                                        </p:cTn>
                                        <p:tgtEl>
                                          <p:spTgt spid="23"/>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500"/>
                            </p:stCondLst>
                            <p:childTnLst>
                              <p:par>
                                <p:cTn id="38" presetID="10" presetClass="exit" presetSubtype="0" fill="hold" nodeType="afterEffect">
                                  <p:stCondLst>
                                    <p:cond delay="0"/>
                                  </p:stCondLst>
                                  <p:childTnLst>
                                    <p:animEffect transition="out" filter="fade">
                                      <p:cBhvr>
                                        <p:cTn id="39" dur="500"/>
                                        <p:tgtEl>
                                          <p:spTgt spid="26"/>
                                        </p:tgtEl>
                                      </p:cBhvr>
                                    </p:animEffect>
                                    <p:set>
                                      <p:cBhvr>
                                        <p:cTn id="40" dur="1" fill="hold">
                                          <p:stCondLst>
                                            <p:cond delay="499"/>
                                          </p:stCondLst>
                                        </p:cTn>
                                        <p:tgtEl>
                                          <p:spTgt spid="2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par>
                          <p:cTn id="44" fill="hold">
                            <p:stCondLst>
                              <p:cond delay="3000"/>
                            </p:stCondLst>
                            <p:childTnLst>
                              <p:par>
                                <p:cTn id="45" presetID="10" presetClass="exit" presetSubtype="0" fill="hold" nodeType="afterEffect">
                                  <p:stCondLst>
                                    <p:cond delay="0"/>
                                  </p:stCondLst>
                                  <p:childTnLst>
                                    <p:animEffect transition="out" filter="fade">
                                      <p:cBhvr>
                                        <p:cTn id="46" dur="500"/>
                                        <p:tgtEl>
                                          <p:spTgt spid="29"/>
                                        </p:tgtEl>
                                      </p:cBhvr>
                                    </p:animEffect>
                                    <p:set>
                                      <p:cBhvr>
                                        <p:cTn id="47" dur="1" fill="hold">
                                          <p:stCondLst>
                                            <p:cond delay="499"/>
                                          </p:stCondLst>
                                        </p:cTn>
                                        <p:tgtEl>
                                          <p:spTgt spid="29"/>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0" y="0"/>
            <a:ext cx="9144000" cy="6381328"/>
          </a:xfrm>
          <a:prstGeom prst="rect">
            <a:avLst/>
          </a:prstGeom>
        </p:spPr>
      </p:pic>
      <p:sp>
        <p:nvSpPr>
          <p:cNvPr id="14338" name="Text Box 7"/>
          <p:cNvSpPr txBox="1">
            <a:spLocks noChangeArrowheads="1"/>
          </p:cNvSpPr>
          <p:nvPr/>
        </p:nvSpPr>
        <p:spPr bwMode="auto">
          <a:xfrm>
            <a:off x="455613" y="1044600"/>
            <a:ext cx="7140723"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en-US" altLang="ru-RU" sz="1400" b="1" dirty="0">
                <a:solidFill>
                  <a:schemeClr val="tx2">
                    <a:lumMod val="50000"/>
                  </a:schemeClr>
                </a:solidFill>
              </a:rPr>
              <a:t>International Project Management Association (</a:t>
            </a:r>
            <a:r>
              <a:rPr lang="ru-RU" altLang="ru-RU" sz="1400" b="1" dirty="0">
                <a:solidFill>
                  <a:schemeClr val="tx2">
                    <a:lumMod val="50000"/>
                  </a:schemeClr>
                </a:solidFill>
              </a:rPr>
              <a:t>IPMA)</a:t>
            </a:r>
          </a:p>
          <a:p>
            <a:pPr>
              <a:spcBef>
                <a:spcPct val="0"/>
              </a:spcBef>
              <a:buFontTx/>
              <a:buNone/>
            </a:pPr>
            <a:r>
              <a:rPr lang="ru-RU" altLang="ru-RU" sz="1400" b="1" dirty="0"/>
              <a:t>Международная ассоциация управления проектами, Швейцария</a:t>
            </a:r>
          </a:p>
          <a:p>
            <a:pPr>
              <a:spcBef>
                <a:spcPct val="0"/>
              </a:spcBef>
              <a:buFontTx/>
              <a:buNone/>
            </a:pPr>
            <a:r>
              <a:rPr lang="en-US" altLang="ru-RU" sz="1400" dirty="0"/>
              <a:t>Project Management International Competence Baseline – PM ICB.</a:t>
            </a:r>
            <a:endParaRPr lang="ru-RU" altLang="ru-RU" sz="1400" dirty="0"/>
          </a:p>
          <a:p>
            <a:pPr>
              <a:spcBef>
                <a:spcPct val="0"/>
              </a:spcBef>
              <a:buFontTx/>
              <a:buNone/>
            </a:pPr>
            <a:endParaRPr lang="ru-RU" altLang="ru-RU" sz="1400" dirty="0"/>
          </a:p>
          <a:p>
            <a:pPr>
              <a:spcBef>
                <a:spcPct val="0"/>
              </a:spcBef>
              <a:buFontTx/>
              <a:buNone/>
            </a:pPr>
            <a:r>
              <a:rPr lang="ru-RU" altLang="ru-RU" sz="1400" b="1" dirty="0">
                <a:solidFill>
                  <a:schemeClr val="tx2">
                    <a:lumMod val="50000"/>
                  </a:schemeClr>
                </a:solidFill>
              </a:rPr>
              <a:t>Российская ассоциация управления проектами </a:t>
            </a:r>
            <a:r>
              <a:rPr lang="en-US" altLang="ru-RU" sz="1400" dirty="0">
                <a:solidFill>
                  <a:schemeClr val="tx2">
                    <a:lumMod val="50000"/>
                  </a:schemeClr>
                </a:solidFill>
              </a:rPr>
              <a:t>–</a:t>
            </a:r>
            <a:r>
              <a:rPr lang="ru-RU" altLang="ru-RU" sz="1400" b="1" dirty="0">
                <a:solidFill>
                  <a:schemeClr val="tx2">
                    <a:lumMod val="50000"/>
                  </a:schemeClr>
                </a:solidFill>
              </a:rPr>
              <a:t> СОВНЕТ, Россия</a:t>
            </a:r>
            <a:r>
              <a:rPr lang="en-US" altLang="ru-RU" sz="1400" dirty="0">
                <a:solidFill>
                  <a:schemeClr val="tx2">
                    <a:lumMod val="50000"/>
                  </a:schemeClr>
                </a:solidFill>
              </a:rPr>
              <a:t> </a:t>
            </a:r>
          </a:p>
          <a:p>
            <a:pPr>
              <a:spcBef>
                <a:spcPct val="0"/>
              </a:spcBef>
              <a:buFontTx/>
              <a:buNone/>
            </a:pPr>
            <a:r>
              <a:rPr lang="ru-RU" altLang="ru-RU" sz="1400" dirty="0"/>
              <a:t>Национальные требования к компетентности - НТК</a:t>
            </a:r>
          </a:p>
          <a:p>
            <a:pPr>
              <a:spcBef>
                <a:spcPct val="0"/>
              </a:spcBef>
              <a:buFontTx/>
              <a:buNone/>
            </a:pPr>
            <a:endParaRPr lang="en-US" altLang="ru-RU" sz="1400" dirty="0"/>
          </a:p>
          <a:p>
            <a:pPr>
              <a:spcBef>
                <a:spcPct val="0"/>
              </a:spcBef>
              <a:buFontTx/>
              <a:buNone/>
            </a:pPr>
            <a:r>
              <a:rPr lang="en-US" altLang="ru-RU" sz="1400" b="1" dirty="0">
                <a:solidFill>
                  <a:schemeClr val="tx2">
                    <a:lumMod val="50000"/>
                  </a:schemeClr>
                </a:solidFill>
              </a:rPr>
              <a:t>Project Management Institute (</a:t>
            </a:r>
            <a:r>
              <a:rPr lang="ru-RU" altLang="ru-RU" sz="1400" b="1" dirty="0">
                <a:solidFill>
                  <a:schemeClr val="tx2">
                    <a:lumMod val="50000"/>
                  </a:schemeClr>
                </a:solidFill>
              </a:rPr>
              <a:t>PMI)</a:t>
            </a:r>
            <a:r>
              <a:rPr lang="ru-RU" altLang="ru-RU" sz="1400" b="1" dirty="0">
                <a:solidFill>
                  <a:schemeClr val="tx2">
                    <a:lumMod val="75000"/>
                  </a:schemeClr>
                </a:solidFill>
              </a:rPr>
              <a:t> </a:t>
            </a:r>
            <a:endParaRPr lang="en-US" altLang="ru-RU" sz="1400" b="1" dirty="0">
              <a:solidFill>
                <a:schemeClr val="tx2">
                  <a:lumMod val="75000"/>
                </a:schemeClr>
              </a:solidFill>
            </a:endParaRPr>
          </a:p>
          <a:p>
            <a:pPr>
              <a:spcBef>
                <a:spcPct val="0"/>
              </a:spcBef>
              <a:buFontTx/>
              <a:buNone/>
            </a:pPr>
            <a:r>
              <a:rPr lang="ru-RU" altLang="ru-RU" sz="1400" b="1" dirty="0"/>
              <a:t>Институт управления проектами, США</a:t>
            </a:r>
          </a:p>
          <a:p>
            <a:pPr>
              <a:spcBef>
                <a:spcPct val="0"/>
              </a:spcBef>
              <a:buFontTx/>
              <a:buNone/>
            </a:pPr>
            <a:r>
              <a:rPr lang="en-US" altLang="ru-RU" sz="1400" dirty="0"/>
              <a:t>Project Management Body Of Knowledge – PMB</a:t>
            </a:r>
            <a:r>
              <a:rPr lang="ru-RU" altLang="ru-RU" sz="1400" dirty="0"/>
              <a:t>О</a:t>
            </a:r>
            <a:r>
              <a:rPr lang="en-US" altLang="ru-RU" sz="1400" dirty="0"/>
              <a:t>K</a:t>
            </a:r>
            <a:endParaRPr lang="ru-RU" altLang="ru-RU" sz="1400" dirty="0"/>
          </a:p>
          <a:p>
            <a:pPr>
              <a:spcBef>
                <a:spcPct val="0"/>
              </a:spcBef>
              <a:buFontTx/>
              <a:buNone/>
            </a:pPr>
            <a:endParaRPr lang="ru-RU" altLang="ru-RU" sz="1400" dirty="0"/>
          </a:p>
          <a:p>
            <a:pPr>
              <a:spcBef>
                <a:spcPct val="0"/>
              </a:spcBef>
              <a:buFontTx/>
              <a:buNone/>
            </a:pPr>
            <a:r>
              <a:rPr lang="en-US" altLang="ru-RU" sz="1400" b="1" dirty="0">
                <a:solidFill>
                  <a:schemeClr val="tx2">
                    <a:lumMod val="50000"/>
                  </a:schemeClr>
                </a:solidFill>
              </a:rPr>
              <a:t>Office of Government Commerce (OGC)</a:t>
            </a:r>
            <a:r>
              <a:rPr lang="ru-RU" altLang="ru-RU" sz="1400" b="1" dirty="0">
                <a:solidFill>
                  <a:schemeClr val="tx2">
                    <a:lumMod val="50000"/>
                  </a:schemeClr>
                </a:solidFill>
              </a:rPr>
              <a:t> </a:t>
            </a:r>
            <a:endParaRPr lang="en-US" altLang="ru-RU" sz="1400" b="1" dirty="0">
              <a:solidFill>
                <a:schemeClr val="tx2">
                  <a:lumMod val="50000"/>
                </a:schemeClr>
              </a:solidFill>
            </a:endParaRPr>
          </a:p>
          <a:p>
            <a:pPr>
              <a:spcBef>
                <a:spcPct val="0"/>
              </a:spcBef>
              <a:buFontTx/>
              <a:buNone/>
            </a:pPr>
            <a:r>
              <a:rPr lang="ru-RU" altLang="ru-RU" sz="1400" b="1" dirty="0"/>
              <a:t>Секретариат кабинета министров Великобритании</a:t>
            </a:r>
            <a:endParaRPr lang="en-US" altLang="ru-RU" sz="1400" b="1" dirty="0"/>
          </a:p>
          <a:p>
            <a:pPr>
              <a:spcBef>
                <a:spcPct val="0"/>
              </a:spcBef>
              <a:buFontTx/>
              <a:buNone/>
            </a:pPr>
            <a:r>
              <a:rPr lang="en-US" altLang="ru-RU" sz="1400" dirty="0"/>
              <a:t>Projects IN Controlled Environments 2 (PRINCE2)</a:t>
            </a:r>
            <a:endParaRPr lang="ru-RU" altLang="ru-RU" sz="1400" dirty="0"/>
          </a:p>
          <a:p>
            <a:pPr>
              <a:spcBef>
                <a:spcPct val="0"/>
              </a:spcBef>
              <a:buFontTx/>
              <a:buNone/>
            </a:pPr>
            <a:endParaRPr lang="en-US" altLang="ru-RU" sz="1400" dirty="0"/>
          </a:p>
          <a:p>
            <a:pPr>
              <a:spcBef>
                <a:spcPct val="0"/>
              </a:spcBef>
              <a:buFontTx/>
              <a:buNone/>
            </a:pPr>
            <a:r>
              <a:rPr lang="en-US" altLang="ru-RU" sz="1400" b="1" dirty="0">
                <a:solidFill>
                  <a:schemeClr val="tx2">
                    <a:lumMod val="50000"/>
                  </a:schemeClr>
                </a:solidFill>
              </a:rPr>
              <a:t>International Organization for Standardization</a:t>
            </a:r>
            <a:r>
              <a:rPr lang="ru-RU" altLang="ru-RU" sz="1400" b="1" dirty="0">
                <a:solidFill>
                  <a:schemeClr val="tx2">
                    <a:lumMod val="50000"/>
                  </a:schemeClr>
                </a:solidFill>
              </a:rPr>
              <a:t> (</a:t>
            </a:r>
            <a:r>
              <a:rPr lang="en-US" altLang="ru-RU" sz="1400" b="1" dirty="0">
                <a:solidFill>
                  <a:schemeClr val="tx2">
                    <a:lumMod val="50000"/>
                  </a:schemeClr>
                </a:solidFill>
              </a:rPr>
              <a:t>ISO)</a:t>
            </a:r>
            <a:r>
              <a:rPr lang="ru-RU" altLang="ru-RU" sz="1400" b="1" dirty="0">
                <a:solidFill>
                  <a:schemeClr val="tx2">
                    <a:lumMod val="50000"/>
                  </a:schemeClr>
                </a:solidFill>
              </a:rPr>
              <a:t> </a:t>
            </a:r>
            <a:endParaRPr lang="en-US" altLang="ru-RU" sz="1400" b="1" dirty="0">
              <a:solidFill>
                <a:schemeClr val="tx2">
                  <a:lumMod val="50000"/>
                </a:schemeClr>
              </a:solidFill>
            </a:endParaRPr>
          </a:p>
          <a:p>
            <a:pPr>
              <a:spcBef>
                <a:spcPct val="0"/>
              </a:spcBef>
              <a:buFontTx/>
              <a:buNone/>
            </a:pPr>
            <a:r>
              <a:rPr lang="ru-RU" altLang="ru-RU" sz="1400" b="1" dirty="0"/>
              <a:t>Международная организация по стандартизации, Швейцария</a:t>
            </a:r>
          </a:p>
          <a:p>
            <a:pPr>
              <a:spcBef>
                <a:spcPct val="0"/>
              </a:spcBef>
              <a:buFontTx/>
              <a:buNone/>
            </a:pPr>
            <a:r>
              <a:rPr lang="en-US" altLang="ru-RU" sz="1400" dirty="0"/>
              <a:t>ISO 21500 – </a:t>
            </a:r>
            <a:r>
              <a:rPr lang="ru-RU" altLang="ru-RU" sz="1400" dirty="0"/>
              <a:t>Стандарт по управлению проектами</a:t>
            </a:r>
            <a:endParaRPr lang="ru-RU" altLang="ru-RU" sz="1400" dirty="0">
              <a:solidFill>
                <a:srgbClr val="FF0000"/>
              </a:solidFill>
            </a:endParaRPr>
          </a:p>
          <a:p>
            <a:pPr>
              <a:spcBef>
                <a:spcPct val="0"/>
              </a:spcBef>
              <a:buFontTx/>
              <a:buNone/>
            </a:pPr>
            <a:endParaRPr lang="ru-RU" altLang="ru-RU" sz="1400" dirty="0"/>
          </a:p>
          <a:p>
            <a:pPr>
              <a:spcBef>
                <a:spcPct val="0"/>
              </a:spcBef>
              <a:buFontTx/>
              <a:buNone/>
            </a:pPr>
            <a:r>
              <a:rPr lang="ru-RU" altLang="ru-RU" sz="1400" b="1" dirty="0">
                <a:solidFill>
                  <a:schemeClr val="tx2">
                    <a:lumMod val="50000"/>
                  </a:schemeClr>
                </a:solidFill>
              </a:rPr>
              <a:t>Центр оценки и развития проектного управления (ЦОРПУ), Россия</a:t>
            </a:r>
          </a:p>
          <a:p>
            <a:pPr>
              <a:spcBef>
                <a:spcPct val="0"/>
              </a:spcBef>
              <a:buFontTx/>
              <a:buNone/>
            </a:pPr>
            <a:r>
              <a:rPr lang="ru-RU" altLang="ru-RU" sz="1400" dirty="0"/>
              <a:t>ГОСТ Р</a:t>
            </a:r>
            <a:r>
              <a:rPr lang="en-US" altLang="ru-RU" sz="1400" dirty="0"/>
              <a:t> 54869-</a:t>
            </a:r>
            <a:r>
              <a:rPr lang="ru-RU" altLang="ru-RU" sz="1400" dirty="0"/>
              <a:t>20</a:t>
            </a:r>
            <a:r>
              <a:rPr lang="en-US" altLang="ru-RU" sz="1400" dirty="0"/>
              <a:t>11</a:t>
            </a:r>
            <a:r>
              <a:rPr lang="ru-RU" altLang="ru-RU" sz="1400" dirty="0"/>
              <a:t> – Требования к управлению проектом</a:t>
            </a:r>
          </a:p>
          <a:p>
            <a:pPr>
              <a:spcBef>
                <a:spcPct val="0"/>
              </a:spcBef>
              <a:buFontTx/>
              <a:buNone/>
            </a:pPr>
            <a:r>
              <a:rPr lang="ru-RU" altLang="ru-RU" sz="1400" dirty="0"/>
              <a:t>ГОСТ Р 54870-2011 – Требования к управлению портфелем проектов</a:t>
            </a:r>
          </a:p>
          <a:p>
            <a:pPr>
              <a:spcBef>
                <a:spcPct val="0"/>
              </a:spcBef>
              <a:buFontTx/>
              <a:buNone/>
            </a:pPr>
            <a:r>
              <a:rPr lang="ru-RU" altLang="ru-RU" sz="1400" dirty="0"/>
              <a:t>ГОСТ Р 54871-2011 – Требования к управлению программой</a:t>
            </a:r>
          </a:p>
          <a:p>
            <a:pPr>
              <a:spcBef>
                <a:spcPct val="0"/>
              </a:spcBef>
              <a:buFontTx/>
              <a:buNone/>
            </a:pPr>
            <a:r>
              <a:rPr lang="ru-RU" altLang="ru-RU" sz="1400" dirty="0"/>
              <a:t>ГОСТ Р ИСО 21500-2014 – Руководство по проектному менеджменту</a:t>
            </a:r>
          </a:p>
        </p:txBody>
      </p:sp>
      <p:sp>
        <p:nvSpPr>
          <p:cNvPr id="14339" name="Заголовок 2"/>
          <p:cNvSpPr>
            <a:spLocks noGrp="1"/>
          </p:cNvSpPr>
          <p:nvPr>
            <p:ph type="title"/>
          </p:nvPr>
        </p:nvSpPr>
        <p:spPr/>
        <p:txBody>
          <a:bodyPr/>
          <a:lstStyle/>
          <a:p>
            <a:r>
              <a:rPr lang="ru-RU" altLang="ru-RU" sz="2200" dirty="0"/>
              <a:t>Международные  ассоциации  и стандарты</a:t>
            </a:r>
          </a:p>
        </p:txBody>
      </p:sp>
      <p:pic>
        <p:nvPicPr>
          <p:cNvPr id="14340" name="Picture 4" descr="C:\Users\narapov\Desktop\РКП 1РМА 204 Практикум 4\Для презы\IPM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8225" y="1168425"/>
            <a:ext cx="1504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C:\Users\narapov\Desktop\РКП 1РМА 204 Практикум 4\Для презы\sovne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8275" y="1781250"/>
            <a:ext cx="59055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6" descr="C:\Users\narapov\Desktop\РКП 1РМА 204 Практикум 4\Для презы\PM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3775" y="2715642"/>
            <a:ext cx="14747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7" descr="C:\Users\narapov\Desktop\РКП 1РМА 204 Практикум 4\Для презы\Prince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59650" y="3532560"/>
            <a:ext cx="1458913" cy="585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8" descr="C:\Users\narapov\Desktop\РКП 1РМА 204 Практикум 4\Для презы\ISO-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59650" y="4404305"/>
            <a:ext cx="1470025" cy="5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0" name="Picture 2" descr="C:\Users\narapov\Desktop\РКП 1РМА 204 Практикум 4(исправления Арапов)\Для презы\logo_oss.png"/>
          <p:cNvPicPr>
            <a:picLocks noChangeAspect="1" noChangeArrowheads="1"/>
          </p:cNvPicPr>
          <p:nvPr/>
        </p:nvPicPr>
        <p:blipFill>
          <a:blip r:embed="rId9">
            <a:extLst>
              <a:ext uri="{BEBA8EAE-BF5A-486C-A8C5-ECC9F3942E4B}">
                <a14:imgProps xmlns:a14="http://schemas.microsoft.com/office/drawing/2010/main">
                  <a14:imgLayer r:embed="rId10">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7359650" y="5406330"/>
            <a:ext cx="1470611" cy="579438"/>
          </a:xfrm>
          <a:prstGeom prst="rect">
            <a:avLst/>
          </a:prstGeom>
          <a:solidFill>
            <a:schemeClr val="bg1"/>
          </a:solidFill>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500"/>
                                        <p:tgtEl>
                                          <p:spTgt spid="1433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338">
                                            <p:txEl>
                                              <p:pRg st="1" end="1"/>
                                            </p:txEl>
                                          </p:spTgt>
                                        </p:tgtEl>
                                        <p:attrNameLst>
                                          <p:attrName>style.visibility</p:attrName>
                                        </p:attrNameLst>
                                      </p:cBhvr>
                                      <p:to>
                                        <p:strVal val="visible"/>
                                      </p:to>
                                    </p:set>
                                    <p:animEffect transition="in" filter="fade">
                                      <p:cBhvr>
                                        <p:cTn id="10" dur="500"/>
                                        <p:tgtEl>
                                          <p:spTgt spid="1433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4338">
                                            <p:txEl>
                                              <p:pRg st="2" end="2"/>
                                            </p:txEl>
                                          </p:spTgt>
                                        </p:tgtEl>
                                        <p:attrNameLst>
                                          <p:attrName>style.visibility</p:attrName>
                                        </p:attrNameLst>
                                      </p:cBhvr>
                                      <p:to>
                                        <p:strVal val="visible"/>
                                      </p:to>
                                    </p:set>
                                    <p:animEffect transition="in" filter="fade">
                                      <p:cBhvr>
                                        <p:cTn id="13" dur="500"/>
                                        <p:tgtEl>
                                          <p:spTgt spid="1433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4340"/>
                                        </p:tgtEl>
                                        <p:attrNameLst>
                                          <p:attrName>style.visibility</p:attrName>
                                        </p:attrNameLst>
                                      </p:cBhvr>
                                      <p:to>
                                        <p:strVal val="visible"/>
                                      </p:to>
                                    </p:set>
                                    <p:animEffect transition="in" filter="fade">
                                      <p:cBhvr>
                                        <p:cTn id="16" dur="500"/>
                                        <p:tgtEl>
                                          <p:spTgt spid="1434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338">
                                            <p:txEl>
                                              <p:pRg st="4" end="4"/>
                                            </p:txEl>
                                          </p:spTgt>
                                        </p:tgtEl>
                                        <p:attrNameLst>
                                          <p:attrName>style.visibility</p:attrName>
                                        </p:attrNameLst>
                                      </p:cBhvr>
                                      <p:to>
                                        <p:strVal val="visible"/>
                                      </p:to>
                                    </p:set>
                                    <p:animEffect transition="in" filter="fade">
                                      <p:cBhvr>
                                        <p:cTn id="21" dur="500"/>
                                        <p:tgtEl>
                                          <p:spTgt spid="14338">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4338">
                                            <p:txEl>
                                              <p:pRg st="5" end="5"/>
                                            </p:txEl>
                                          </p:spTgt>
                                        </p:tgtEl>
                                        <p:attrNameLst>
                                          <p:attrName>style.visibility</p:attrName>
                                        </p:attrNameLst>
                                      </p:cBhvr>
                                      <p:to>
                                        <p:strVal val="visible"/>
                                      </p:to>
                                    </p:set>
                                    <p:animEffect transition="in" filter="fade">
                                      <p:cBhvr>
                                        <p:cTn id="24" dur="500"/>
                                        <p:tgtEl>
                                          <p:spTgt spid="14338">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4341"/>
                                        </p:tgtEl>
                                        <p:attrNameLst>
                                          <p:attrName>style.visibility</p:attrName>
                                        </p:attrNameLst>
                                      </p:cBhvr>
                                      <p:to>
                                        <p:strVal val="visible"/>
                                      </p:to>
                                    </p:set>
                                    <p:animEffect transition="in" filter="fade">
                                      <p:cBhvr>
                                        <p:cTn id="27" dur="500"/>
                                        <p:tgtEl>
                                          <p:spTgt spid="143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338">
                                            <p:txEl>
                                              <p:pRg st="7" end="7"/>
                                            </p:txEl>
                                          </p:spTgt>
                                        </p:tgtEl>
                                        <p:attrNameLst>
                                          <p:attrName>style.visibility</p:attrName>
                                        </p:attrNameLst>
                                      </p:cBhvr>
                                      <p:to>
                                        <p:strVal val="visible"/>
                                      </p:to>
                                    </p:set>
                                    <p:animEffect transition="in" filter="fade">
                                      <p:cBhvr>
                                        <p:cTn id="32" dur="500"/>
                                        <p:tgtEl>
                                          <p:spTgt spid="14338">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4338">
                                            <p:txEl>
                                              <p:pRg st="8" end="8"/>
                                            </p:txEl>
                                          </p:spTgt>
                                        </p:tgtEl>
                                        <p:attrNameLst>
                                          <p:attrName>style.visibility</p:attrName>
                                        </p:attrNameLst>
                                      </p:cBhvr>
                                      <p:to>
                                        <p:strVal val="visible"/>
                                      </p:to>
                                    </p:set>
                                    <p:animEffect transition="in" filter="fade">
                                      <p:cBhvr>
                                        <p:cTn id="35" dur="500"/>
                                        <p:tgtEl>
                                          <p:spTgt spid="14338">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4338">
                                            <p:txEl>
                                              <p:pRg st="9" end="9"/>
                                            </p:txEl>
                                          </p:spTgt>
                                        </p:tgtEl>
                                        <p:attrNameLst>
                                          <p:attrName>style.visibility</p:attrName>
                                        </p:attrNameLst>
                                      </p:cBhvr>
                                      <p:to>
                                        <p:strVal val="visible"/>
                                      </p:to>
                                    </p:set>
                                    <p:animEffect transition="in" filter="fade">
                                      <p:cBhvr>
                                        <p:cTn id="38" dur="500"/>
                                        <p:tgtEl>
                                          <p:spTgt spid="14338">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4342"/>
                                        </p:tgtEl>
                                        <p:attrNameLst>
                                          <p:attrName>style.visibility</p:attrName>
                                        </p:attrNameLst>
                                      </p:cBhvr>
                                      <p:to>
                                        <p:strVal val="visible"/>
                                      </p:to>
                                    </p:set>
                                    <p:animEffect transition="in" filter="fade">
                                      <p:cBhvr>
                                        <p:cTn id="41" dur="500"/>
                                        <p:tgtEl>
                                          <p:spTgt spid="1434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4338">
                                            <p:txEl>
                                              <p:pRg st="11" end="11"/>
                                            </p:txEl>
                                          </p:spTgt>
                                        </p:tgtEl>
                                        <p:attrNameLst>
                                          <p:attrName>style.visibility</p:attrName>
                                        </p:attrNameLst>
                                      </p:cBhvr>
                                      <p:to>
                                        <p:strVal val="visible"/>
                                      </p:to>
                                    </p:set>
                                    <p:animEffect transition="in" filter="fade">
                                      <p:cBhvr>
                                        <p:cTn id="46" dur="500"/>
                                        <p:tgtEl>
                                          <p:spTgt spid="14338">
                                            <p:txEl>
                                              <p:pRg st="11" end="1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4338">
                                            <p:txEl>
                                              <p:pRg st="12" end="12"/>
                                            </p:txEl>
                                          </p:spTgt>
                                        </p:tgtEl>
                                        <p:attrNameLst>
                                          <p:attrName>style.visibility</p:attrName>
                                        </p:attrNameLst>
                                      </p:cBhvr>
                                      <p:to>
                                        <p:strVal val="visible"/>
                                      </p:to>
                                    </p:set>
                                    <p:animEffect transition="in" filter="fade">
                                      <p:cBhvr>
                                        <p:cTn id="49" dur="500"/>
                                        <p:tgtEl>
                                          <p:spTgt spid="14338">
                                            <p:txEl>
                                              <p:pRg st="12" end="12"/>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14338">
                                            <p:txEl>
                                              <p:pRg st="13" end="13"/>
                                            </p:txEl>
                                          </p:spTgt>
                                        </p:tgtEl>
                                        <p:attrNameLst>
                                          <p:attrName>style.visibility</p:attrName>
                                        </p:attrNameLst>
                                      </p:cBhvr>
                                      <p:to>
                                        <p:strVal val="visible"/>
                                      </p:to>
                                    </p:set>
                                    <p:animEffect transition="in" filter="fade">
                                      <p:cBhvr>
                                        <p:cTn id="52" dur="500"/>
                                        <p:tgtEl>
                                          <p:spTgt spid="14338">
                                            <p:txEl>
                                              <p:pRg st="13" end="13"/>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14343"/>
                                        </p:tgtEl>
                                        <p:attrNameLst>
                                          <p:attrName>style.visibility</p:attrName>
                                        </p:attrNameLst>
                                      </p:cBhvr>
                                      <p:to>
                                        <p:strVal val="visible"/>
                                      </p:to>
                                    </p:set>
                                    <p:animEffect transition="in" filter="fade">
                                      <p:cBhvr>
                                        <p:cTn id="55" dur="500"/>
                                        <p:tgtEl>
                                          <p:spTgt spid="1434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4338">
                                            <p:txEl>
                                              <p:pRg st="15" end="15"/>
                                            </p:txEl>
                                          </p:spTgt>
                                        </p:tgtEl>
                                        <p:attrNameLst>
                                          <p:attrName>style.visibility</p:attrName>
                                        </p:attrNameLst>
                                      </p:cBhvr>
                                      <p:to>
                                        <p:strVal val="visible"/>
                                      </p:to>
                                    </p:set>
                                    <p:animEffect transition="in" filter="fade">
                                      <p:cBhvr>
                                        <p:cTn id="60" dur="500"/>
                                        <p:tgtEl>
                                          <p:spTgt spid="14338">
                                            <p:txEl>
                                              <p:pRg st="15" end="1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14338">
                                            <p:txEl>
                                              <p:pRg st="16" end="16"/>
                                            </p:txEl>
                                          </p:spTgt>
                                        </p:tgtEl>
                                        <p:attrNameLst>
                                          <p:attrName>style.visibility</p:attrName>
                                        </p:attrNameLst>
                                      </p:cBhvr>
                                      <p:to>
                                        <p:strVal val="visible"/>
                                      </p:to>
                                    </p:set>
                                    <p:animEffect transition="in" filter="fade">
                                      <p:cBhvr>
                                        <p:cTn id="63" dur="500"/>
                                        <p:tgtEl>
                                          <p:spTgt spid="14338">
                                            <p:txEl>
                                              <p:pRg st="16" end="16"/>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14338">
                                            <p:txEl>
                                              <p:pRg st="17" end="17"/>
                                            </p:txEl>
                                          </p:spTgt>
                                        </p:tgtEl>
                                        <p:attrNameLst>
                                          <p:attrName>style.visibility</p:attrName>
                                        </p:attrNameLst>
                                      </p:cBhvr>
                                      <p:to>
                                        <p:strVal val="visible"/>
                                      </p:to>
                                    </p:set>
                                    <p:animEffect transition="in" filter="fade">
                                      <p:cBhvr>
                                        <p:cTn id="66" dur="500"/>
                                        <p:tgtEl>
                                          <p:spTgt spid="14338">
                                            <p:txEl>
                                              <p:pRg st="17" end="17"/>
                                            </p:txEl>
                                          </p:spTgt>
                                        </p:tgtEl>
                                      </p:cBhvr>
                                    </p:animEffect>
                                  </p:childTnLst>
                                </p:cTn>
                              </p:par>
                              <p:par>
                                <p:cTn id="67" presetID="10" presetClass="entr" presetSubtype="0" fill="hold" nodeType="withEffect">
                                  <p:stCondLst>
                                    <p:cond delay="0"/>
                                  </p:stCondLst>
                                  <p:childTnLst>
                                    <p:set>
                                      <p:cBhvr>
                                        <p:cTn id="68" dur="1" fill="hold">
                                          <p:stCondLst>
                                            <p:cond delay="0"/>
                                          </p:stCondLst>
                                        </p:cTn>
                                        <p:tgtEl>
                                          <p:spTgt spid="14344"/>
                                        </p:tgtEl>
                                        <p:attrNameLst>
                                          <p:attrName>style.visibility</p:attrName>
                                        </p:attrNameLst>
                                      </p:cBhvr>
                                      <p:to>
                                        <p:strVal val="visible"/>
                                      </p:to>
                                    </p:set>
                                    <p:animEffect transition="in" filter="fade">
                                      <p:cBhvr>
                                        <p:cTn id="69" dur="500"/>
                                        <p:tgtEl>
                                          <p:spTgt spid="1434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14338">
                                            <p:txEl>
                                              <p:pRg st="19" end="19"/>
                                            </p:txEl>
                                          </p:spTgt>
                                        </p:tgtEl>
                                        <p:attrNameLst>
                                          <p:attrName>style.visibility</p:attrName>
                                        </p:attrNameLst>
                                      </p:cBhvr>
                                      <p:to>
                                        <p:strVal val="visible"/>
                                      </p:to>
                                    </p:set>
                                    <p:animEffect transition="in" filter="fade">
                                      <p:cBhvr>
                                        <p:cTn id="74" dur="500"/>
                                        <p:tgtEl>
                                          <p:spTgt spid="14338">
                                            <p:txEl>
                                              <p:pRg st="19" end="19"/>
                                            </p:txEl>
                                          </p:spTgt>
                                        </p:tgtEl>
                                      </p:cBhvr>
                                    </p:animEffect>
                                  </p:childTnLst>
                                </p:cTn>
                              </p:par>
                              <p:par>
                                <p:cTn id="75" presetID="10" presetClass="entr" presetSubtype="0" fill="hold" nodeType="withEffect">
                                  <p:stCondLst>
                                    <p:cond delay="0"/>
                                  </p:stCondLst>
                                  <p:childTnLst>
                                    <p:set>
                                      <p:cBhvr>
                                        <p:cTn id="76" dur="1" fill="hold">
                                          <p:stCondLst>
                                            <p:cond delay="0"/>
                                          </p:stCondLst>
                                        </p:cTn>
                                        <p:tgtEl>
                                          <p:spTgt spid="14338">
                                            <p:txEl>
                                              <p:pRg st="20" end="20"/>
                                            </p:txEl>
                                          </p:spTgt>
                                        </p:tgtEl>
                                        <p:attrNameLst>
                                          <p:attrName>style.visibility</p:attrName>
                                        </p:attrNameLst>
                                      </p:cBhvr>
                                      <p:to>
                                        <p:strVal val="visible"/>
                                      </p:to>
                                    </p:set>
                                    <p:animEffect transition="in" filter="fade">
                                      <p:cBhvr>
                                        <p:cTn id="77" dur="500"/>
                                        <p:tgtEl>
                                          <p:spTgt spid="14338">
                                            <p:txEl>
                                              <p:pRg st="20" end="20"/>
                                            </p:txEl>
                                          </p:spTgt>
                                        </p:tgtEl>
                                      </p:cBhvr>
                                    </p:animEffect>
                                  </p:childTnLst>
                                </p:cTn>
                              </p:par>
                              <p:par>
                                <p:cTn id="78" presetID="10" presetClass="entr" presetSubtype="0" fill="hold" nodeType="withEffect">
                                  <p:stCondLst>
                                    <p:cond delay="0"/>
                                  </p:stCondLst>
                                  <p:childTnLst>
                                    <p:set>
                                      <p:cBhvr>
                                        <p:cTn id="79" dur="1" fill="hold">
                                          <p:stCondLst>
                                            <p:cond delay="0"/>
                                          </p:stCondLst>
                                        </p:cTn>
                                        <p:tgtEl>
                                          <p:spTgt spid="14338">
                                            <p:txEl>
                                              <p:pRg st="21" end="21"/>
                                            </p:txEl>
                                          </p:spTgt>
                                        </p:tgtEl>
                                        <p:attrNameLst>
                                          <p:attrName>style.visibility</p:attrName>
                                        </p:attrNameLst>
                                      </p:cBhvr>
                                      <p:to>
                                        <p:strVal val="visible"/>
                                      </p:to>
                                    </p:set>
                                    <p:animEffect transition="in" filter="fade">
                                      <p:cBhvr>
                                        <p:cTn id="80" dur="500"/>
                                        <p:tgtEl>
                                          <p:spTgt spid="14338">
                                            <p:txEl>
                                              <p:pRg st="21" end="21"/>
                                            </p:txEl>
                                          </p:spTgt>
                                        </p:tgtEl>
                                      </p:cBhvr>
                                    </p:animEffect>
                                  </p:childTnLst>
                                </p:cTn>
                              </p:par>
                              <p:par>
                                <p:cTn id="81" presetID="10" presetClass="entr" presetSubtype="0" fill="hold" nodeType="withEffect">
                                  <p:stCondLst>
                                    <p:cond delay="0"/>
                                  </p:stCondLst>
                                  <p:childTnLst>
                                    <p:set>
                                      <p:cBhvr>
                                        <p:cTn id="82" dur="1" fill="hold">
                                          <p:stCondLst>
                                            <p:cond delay="0"/>
                                          </p:stCondLst>
                                        </p:cTn>
                                        <p:tgtEl>
                                          <p:spTgt spid="14338">
                                            <p:txEl>
                                              <p:pRg st="22" end="22"/>
                                            </p:txEl>
                                          </p:spTgt>
                                        </p:tgtEl>
                                        <p:attrNameLst>
                                          <p:attrName>style.visibility</p:attrName>
                                        </p:attrNameLst>
                                      </p:cBhvr>
                                      <p:to>
                                        <p:strVal val="visible"/>
                                      </p:to>
                                    </p:set>
                                    <p:animEffect transition="in" filter="fade">
                                      <p:cBhvr>
                                        <p:cTn id="83" dur="500"/>
                                        <p:tgtEl>
                                          <p:spTgt spid="14338">
                                            <p:txEl>
                                              <p:pRg st="22" end="22"/>
                                            </p:txEl>
                                          </p:spTgt>
                                        </p:tgtEl>
                                      </p:cBhvr>
                                    </p:animEffect>
                                  </p:childTnLst>
                                </p:cTn>
                              </p:par>
                              <p:par>
                                <p:cTn id="84" presetID="10" presetClass="entr" presetSubtype="0" fill="hold" nodeType="withEffect">
                                  <p:stCondLst>
                                    <p:cond delay="0"/>
                                  </p:stCondLst>
                                  <p:childTnLst>
                                    <p:set>
                                      <p:cBhvr>
                                        <p:cTn id="85" dur="1" fill="hold">
                                          <p:stCondLst>
                                            <p:cond delay="0"/>
                                          </p:stCondLst>
                                        </p:cTn>
                                        <p:tgtEl>
                                          <p:spTgt spid="14338">
                                            <p:txEl>
                                              <p:pRg st="23" end="23"/>
                                            </p:txEl>
                                          </p:spTgt>
                                        </p:tgtEl>
                                        <p:attrNameLst>
                                          <p:attrName>style.visibility</p:attrName>
                                        </p:attrNameLst>
                                      </p:cBhvr>
                                      <p:to>
                                        <p:strVal val="visible"/>
                                      </p:to>
                                    </p:set>
                                    <p:animEffect transition="in" filter="fade">
                                      <p:cBhvr>
                                        <p:cTn id="86" dur="500"/>
                                        <p:tgtEl>
                                          <p:spTgt spid="14338">
                                            <p:txEl>
                                              <p:pRg st="23" end="23"/>
                                            </p:txEl>
                                          </p:spTgt>
                                        </p:tgtEl>
                                      </p:cBhvr>
                                    </p:animEffect>
                                  </p:childTnLst>
                                </p:cTn>
                              </p:par>
                              <p:par>
                                <p:cTn id="87" presetID="10" presetClass="entr" presetSubtype="0" fill="hold" nodeType="withEffect">
                                  <p:stCondLst>
                                    <p:cond delay="0"/>
                                  </p:stCondLst>
                                  <p:childTnLst>
                                    <p:set>
                                      <p:cBhvr>
                                        <p:cTn id="88" dur="1" fill="hold">
                                          <p:stCondLst>
                                            <p:cond delay="0"/>
                                          </p:stCondLst>
                                        </p:cTn>
                                        <p:tgtEl>
                                          <p:spTgt spid="114690"/>
                                        </p:tgtEl>
                                        <p:attrNameLst>
                                          <p:attrName>style.visibility</p:attrName>
                                        </p:attrNameLst>
                                      </p:cBhvr>
                                      <p:to>
                                        <p:strVal val="visible"/>
                                      </p:to>
                                    </p:set>
                                    <p:animEffect transition="in" filter="fade">
                                      <p:cBhvr>
                                        <p:cTn id="89" dur="500"/>
                                        <p:tgtEl>
                                          <p:spTgt spid="114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r>
              <a:rPr lang="ru-RU" altLang="ru-RU"/>
              <a:t>Метод критического пути</a:t>
            </a:r>
          </a:p>
        </p:txBody>
      </p:sp>
      <p:sp>
        <p:nvSpPr>
          <p:cNvPr id="11267" name="Объект 2"/>
          <p:cNvSpPr>
            <a:spLocks noGrp="1"/>
          </p:cNvSpPr>
          <p:nvPr>
            <p:ph idx="1"/>
          </p:nvPr>
        </p:nvSpPr>
        <p:spPr>
          <a:xfrm>
            <a:off x="457200" y="1071563"/>
            <a:ext cx="8229600" cy="1122362"/>
          </a:xfrm>
        </p:spPr>
        <p:txBody>
          <a:bodyPr/>
          <a:lstStyle/>
          <a:p>
            <a:pPr marL="0" indent="0" algn="just">
              <a:buFont typeface="Arial" panose="020B0604020202020204" pitchFamily="34" charset="0"/>
              <a:buNone/>
            </a:pPr>
            <a:r>
              <a:rPr lang="ru-RU" altLang="ru-RU" dirty="0"/>
              <a:t>Для расчета сетевой диаграммы по методу критического пути её полезно перерисовать с использованием специальных обозначений, которые называются «</a:t>
            </a:r>
            <a:r>
              <a:rPr lang="ru-RU" altLang="ru-RU" b="1" dirty="0"/>
              <a:t>легенды</a:t>
            </a:r>
            <a:r>
              <a:rPr lang="ru-RU" altLang="ru-RU" dirty="0"/>
              <a:t>». </a:t>
            </a:r>
          </a:p>
        </p:txBody>
      </p:sp>
      <p:sp>
        <p:nvSpPr>
          <p:cNvPr id="11268" name="Объект 2"/>
          <p:cNvSpPr txBox="1">
            <a:spLocks/>
          </p:cNvSpPr>
          <p:nvPr/>
        </p:nvSpPr>
        <p:spPr bwMode="auto">
          <a:xfrm>
            <a:off x="484981" y="3729831"/>
            <a:ext cx="8229600" cy="226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buFont typeface="Arial" panose="020B0604020202020204" pitchFamily="34" charset="0"/>
              <a:buNone/>
            </a:pPr>
            <a:endParaRPr lang="ru-RU" altLang="ru-RU" dirty="0"/>
          </a:p>
          <a:p>
            <a:pPr eaLnBrk="1" hangingPunct="1">
              <a:buFont typeface="Arial" panose="020B0604020202020204" pitchFamily="34" charset="0"/>
              <a:buNone/>
            </a:pPr>
            <a:r>
              <a:rPr lang="ru-RU" altLang="ru-RU" dirty="0"/>
              <a:t>Здесь и далее использованы обозначения:</a:t>
            </a:r>
          </a:p>
          <a:p>
            <a:pPr eaLnBrk="1" hangingPunct="1">
              <a:buFont typeface="Arial" panose="020B0604020202020204" pitchFamily="34" charset="0"/>
              <a:buNone/>
            </a:pPr>
            <a:endParaRPr lang="ru-RU" altLang="ru-RU" dirty="0"/>
          </a:p>
          <a:p>
            <a:pPr>
              <a:buNone/>
            </a:pPr>
            <a:r>
              <a:rPr lang="en-US" altLang="ru-RU" b="1" dirty="0">
                <a:solidFill>
                  <a:schemeClr val="tx2">
                    <a:lumMod val="75000"/>
                  </a:schemeClr>
                </a:solidFill>
              </a:rPr>
              <a:t>ES</a:t>
            </a:r>
            <a:r>
              <a:rPr lang="en-US" altLang="ru-RU" dirty="0">
                <a:solidFill>
                  <a:schemeClr val="tx2">
                    <a:lumMod val="75000"/>
                  </a:schemeClr>
                </a:solidFill>
              </a:rPr>
              <a:t> </a:t>
            </a:r>
            <a:r>
              <a:rPr lang="ru-RU" altLang="ru-RU" dirty="0"/>
              <a:t>– </a:t>
            </a:r>
            <a:r>
              <a:rPr lang="en-US" altLang="ru-RU" dirty="0"/>
              <a:t>Early Start </a:t>
            </a:r>
            <a:r>
              <a:rPr lang="ru-RU" altLang="ru-RU" dirty="0"/>
              <a:t>(Раннее начало)</a:t>
            </a:r>
          </a:p>
          <a:p>
            <a:pPr>
              <a:buNone/>
            </a:pPr>
            <a:r>
              <a:rPr lang="en-US" altLang="ru-RU" b="1" dirty="0">
                <a:solidFill>
                  <a:schemeClr val="tx2">
                    <a:lumMod val="75000"/>
                  </a:schemeClr>
                </a:solidFill>
              </a:rPr>
              <a:t>EF </a:t>
            </a:r>
            <a:r>
              <a:rPr lang="ru-RU" altLang="ru-RU" dirty="0"/>
              <a:t>– </a:t>
            </a:r>
            <a:r>
              <a:rPr lang="en-US" altLang="ru-RU" dirty="0"/>
              <a:t>Early Finish (</a:t>
            </a:r>
            <a:r>
              <a:rPr lang="ru-RU" altLang="ru-RU" dirty="0"/>
              <a:t>Раннее окончание</a:t>
            </a:r>
            <a:r>
              <a:rPr lang="en-US" altLang="ru-RU" dirty="0"/>
              <a:t>)</a:t>
            </a:r>
            <a:r>
              <a:rPr lang="ru-RU" altLang="ru-RU" dirty="0"/>
              <a:t> </a:t>
            </a:r>
            <a:endParaRPr lang="en-US" altLang="ru-RU" dirty="0"/>
          </a:p>
          <a:p>
            <a:pPr>
              <a:buNone/>
            </a:pPr>
            <a:r>
              <a:rPr lang="en-US" altLang="ru-RU" b="1" dirty="0">
                <a:solidFill>
                  <a:schemeClr val="tx2">
                    <a:lumMod val="75000"/>
                  </a:schemeClr>
                </a:solidFill>
              </a:rPr>
              <a:t>LS </a:t>
            </a:r>
            <a:r>
              <a:rPr lang="ru-RU" altLang="ru-RU" dirty="0"/>
              <a:t>– </a:t>
            </a:r>
            <a:r>
              <a:rPr lang="en-US" altLang="ru-RU" dirty="0"/>
              <a:t>Late Start </a:t>
            </a:r>
            <a:r>
              <a:rPr lang="ru-RU" altLang="ru-RU" dirty="0"/>
              <a:t>(Позднее начало)</a:t>
            </a:r>
          </a:p>
          <a:p>
            <a:pPr>
              <a:buNone/>
            </a:pPr>
            <a:r>
              <a:rPr lang="en-US" altLang="ru-RU" b="1" dirty="0">
                <a:solidFill>
                  <a:schemeClr val="tx2">
                    <a:lumMod val="75000"/>
                  </a:schemeClr>
                </a:solidFill>
              </a:rPr>
              <a:t>LF </a:t>
            </a:r>
            <a:r>
              <a:rPr lang="ru-RU" altLang="ru-RU" dirty="0"/>
              <a:t>– </a:t>
            </a:r>
            <a:r>
              <a:rPr lang="en-US" altLang="ru-RU" dirty="0"/>
              <a:t>Late Finish </a:t>
            </a:r>
            <a:r>
              <a:rPr lang="ru-RU" altLang="ru-RU" dirty="0"/>
              <a:t>(Позднее окончание)</a:t>
            </a:r>
          </a:p>
          <a:p>
            <a:pPr eaLnBrk="1" hangingPunct="1">
              <a:buFont typeface="Arial" panose="020B0604020202020204" pitchFamily="34" charset="0"/>
              <a:buNone/>
            </a:pPr>
            <a:endParaRPr lang="ru-RU" altLang="ru-RU" dirty="0"/>
          </a:p>
          <a:p>
            <a:pPr eaLnBrk="1" hangingPunct="1">
              <a:buFont typeface="Arial" panose="020B0604020202020204" pitchFamily="34" charset="0"/>
              <a:buNone/>
            </a:pPr>
            <a:endParaRPr lang="ru-RU" altLang="ru-RU" dirty="0"/>
          </a:p>
          <a:p>
            <a:pPr eaLnBrk="1" hangingPunct="1">
              <a:buFont typeface="Arial" panose="020B0604020202020204" pitchFamily="34" charset="0"/>
              <a:buNone/>
            </a:pPr>
            <a:endParaRPr lang="ru-RU" altLang="ru-RU" dirty="0"/>
          </a:p>
        </p:txBody>
      </p:sp>
      <p:grpSp>
        <p:nvGrpSpPr>
          <p:cNvPr id="11269" name="Группа 50"/>
          <p:cNvGrpSpPr>
            <a:grpSpLocks/>
          </p:cNvGrpSpPr>
          <p:nvPr/>
        </p:nvGrpSpPr>
        <p:grpSpPr bwMode="auto">
          <a:xfrm>
            <a:off x="1452563" y="2146300"/>
            <a:ext cx="4967287" cy="1643063"/>
            <a:chOff x="1452764" y="2145977"/>
            <a:chExt cx="4966937" cy="1643063"/>
          </a:xfrm>
        </p:grpSpPr>
        <p:sp>
          <p:nvSpPr>
            <p:cNvPr id="4" name="Прямоугольник 3"/>
            <p:cNvSpPr/>
            <p:nvPr/>
          </p:nvSpPr>
          <p:spPr>
            <a:xfrm>
              <a:off x="4422767" y="2145977"/>
              <a:ext cx="1350868"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5" name="Прямая соединительная линия 4"/>
            <p:cNvCxnSpPr/>
            <p:nvPr/>
          </p:nvCxnSpPr>
          <p:spPr>
            <a:xfrm>
              <a:off x="4422767" y="2752402"/>
              <a:ext cx="13508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4422767" y="3269927"/>
              <a:ext cx="13508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4752943" y="2752402"/>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5103757" y="2752402"/>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5452982" y="2752402"/>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123"/>
            <p:cNvSpPr txBox="1">
              <a:spLocks noChangeArrowheads="1"/>
            </p:cNvSpPr>
            <p:nvPr/>
          </p:nvSpPr>
          <p:spPr bwMode="auto">
            <a:xfrm>
              <a:off x="4446578" y="2869877"/>
              <a:ext cx="30636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ES</a:t>
              </a:r>
              <a:endParaRPr lang="ru-RU" altLang="ru-RU" sz="1200" b="1" dirty="0">
                <a:solidFill>
                  <a:schemeClr val="tx1">
                    <a:lumMod val="75000"/>
                    <a:lumOff val="25000"/>
                  </a:schemeClr>
                </a:solidFill>
              </a:endParaRPr>
            </a:p>
          </p:txBody>
        </p:sp>
        <p:sp>
          <p:nvSpPr>
            <p:cNvPr id="11" name="TextBox 124"/>
            <p:cNvSpPr txBox="1">
              <a:spLocks noChangeArrowheads="1"/>
            </p:cNvSpPr>
            <p:nvPr/>
          </p:nvSpPr>
          <p:spPr bwMode="auto">
            <a:xfrm>
              <a:off x="5146616" y="2869877"/>
              <a:ext cx="30636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EF</a:t>
              </a:r>
              <a:endParaRPr lang="ru-RU" altLang="ru-RU" sz="1200" b="1" dirty="0">
                <a:solidFill>
                  <a:schemeClr val="tx1">
                    <a:lumMod val="75000"/>
                    <a:lumOff val="25000"/>
                  </a:schemeClr>
                </a:solidFill>
              </a:endParaRPr>
            </a:p>
          </p:txBody>
        </p:sp>
        <p:sp>
          <p:nvSpPr>
            <p:cNvPr id="12" name="TextBox 125"/>
            <p:cNvSpPr txBox="1">
              <a:spLocks noChangeArrowheads="1"/>
            </p:cNvSpPr>
            <p:nvPr/>
          </p:nvSpPr>
          <p:spPr bwMode="auto">
            <a:xfrm>
              <a:off x="5164077" y="3339777"/>
              <a:ext cx="30636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LF</a:t>
              </a:r>
              <a:endParaRPr lang="ru-RU" altLang="ru-RU" sz="1200" b="1" dirty="0">
                <a:solidFill>
                  <a:schemeClr val="tx1">
                    <a:lumMod val="75000"/>
                    <a:lumOff val="25000"/>
                  </a:schemeClr>
                </a:solidFill>
              </a:endParaRPr>
            </a:p>
          </p:txBody>
        </p:sp>
        <p:sp>
          <p:nvSpPr>
            <p:cNvPr id="13" name="TextBox 126"/>
            <p:cNvSpPr txBox="1">
              <a:spLocks noChangeArrowheads="1"/>
            </p:cNvSpPr>
            <p:nvPr/>
          </p:nvSpPr>
          <p:spPr bwMode="auto">
            <a:xfrm>
              <a:off x="4446578" y="3339777"/>
              <a:ext cx="30636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LS</a:t>
              </a:r>
              <a:endParaRPr lang="ru-RU" altLang="ru-RU" sz="1200" b="1" dirty="0">
                <a:solidFill>
                  <a:schemeClr val="tx1">
                    <a:lumMod val="75000"/>
                    <a:lumOff val="25000"/>
                  </a:schemeClr>
                </a:solidFill>
              </a:endParaRPr>
            </a:p>
          </p:txBody>
        </p:sp>
        <p:sp>
          <p:nvSpPr>
            <p:cNvPr id="11280" name="TextBox 13"/>
            <p:cNvSpPr txBox="1">
              <a:spLocks noChangeArrowheads="1"/>
            </p:cNvSpPr>
            <p:nvPr/>
          </p:nvSpPr>
          <p:spPr bwMode="auto">
            <a:xfrm>
              <a:off x="4748312" y="2866702"/>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81" name="TextBox 14"/>
            <p:cNvSpPr txBox="1">
              <a:spLocks noChangeArrowheads="1"/>
            </p:cNvSpPr>
            <p:nvPr/>
          </p:nvSpPr>
          <p:spPr bwMode="auto">
            <a:xfrm>
              <a:off x="5470625" y="2866702"/>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82" name="TextBox 15"/>
            <p:cNvSpPr txBox="1">
              <a:spLocks noChangeArrowheads="1"/>
            </p:cNvSpPr>
            <p:nvPr/>
          </p:nvSpPr>
          <p:spPr bwMode="auto">
            <a:xfrm>
              <a:off x="4748312" y="3322315"/>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83" name="TextBox 16"/>
            <p:cNvSpPr txBox="1">
              <a:spLocks noChangeArrowheads="1"/>
            </p:cNvSpPr>
            <p:nvPr/>
          </p:nvSpPr>
          <p:spPr bwMode="auto">
            <a:xfrm>
              <a:off x="5485184" y="3322315"/>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84" name="TextBox 131"/>
            <p:cNvSpPr txBox="1">
              <a:spLocks noChangeArrowheads="1"/>
            </p:cNvSpPr>
            <p:nvPr/>
          </p:nvSpPr>
          <p:spPr bwMode="auto">
            <a:xfrm>
              <a:off x="4446687" y="2146250"/>
              <a:ext cx="13001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200" b="1" dirty="0">
                  <a:solidFill>
                    <a:schemeClr val="tx2">
                      <a:lumMod val="75000"/>
                    </a:schemeClr>
                  </a:solidFill>
                </a:rPr>
                <a:t>Установка оборудования</a:t>
              </a:r>
              <a:br>
                <a:rPr lang="ru-RU" altLang="ru-RU" sz="1200" b="1" dirty="0">
                  <a:solidFill>
                    <a:schemeClr val="tx2">
                      <a:lumMod val="75000"/>
                    </a:schemeClr>
                  </a:solidFill>
                </a:rPr>
              </a:br>
              <a:r>
                <a:rPr lang="ru-RU" altLang="ru-RU" sz="1200" b="1" dirty="0">
                  <a:solidFill>
                    <a:schemeClr val="tx2">
                      <a:lumMod val="75000"/>
                    </a:schemeClr>
                  </a:solidFill>
                </a:rPr>
                <a:t>3 </a:t>
              </a:r>
              <a:r>
                <a:rPr lang="ru-RU" altLang="ru-RU" sz="1200" b="1" dirty="0" err="1">
                  <a:solidFill>
                    <a:schemeClr val="tx2">
                      <a:lumMod val="75000"/>
                    </a:schemeClr>
                  </a:solidFill>
                </a:rPr>
                <a:t>дн</a:t>
              </a:r>
              <a:r>
                <a:rPr lang="ru-RU" altLang="ru-RU" sz="1200" b="1" dirty="0">
                  <a:solidFill>
                    <a:schemeClr val="tx2">
                      <a:lumMod val="75000"/>
                    </a:schemeClr>
                  </a:solidFill>
                </a:rPr>
                <a:t>.</a:t>
              </a:r>
            </a:p>
          </p:txBody>
        </p:sp>
        <p:sp>
          <p:nvSpPr>
            <p:cNvPr id="19" name="Прямоугольник 18"/>
            <p:cNvSpPr/>
            <p:nvPr/>
          </p:nvSpPr>
          <p:spPr>
            <a:xfrm>
              <a:off x="2170263" y="2145977"/>
              <a:ext cx="1350867"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20" name="Прямая соединительная линия 19"/>
            <p:cNvCxnSpPr/>
            <p:nvPr/>
          </p:nvCxnSpPr>
          <p:spPr>
            <a:xfrm>
              <a:off x="2170263" y="2752402"/>
              <a:ext cx="13508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2170263" y="3269927"/>
              <a:ext cx="13508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2500440" y="2752402"/>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p:nvPr/>
          </p:nvCxnSpPr>
          <p:spPr>
            <a:xfrm>
              <a:off x="2851252" y="2752402"/>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3200478" y="2752402"/>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138"/>
            <p:cNvSpPr txBox="1">
              <a:spLocks noChangeArrowheads="1"/>
            </p:cNvSpPr>
            <p:nvPr/>
          </p:nvSpPr>
          <p:spPr bwMode="auto">
            <a:xfrm>
              <a:off x="2194074" y="2869877"/>
              <a:ext cx="30636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ES</a:t>
              </a:r>
              <a:endParaRPr lang="ru-RU" altLang="ru-RU" sz="1200" b="1" dirty="0">
                <a:solidFill>
                  <a:schemeClr val="tx1">
                    <a:lumMod val="75000"/>
                    <a:lumOff val="25000"/>
                  </a:schemeClr>
                </a:solidFill>
              </a:endParaRPr>
            </a:p>
          </p:txBody>
        </p:sp>
        <p:sp>
          <p:nvSpPr>
            <p:cNvPr id="26" name="TextBox 139"/>
            <p:cNvSpPr txBox="1">
              <a:spLocks noChangeArrowheads="1"/>
            </p:cNvSpPr>
            <p:nvPr/>
          </p:nvSpPr>
          <p:spPr bwMode="auto">
            <a:xfrm>
              <a:off x="2894112" y="2869877"/>
              <a:ext cx="30636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EF</a:t>
              </a:r>
              <a:endParaRPr lang="ru-RU" altLang="ru-RU" sz="1200" b="1" dirty="0">
                <a:solidFill>
                  <a:schemeClr val="tx1">
                    <a:lumMod val="75000"/>
                    <a:lumOff val="25000"/>
                  </a:schemeClr>
                </a:solidFill>
              </a:endParaRPr>
            </a:p>
          </p:txBody>
        </p:sp>
        <p:sp>
          <p:nvSpPr>
            <p:cNvPr id="27" name="TextBox 140"/>
            <p:cNvSpPr txBox="1">
              <a:spLocks noChangeArrowheads="1"/>
            </p:cNvSpPr>
            <p:nvPr/>
          </p:nvSpPr>
          <p:spPr bwMode="auto">
            <a:xfrm>
              <a:off x="2911573" y="3339777"/>
              <a:ext cx="30636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LF</a:t>
              </a:r>
              <a:endParaRPr lang="ru-RU" altLang="ru-RU" sz="1200" b="1" dirty="0">
                <a:solidFill>
                  <a:schemeClr val="tx1">
                    <a:lumMod val="75000"/>
                    <a:lumOff val="25000"/>
                  </a:schemeClr>
                </a:solidFill>
              </a:endParaRPr>
            </a:p>
          </p:txBody>
        </p:sp>
        <p:sp>
          <p:nvSpPr>
            <p:cNvPr id="28" name="TextBox 141"/>
            <p:cNvSpPr txBox="1">
              <a:spLocks noChangeArrowheads="1"/>
            </p:cNvSpPr>
            <p:nvPr/>
          </p:nvSpPr>
          <p:spPr bwMode="auto">
            <a:xfrm>
              <a:off x="2194074" y="3339777"/>
              <a:ext cx="306366"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LS</a:t>
              </a:r>
              <a:endParaRPr lang="ru-RU" altLang="ru-RU" sz="1200" b="1" dirty="0">
                <a:solidFill>
                  <a:schemeClr val="tx1">
                    <a:lumMod val="75000"/>
                    <a:lumOff val="25000"/>
                  </a:schemeClr>
                </a:solidFill>
              </a:endParaRPr>
            </a:p>
          </p:txBody>
        </p:sp>
        <p:sp>
          <p:nvSpPr>
            <p:cNvPr id="11295" name="TextBox 28"/>
            <p:cNvSpPr txBox="1">
              <a:spLocks noChangeArrowheads="1"/>
            </p:cNvSpPr>
            <p:nvPr/>
          </p:nvSpPr>
          <p:spPr bwMode="auto">
            <a:xfrm>
              <a:off x="2495749" y="2866702"/>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96" name="TextBox 29"/>
            <p:cNvSpPr txBox="1">
              <a:spLocks noChangeArrowheads="1"/>
            </p:cNvSpPr>
            <p:nvPr/>
          </p:nvSpPr>
          <p:spPr bwMode="auto">
            <a:xfrm>
              <a:off x="3218062" y="2866702"/>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97" name="TextBox 30"/>
            <p:cNvSpPr txBox="1">
              <a:spLocks noChangeArrowheads="1"/>
            </p:cNvSpPr>
            <p:nvPr/>
          </p:nvSpPr>
          <p:spPr bwMode="auto">
            <a:xfrm>
              <a:off x="2495749" y="3322315"/>
              <a:ext cx="306388"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98" name="TextBox 31"/>
            <p:cNvSpPr txBox="1">
              <a:spLocks noChangeArrowheads="1"/>
            </p:cNvSpPr>
            <p:nvPr/>
          </p:nvSpPr>
          <p:spPr bwMode="auto">
            <a:xfrm>
              <a:off x="3235772" y="3322315"/>
              <a:ext cx="306388"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 </a:t>
              </a:r>
            </a:p>
          </p:txBody>
        </p:sp>
        <p:sp>
          <p:nvSpPr>
            <p:cNvPr id="11299" name="TextBox 146"/>
            <p:cNvSpPr txBox="1">
              <a:spLocks noChangeArrowheads="1"/>
            </p:cNvSpPr>
            <p:nvPr/>
          </p:nvSpPr>
          <p:spPr bwMode="auto">
            <a:xfrm>
              <a:off x="2194124" y="2182254"/>
              <a:ext cx="1300163"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200" b="1" dirty="0">
                  <a:solidFill>
                    <a:schemeClr val="tx2">
                      <a:lumMod val="75000"/>
                    </a:schemeClr>
                  </a:solidFill>
                </a:rPr>
                <a:t>Ремонт,</a:t>
              </a:r>
              <a:br>
                <a:rPr lang="ru-RU" altLang="ru-RU" sz="1200" b="1" dirty="0">
                  <a:solidFill>
                    <a:schemeClr val="tx2">
                      <a:lumMod val="75000"/>
                    </a:schemeClr>
                  </a:solidFill>
                </a:rPr>
              </a:br>
              <a:r>
                <a:rPr lang="ru-RU" altLang="ru-RU" sz="1200" b="1" dirty="0">
                  <a:solidFill>
                    <a:schemeClr val="tx2">
                      <a:lumMod val="75000"/>
                    </a:schemeClr>
                  </a:solidFill>
                </a:rPr>
                <a:t>5 </a:t>
              </a:r>
              <a:r>
                <a:rPr lang="ru-RU" altLang="ru-RU" sz="1200" b="1" dirty="0" err="1">
                  <a:solidFill>
                    <a:schemeClr val="tx2">
                      <a:lumMod val="75000"/>
                    </a:schemeClr>
                  </a:solidFill>
                </a:rPr>
                <a:t>дн</a:t>
              </a:r>
              <a:r>
                <a:rPr lang="ru-RU" altLang="ru-RU" sz="1200" b="1" dirty="0">
                  <a:solidFill>
                    <a:schemeClr val="tx2">
                      <a:lumMod val="75000"/>
                    </a:schemeClr>
                  </a:solidFill>
                </a:rPr>
                <a:t>.</a:t>
              </a:r>
            </a:p>
          </p:txBody>
        </p:sp>
        <p:cxnSp>
          <p:nvCxnSpPr>
            <p:cNvPr id="35" name="Прямая со стрелкой 34"/>
            <p:cNvCxnSpPr/>
            <p:nvPr/>
          </p:nvCxnSpPr>
          <p:spPr>
            <a:xfrm>
              <a:off x="3606355" y="2974652"/>
              <a:ext cx="738632" cy="0"/>
            </a:xfrm>
            <a:prstGeom prst="straightConnector1">
              <a:avLst/>
            </a:prstGeom>
            <a:ln w="28575">
              <a:solidFill>
                <a:schemeClr val="tx2">
                  <a:lumMod val="75000"/>
                </a:schemeClr>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p:nvPr/>
          </p:nvCxnSpPr>
          <p:spPr>
            <a:xfrm>
              <a:off x="1775911" y="2974652"/>
              <a:ext cx="339701" cy="0"/>
            </a:xfrm>
            <a:prstGeom prst="straightConnector1">
              <a:avLst/>
            </a:prstGeom>
            <a:ln w="28575">
              <a:solidFill>
                <a:schemeClr val="tx2">
                  <a:lumMod val="75000"/>
                </a:schemeClr>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7" name="Прямая со стрелкой 46"/>
            <p:cNvCxnSpPr/>
            <p:nvPr/>
          </p:nvCxnSpPr>
          <p:spPr>
            <a:xfrm>
              <a:off x="5817173" y="2992115"/>
              <a:ext cx="339701" cy="0"/>
            </a:xfrm>
            <a:prstGeom prst="straightConnector1">
              <a:avLst/>
            </a:prstGeom>
            <a:ln w="28575">
              <a:solidFill>
                <a:schemeClr val="tx2">
                  <a:lumMod val="75000"/>
                </a:schemeClr>
              </a:solidFill>
              <a:tailEnd type="arrow" w="lg" len="lg"/>
            </a:ln>
          </p:spPr>
          <p:style>
            <a:lnRef idx="1">
              <a:schemeClr val="accent1"/>
            </a:lnRef>
            <a:fillRef idx="0">
              <a:schemeClr val="accent1"/>
            </a:fillRef>
            <a:effectRef idx="0">
              <a:schemeClr val="accent1"/>
            </a:effectRef>
            <a:fontRef idx="minor">
              <a:schemeClr val="tx1"/>
            </a:fontRef>
          </p:style>
        </p:cxnSp>
        <p:sp>
          <p:nvSpPr>
            <p:cNvPr id="11303" name="TextBox 47"/>
            <p:cNvSpPr txBox="1">
              <a:spLocks noChangeArrowheads="1"/>
            </p:cNvSpPr>
            <p:nvPr/>
          </p:nvSpPr>
          <p:spPr bwMode="auto">
            <a:xfrm>
              <a:off x="1452764" y="2832570"/>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a:t>
              </a:r>
            </a:p>
          </p:txBody>
        </p:sp>
        <p:sp>
          <p:nvSpPr>
            <p:cNvPr id="11304" name="TextBox 48"/>
            <p:cNvSpPr txBox="1">
              <a:spLocks noChangeArrowheads="1"/>
            </p:cNvSpPr>
            <p:nvPr/>
          </p:nvSpPr>
          <p:spPr bwMode="auto">
            <a:xfrm>
              <a:off x="6113313" y="2878745"/>
              <a:ext cx="306388" cy="2698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dirty="0">
                  <a:solidFill>
                    <a:srgbClr val="000000"/>
                  </a:solidFill>
                </a:rPr>
                <a:t>…</a:t>
              </a:r>
            </a:p>
          </p:txBody>
        </p:sp>
      </p:grpSp>
    </p:spTree>
    <p:extLst>
      <p:ext uri="{BB962C8B-B14F-4D97-AF65-F5344CB8AC3E}">
        <p14:creationId xmlns:p14="http://schemas.microsoft.com/office/powerpoint/2010/main" val="31144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8">
                                            <p:txEl>
                                              <p:pRg st="3" end="3"/>
                                            </p:txEl>
                                          </p:spTgt>
                                        </p:tgtEl>
                                        <p:attrNameLst>
                                          <p:attrName>style.visibility</p:attrName>
                                        </p:attrNameLst>
                                      </p:cBhvr>
                                      <p:to>
                                        <p:strVal val="visible"/>
                                      </p:to>
                                    </p:set>
                                    <p:anim calcmode="lin" valueType="num">
                                      <p:cBhvr additive="base">
                                        <p:cTn id="7" dur="500" fill="hold"/>
                                        <p:tgtEl>
                                          <p:spTgt spid="1126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8">
                                            <p:txEl>
                                              <p:pRg st="4" end="4"/>
                                            </p:txEl>
                                          </p:spTgt>
                                        </p:tgtEl>
                                        <p:attrNameLst>
                                          <p:attrName>style.visibility</p:attrName>
                                        </p:attrNameLst>
                                      </p:cBhvr>
                                      <p:to>
                                        <p:strVal val="visible"/>
                                      </p:to>
                                    </p:set>
                                    <p:anim calcmode="lin" valueType="num">
                                      <p:cBhvr additive="base">
                                        <p:cTn id="13" dur="500" fill="hold"/>
                                        <p:tgtEl>
                                          <p:spTgt spid="1126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8">
                                            <p:txEl>
                                              <p:pRg st="5" end="5"/>
                                            </p:txEl>
                                          </p:spTgt>
                                        </p:tgtEl>
                                        <p:attrNameLst>
                                          <p:attrName>style.visibility</p:attrName>
                                        </p:attrNameLst>
                                      </p:cBhvr>
                                      <p:to>
                                        <p:strVal val="visible"/>
                                      </p:to>
                                    </p:set>
                                    <p:anim calcmode="lin" valueType="num">
                                      <p:cBhvr additive="base">
                                        <p:cTn id="19" dur="500" fill="hold"/>
                                        <p:tgtEl>
                                          <p:spTgt spid="11268">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8">
                                            <p:txEl>
                                              <p:pRg st="6" end="6"/>
                                            </p:txEl>
                                          </p:spTgt>
                                        </p:tgtEl>
                                        <p:attrNameLst>
                                          <p:attrName>style.visibility</p:attrName>
                                        </p:attrNameLst>
                                      </p:cBhvr>
                                      <p:to>
                                        <p:strVal val="visible"/>
                                      </p:to>
                                    </p:set>
                                    <p:anim calcmode="lin" valueType="num">
                                      <p:cBhvr additive="base">
                                        <p:cTn id="25" dur="500" fill="hold"/>
                                        <p:tgtEl>
                                          <p:spTgt spid="1126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r>
              <a:rPr lang="ru-RU" altLang="ru-RU" dirty="0"/>
              <a:t>Расчёт критического пути проекта</a:t>
            </a:r>
          </a:p>
        </p:txBody>
      </p:sp>
      <p:sp>
        <p:nvSpPr>
          <p:cNvPr id="10243" name="Объект 2"/>
          <p:cNvSpPr>
            <a:spLocks noGrp="1"/>
          </p:cNvSpPr>
          <p:nvPr>
            <p:ph idx="1"/>
          </p:nvPr>
        </p:nvSpPr>
        <p:spPr>
          <a:xfrm>
            <a:off x="457200" y="1088165"/>
            <a:ext cx="8229600" cy="5257254"/>
          </a:xfrm>
        </p:spPr>
        <p:txBody>
          <a:bodyPr/>
          <a:lstStyle/>
          <a:p>
            <a:pPr marL="0" indent="0">
              <a:buFont typeface="Arial" panose="020B0604020202020204" pitchFamily="34" charset="0"/>
              <a:buNone/>
            </a:pPr>
            <a:r>
              <a:rPr lang="ru-RU" altLang="ru-RU" sz="2000" b="1" dirty="0">
                <a:solidFill>
                  <a:schemeClr val="tx2">
                    <a:lumMod val="75000"/>
                  </a:schemeClr>
                </a:solidFill>
              </a:rPr>
              <a:t>1 этап. Прямой счёт (ход). </a:t>
            </a:r>
            <a:r>
              <a:rPr lang="ru-RU" altLang="ru-RU" sz="2000" dirty="0"/>
              <a:t>Вычисляются:</a:t>
            </a:r>
          </a:p>
          <a:p>
            <a:pPr marL="0" indent="0">
              <a:buNone/>
            </a:pPr>
            <a:r>
              <a:rPr lang="ru-RU" altLang="ru-RU" sz="2000" dirty="0"/>
              <a:t>а) </a:t>
            </a:r>
            <a:r>
              <a:rPr lang="ru-RU" altLang="ru-RU" sz="2000" b="1" dirty="0"/>
              <a:t>План ранних сроков </a:t>
            </a:r>
            <a:r>
              <a:rPr lang="ru-RU" altLang="ru-RU" sz="2000" dirty="0"/>
              <a:t>(раннее начало</a:t>
            </a:r>
            <a:r>
              <a:rPr lang="en-US" altLang="ru-RU" sz="2000" dirty="0"/>
              <a:t> </a:t>
            </a:r>
            <a:r>
              <a:rPr lang="ru-RU" altLang="ru-RU" sz="2000" dirty="0"/>
              <a:t>и раннее окончание каждой работы):</a:t>
            </a:r>
          </a:p>
          <a:p>
            <a:pPr marL="0" indent="0">
              <a:buFont typeface="Arial" panose="020B0604020202020204" pitchFamily="34" charset="0"/>
              <a:buNone/>
            </a:pPr>
            <a:r>
              <a:rPr lang="ru-RU" altLang="ru-RU" sz="2000" b="1" dirty="0"/>
              <a:t>	</a:t>
            </a:r>
            <a:r>
              <a:rPr lang="en-US" altLang="ru-RU" sz="2000" b="1" dirty="0"/>
              <a:t>EF</a:t>
            </a:r>
            <a:r>
              <a:rPr lang="ru-RU" altLang="ru-RU" sz="2000" b="1" dirty="0"/>
              <a:t> = </a:t>
            </a:r>
            <a:r>
              <a:rPr lang="en-US" altLang="ru-RU" sz="2000" b="1" dirty="0"/>
              <a:t>ES</a:t>
            </a:r>
            <a:r>
              <a:rPr lang="ru-RU" altLang="ru-RU" sz="2000" b="1" dirty="0"/>
              <a:t> + </a:t>
            </a:r>
            <a:r>
              <a:rPr lang="en-US" altLang="ru-RU" sz="2000" b="1" dirty="0"/>
              <a:t>D</a:t>
            </a:r>
            <a:r>
              <a:rPr lang="ru-RU" altLang="ru-RU" sz="2000" b="1" dirty="0"/>
              <a:t> - 1</a:t>
            </a:r>
            <a:r>
              <a:rPr lang="ru-RU" altLang="ru-RU" sz="2000" dirty="0"/>
              <a:t>, где </a:t>
            </a:r>
            <a:r>
              <a:rPr lang="en-US" altLang="ru-RU" sz="2000" dirty="0"/>
              <a:t>D</a:t>
            </a:r>
            <a:r>
              <a:rPr lang="ru-RU" altLang="ru-RU" sz="2000" dirty="0"/>
              <a:t> – длительность работы.</a:t>
            </a:r>
          </a:p>
          <a:p>
            <a:pPr marL="0" indent="0">
              <a:buFont typeface="Arial" panose="020B0604020202020204" pitchFamily="34" charset="0"/>
              <a:buNone/>
            </a:pPr>
            <a:r>
              <a:rPr lang="ru-RU" altLang="ru-RU" sz="2000" dirty="0"/>
              <a:t>б) </a:t>
            </a:r>
            <a:r>
              <a:rPr lang="ru-RU" altLang="ru-RU" sz="2000" b="1" dirty="0"/>
              <a:t>Плановая продолжительность проекта</a:t>
            </a:r>
            <a:r>
              <a:rPr lang="ru-RU" altLang="ru-RU" sz="2000" dirty="0"/>
              <a:t>.</a:t>
            </a:r>
          </a:p>
          <a:p>
            <a:pPr marL="0" indent="0">
              <a:buFont typeface="Arial" panose="020B0604020202020204" pitchFamily="34" charset="0"/>
              <a:buNone/>
            </a:pPr>
            <a:endParaRPr lang="ru-RU" altLang="ru-RU" sz="1200" b="1" u="sng" dirty="0"/>
          </a:p>
          <a:p>
            <a:pPr marL="0" indent="0">
              <a:buFont typeface="Arial" panose="020B0604020202020204" pitchFamily="34" charset="0"/>
              <a:buNone/>
            </a:pPr>
            <a:endParaRPr lang="en-US" altLang="ru-RU" sz="1200" b="1" u="sng" dirty="0"/>
          </a:p>
          <a:p>
            <a:pPr marL="0" indent="0">
              <a:buFont typeface="Arial" panose="020B0604020202020204" pitchFamily="34" charset="0"/>
              <a:buNone/>
            </a:pPr>
            <a:endParaRPr lang="ru-RU" altLang="ru-RU" sz="1200" b="1" u="sng" dirty="0"/>
          </a:p>
          <a:p>
            <a:pPr marL="0" indent="0">
              <a:buFont typeface="Arial" panose="020B0604020202020204" pitchFamily="34" charset="0"/>
              <a:buNone/>
            </a:pPr>
            <a:r>
              <a:rPr lang="ru-RU" altLang="ru-RU" sz="2000" b="1" dirty="0">
                <a:solidFill>
                  <a:schemeClr val="tx2">
                    <a:lumMod val="75000"/>
                  </a:schemeClr>
                </a:solidFill>
              </a:rPr>
              <a:t>2 этап. Обратный счёт (ход). </a:t>
            </a:r>
            <a:r>
              <a:rPr lang="ru-RU" altLang="ru-RU" sz="2000" dirty="0"/>
              <a:t>Вычисляются:</a:t>
            </a:r>
          </a:p>
          <a:p>
            <a:pPr marL="0" indent="0">
              <a:buFont typeface="Arial" panose="020B0604020202020204" pitchFamily="34" charset="0"/>
              <a:buNone/>
            </a:pPr>
            <a:r>
              <a:rPr lang="ru-RU" altLang="ru-RU" sz="2000" dirty="0"/>
              <a:t>а) </a:t>
            </a:r>
            <a:r>
              <a:rPr lang="ru-RU" altLang="ru-RU" sz="2000" b="1" dirty="0"/>
              <a:t>План поздних сроков </a:t>
            </a:r>
            <a:r>
              <a:rPr lang="ru-RU" altLang="ru-RU" sz="2000" dirty="0"/>
              <a:t>(позднее начало и позднее окончание каждой работы): </a:t>
            </a:r>
          </a:p>
          <a:p>
            <a:pPr marL="0" indent="0">
              <a:buFont typeface="Arial" panose="020B0604020202020204" pitchFamily="34" charset="0"/>
              <a:buNone/>
            </a:pPr>
            <a:r>
              <a:rPr lang="ru-RU" altLang="ru-RU" sz="2000" b="1" dirty="0"/>
              <a:t>	</a:t>
            </a:r>
            <a:r>
              <a:rPr lang="en-US" altLang="ru-RU" sz="2000" b="1" dirty="0"/>
              <a:t>LS</a:t>
            </a:r>
            <a:r>
              <a:rPr lang="ru-RU" altLang="ru-RU" sz="2000" b="1" dirty="0"/>
              <a:t> = </a:t>
            </a:r>
            <a:r>
              <a:rPr lang="en-US" altLang="ru-RU" sz="2000" b="1" dirty="0"/>
              <a:t>LF</a:t>
            </a:r>
            <a:r>
              <a:rPr lang="ru-RU" altLang="ru-RU" sz="2000" b="1" dirty="0"/>
              <a:t> – </a:t>
            </a:r>
            <a:r>
              <a:rPr lang="en-US" altLang="ru-RU" sz="2000" b="1" dirty="0"/>
              <a:t>D</a:t>
            </a:r>
            <a:r>
              <a:rPr lang="ru-RU" altLang="ru-RU" sz="2000" b="1" dirty="0"/>
              <a:t> + 1</a:t>
            </a:r>
            <a:r>
              <a:rPr lang="ru-RU" altLang="ru-RU" sz="2000" dirty="0"/>
              <a:t>, где </a:t>
            </a:r>
            <a:r>
              <a:rPr lang="en-US" altLang="ru-RU" sz="2000" dirty="0"/>
              <a:t>D</a:t>
            </a:r>
            <a:r>
              <a:rPr lang="ru-RU" altLang="ru-RU" sz="2000" dirty="0"/>
              <a:t> – длительность работы.</a:t>
            </a:r>
          </a:p>
          <a:p>
            <a:pPr marL="0" indent="0">
              <a:buFont typeface="Arial" panose="020B0604020202020204" pitchFamily="34" charset="0"/>
              <a:buNone/>
            </a:pPr>
            <a:r>
              <a:rPr lang="ru-RU" altLang="ru-RU" sz="2000" dirty="0"/>
              <a:t>б) </a:t>
            </a:r>
            <a:r>
              <a:rPr lang="ru-RU" altLang="ru-RU" sz="2000" b="1" dirty="0"/>
              <a:t>Временные резервы работ </a:t>
            </a:r>
            <a:r>
              <a:rPr lang="ru-RU" altLang="ru-RU" sz="2000" dirty="0"/>
              <a:t>(Общий временной резерв –</a:t>
            </a:r>
            <a:r>
              <a:rPr lang="en-US" altLang="ru-RU" sz="2000" dirty="0"/>
              <a:t> Total Float</a:t>
            </a:r>
            <a:r>
              <a:rPr lang="ru-RU" altLang="ru-RU" sz="2000" dirty="0"/>
              <a:t> - </a:t>
            </a:r>
            <a:r>
              <a:rPr lang="en-US" altLang="ru-RU" sz="2000" dirty="0"/>
              <a:t>TF</a:t>
            </a:r>
            <a:r>
              <a:rPr lang="ru-RU" altLang="ru-RU" sz="2000" dirty="0"/>
              <a:t>), Свободный временной резерв – </a:t>
            </a:r>
            <a:r>
              <a:rPr lang="en-US" altLang="ru-RU" sz="2000" dirty="0"/>
              <a:t>Free Float</a:t>
            </a:r>
            <a:r>
              <a:rPr lang="ru-RU" altLang="ru-RU" sz="2000" dirty="0"/>
              <a:t> - </a:t>
            </a:r>
            <a:r>
              <a:rPr lang="en-US" altLang="ru-RU" sz="2000" dirty="0"/>
              <a:t>FF</a:t>
            </a:r>
            <a:r>
              <a:rPr lang="ru-RU" altLang="ru-RU" sz="2000" dirty="0"/>
              <a:t>)</a:t>
            </a:r>
          </a:p>
          <a:p>
            <a:pPr marL="0" indent="0">
              <a:buFont typeface="Arial" panose="020B0604020202020204" pitchFamily="34" charset="0"/>
              <a:buNone/>
            </a:pPr>
            <a:r>
              <a:rPr lang="ru-RU" altLang="ru-RU" sz="2000" b="1" dirty="0"/>
              <a:t>	</a:t>
            </a:r>
            <a:endParaRPr lang="ru-RU" altLang="ru-RU" sz="2000" dirty="0"/>
          </a:p>
        </p:txBody>
      </p:sp>
    </p:spTree>
    <p:extLst>
      <p:ext uri="{BB962C8B-B14F-4D97-AF65-F5344CB8AC3E}">
        <p14:creationId xmlns:p14="http://schemas.microsoft.com/office/powerpoint/2010/main" val="249977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anim calcmode="lin" valueType="num">
                                      <p:cBhvr additive="base">
                                        <p:cTn id="11"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24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anim calcmode="lin" valueType="num">
                                      <p:cBhvr additive="base">
                                        <p:cTn id="15"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24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anim calcmode="lin" valueType="num">
                                      <p:cBhvr additive="base">
                                        <p:cTn id="19"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43">
                                            <p:txEl>
                                              <p:pRg st="7" end="7"/>
                                            </p:txEl>
                                          </p:spTgt>
                                        </p:tgtEl>
                                        <p:attrNameLst>
                                          <p:attrName>style.visibility</p:attrName>
                                        </p:attrNameLst>
                                      </p:cBhvr>
                                      <p:to>
                                        <p:strVal val="visible"/>
                                      </p:to>
                                    </p:set>
                                    <p:anim calcmode="lin" valueType="num">
                                      <p:cBhvr additive="base">
                                        <p:cTn id="25" dur="500" fill="hold"/>
                                        <p:tgtEl>
                                          <p:spTgt spid="1024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3">
                                            <p:txEl>
                                              <p:pRg st="7" end="7"/>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243">
                                            <p:txEl>
                                              <p:pRg st="8" end="8"/>
                                            </p:txEl>
                                          </p:spTgt>
                                        </p:tgtEl>
                                        <p:attrNameLst>
                                          <p:attrName>style.visibility</p:attrName>
                                        </p:attrNameLst>
                                      </p:cBhvr>
                                      <p:to>
                                        <p:strVal val="visible"/>
                                      </p:to>
                                    </p:set>
                                    <p:anim calcmode="lin" valueType="num">
                                      <p:cBhvr additive="base">
                                        <p:cTn id="29" dur="500" fill="hold"/>
                                        <p:tgtEl>
                                          <p:spTgt spid="10243">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43">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243">
                                            <p:txEl>
                                              <p:pRg st="9" end="9"/>
                                            </p:txEl>
                                          </p:spTgt>
                                        </p:tgtEl>
                                        <p:attrNameLst>
                                          <p:attrName>style.visibility</p:attrName>
                                        </p:attrNameLst>
                                      </p:cBhvr>
                                      <p:to>
                                        <p:strVal val="visible"/>
                                      </p:to>
                                    </p:set>
                                    <p:anim calcmode="lin" valueType="num">
                                      <p:cBhvr additive="base">
                                        <p:cTn id="33" dur="500" fill="hold"/>
                                        <p:tgtEl>
                                          <p:spTgt spid="10243">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243">
                                            <p:txEl>
                                              <p:pRg st="9" end="9"/>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0243">
                                            <p:txEl>
                                              <p:pRg st="10" end="10"/>
                                            </p:txEl>
                                          </p:spTgt>
                                        </p:tgtEl>
                                        <p:attrNameLst>
                                          <p:attrName>style.visibility</p:attrName>
                                        </p:attrNameLst>
                                      </p:cBhvr>
                                      <p:to>
                                        <p:strVal val="visible"/>
                                      </p:to>
                                    </p:set>
                                    <p:anim calcmode="lin" valueType="num">
                                      <p:cBhvr additive="base">
                                        <p:cTn id="37" dur="500" fill="hold"/>
                                        <p:tgtEl>
                                          <p:spTgt spid="1024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24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72"/>
          <p:cNvSpPr>
            <a:spLocks noGrp="1"/>
          </p:cNvSpPr>
          <p:nvPr>
            <p:ph type="title" idx="4294967295"/>
          </p:nvPr>
        </p:nvSpPr>
        <p:spPr>
          <a:xfrm>
            <a:off x="836613" y="142875"/>
            <a:ext cx="5607050" cy="582613"/>
          </a:xfrm>
        </p:spPr>
        <p:txBody>
          <a:bodyPr/>
          <a:lstStyle/>
          <a:p>
            <a:r>
              <a:rPr lang="ru-RU" altLang="ru-RU"/>
              <a:t>Метод критического пути (пример)</a:t>
            </a:r>
          </a:p>
        </p:txBody>
      </p:sp>
      <p:sp>
        <p:nvSpPr>
          <p:cNvPr id="73" name="Прямоугольник 72"/>
          <p:cNvSpPr/>
          <p:nvPr/>
        </p:nvSpPr>
        <p:spPr>
          <a:xfrm>
            <a:off x="1258888" y="884238"/>
            <a:ext cx="1350962" cy="16430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74" name="Прямая соединительная линия 73"/>
          <p:cNvCxnSpPr/>
          <p:nvPr/>
        </p:nvCxnSpPr>
        <p:spPr>
          <a:xfrm>
            <a:off x="1258888" y="1490663"/>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Прямая соединительная линия 74"/>
          <p:cNvCxnSpPr/>
          <p:nvPr/>
        </p:nvCxnSpPr>
        <p:spPr>
          <a:xfrm>
            <a:off x="1258888" y="2008188"/>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Прямая соединительная линия 75"/>
          <p:cNvCxnSpPr/>
          <p:nvPr/>
        </p:nvCxnSpPr>
        <p:spPr>
          <a:xfrm>
            <a:off x="1589088" y="1490663"/>
            <a:ext cx="0" cy="1036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Прямая соединительная линия 76"/>
          <p:cNvCxnSpPr/>
          <p:nvPr/>
        </p:nvCxnSpPr>
        <p:spPr>
          <a:xfrm>
            <a:off x="1939925" y="1490663"/>
            <a:ext cx="0" cy="1036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Прямая соединительная линия 77"/>
          <p:cNvCxnSpPr/>
          <p:nvPr/>
        </p:nvCxnSpPr>
        <p:spPr>
          <a:xfrm>
            <a:off x="2289175" y="1490663"/>
            <a:ext cx="0" cy="1036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873" name="TextBox 78"/>
          <p:cNvSpPr txBox="1">
            <a:spLocks noChangeArrowheads="1"/>
          </p:cNvSpPr>
          <p:nvPr/>
        </p:nvSpPr>
        <p:spPr bwMode="auto">
          <a:xfrm>
            <a:off x="1282700" y="1608138"/>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36874" name="TextBox 79"/>
          <p:cNvSpPr txBox="1">
            <a:spLocks noChangeArrowheads="1"/>
          </p:cNvSpPr>
          <p:nvPr/>
        </p:nvSpPr>
        <p:spPr bwMode="auto">
          <a:xfrm>
            <a:off x="1984375" y="1608138"/>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36875" name="TextBox 80"/>
          <p:cNvSpPr txBox="1">
            <a:spLocks noChangeArrowheads="1"/>
          </p:cNvSpPr>
          <p:nvPr/>
        </p:nvSpPr>
        <p:spPr bwMode="auto">
          <a:xfrm>
            <a:off x="2000250" y="2078038"/>
            <a:ext cx="306388"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36876" name="TextBox 81"/>
          <p:cNvSpPr txBox="1">
            <a:spLocks noChangeArrowheads="1"/>
          </p:cNvSpPr>
          <p:nvPr/>
        </p:nvSpPr>
        <p:spPr bwMode="auto">
          <a:xfrm>
            <a:off x="1282700" y="2078038"/>
            <a:ext cx="306388"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83" name="TextBox 82"/>
          <p:cNvSpPr txBox="1">
            <a:spLocks noChangeArrowheads="1"/>
          </p:cNvSpPr>
          <p:nvPr/>
        </p:nvSpPr>
        <p:spPr bwMode="auto">
          <a:xfrm>
            <a:off x="1584325" y="1604963"/>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a:t>
            </a:r>
          </a:p>
        </p:txBody>
      </p:sp>
      <p:sp>
        <p:nvSpPr>
          <p:cNvPr id="84" name="TextBox 83"/>
          <p:cNvSpPr txBox="1">
            <a:spLocks noChangeArrowheads="1"/>
          </p:cNvSpPr>
          <p:nvPr/>
        </p:nvSpPr>
        <p:spPr bwMode="auto">
          <a:xfrm>
            <a:off x="2306638" y="1604963"/>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en-US" altLang="ru-RU" sz="1600" b="1">
                <a:solidFill>
                  <a:srgbClr val="000000"/>
                </a:solidFill>
              </a:rPr>
              <a:t>2</a:t>
            </a:r>
            <a:endParaRPr lang="ru-RU" altLang="ru-RU" sz="1600" b="1">
              <a:solidFill>
                <a:srgbClr val="000000"/>
              </a:solidFill>
            </a:endParaRPr>
          </a:p>
        </p:txBody>
      </p:sp>
      <p:sp>
        <p:nvSpPr>
          <p:cNvPr id="85" name="TextBox 84"/>
          <p:cNvSpPr txBox="1">
            <a:spLocks noChangeArrowheads="1"/>
          </p:cNvSpPr>
          <p:nvPr/>
        </p:nvSpPr>
        <p:spPr bwMode="auto">
          <a:xfrm>
            <a:off x="1584325" y="2060575"/>
            <a:ext cx="306388"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2</a:t>
            </a:r>
          </a:p>
        </p:txBody>
      </p:sp>
      <p:sp>
        <p:nvSpPr>
          <p:cNvPr id="86" name="TextBox 85"/>
          <p:cNvSpPr txBox="1">
            <a:spLocks noChangeArrowheads="1"/>
          </p:cNvSpPr>
          <p:nvPr/>
        </p:nvSpPr>
        <p:spPr bwMode="auto">
          <a:xfrm>
            <a:off x="2276475" y="2060575"/>
            <a:ext cx="306388"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3</a:t>
            </a:r>
          </a:p>
        </p:txBody>
      </p:sp>
      <p:sp>
        <p:nvSpPr>
          <p:cNvPr id="12305" name="TextBox 86"/>
          <p:cNvSpPr txBox="1">
            <a:spLocks noChangeArrowheads="1"/>
          </p:cNvSpPr>
          <p:nvPr/>
        </p:nvSpPr>
        <p:spPr bwMode="auto">
          <a:xfrm>
            <a:off x="1258888" y="930275"/>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Подготовка помещений</a:t>
            </a:r>
            <a:br>
              <a:rPr lang="ru-RU" altLang="ru-RU" sz="1100" b="1" dirty="0">
                <a:solidFill>
                  <a:schemeClr val="tx2">
                    <a:lumMod val="75000"/>
                  </a:schemeClr>
                </a:solidFill>
              </a:rPr>
            </a:br>
            <a:r>
              <a:rPr lang="ru-RU" altLang="ru-RU" sz="1100" b="1" dirty="0">
                <a:solidFill>
                  <a:schemeClr val="tx2">
                    <a:lumMod val="75000"/>
                  </a:schemeClr>
                </a:solidFill>
              </a:rPr>
              <a:t>2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sp>
        <p:nvSpPr>
          <p:cNvPr id="88" name="Прямоугольник 87"/>
          <p:cNvSpPr/>
          <p:nvPr/>
        </p:nvSpPr>
        <p:spPr>
          <a:xfrm>
            <a:off x="1266825" y="2770188"/>
            <a:ext cx="1350963" cy="164306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89" name="Прямая соединительная линия 88"/>
          <p:cNvCxnSpPr/>
          <p:nvPr/>
        </p:nvCxnSpPr>
        <p:spPr>
          <a:xfrm>
            <a:off x="1266825" y="3376613"/>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Прямая соединительная линия 89"/>
          <p:cNvCxnSpPr/>
          <p:nvPr/>
        </p:nvCxnSpPr>
        <p:spPr>
          <a:xfrm>
            <a:off x="1266825" y="3894138"/>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Прямая соединительная линия 90"/>
          <p:cNvCxnSpPr/>
          <p:nvPr/>
        </p:nvCxnSpPr>
        <p:spPr>
          <a:xfrm>
            <a:off x="1597025" y="3376613"/>
            <a:ext cx="0" cy="1036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Прямая соединительная линия 91"/>
          <p:cNvCxnSpPr/>
          <p:nvPr/>
        </p:nvCxnSpPr>
        <p:spPr>
          <a:xfrm>
            <a:off x="1946275" y="3376613"/>
            <a:ext cx="0" cy="1036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Прямая соединительная линия 92"/>
          <p:cNvCxnSpPr/>
          <p:nvPr/>
        </p:nvCxnSpPr>
        <p:spPr>
          <a:xfrm>
            <a:off x="2297113" y="3376613"/>
            <a:ext cx="0" cy="10366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888" name="TextBox 93"/>
          <p:cNvSpPr txBox="1">
            <a:spLocks noChangeArrowheads="1"/>
          </p:cNvSpPr>
          <p:nvPr/>
        </p:nvSpPr>
        <p:spPr bwMode="auto">
          <a:xfrm>
            <a:off x="1290638" y="3494088"/>
            <a:ext cx="306387"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36889" name="TextBox 94"/>
          <p:cNvSpPr txBox="1">
            <a:spLocks noChangeArrowheads="1"/>
          </p:cNvSpPr>
          <p:nvPr/>
        </p:nvSpPr>
        <p:spPr bwMode="auto">
          <a:xfrm>
            <a:off x="1990725" y="3494088"/>
            <a:ext cx="306388"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36890" name="TextBox 95"/>
          <p:cNvSpPr txBox="1">
            <a:spLocks noChangeArrowheads="1"/>
          </p:cNvSpPr>
          <p:nvPr/>
        </p:nvSpPr>
        <p:spPr bwMode="auto">
          <a:xfrm>
            <a:off x="2008188" y="3963988"/>
            <a:ext cx="306387"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36891" name="TextBox 96"/>
          <p:cNvSpPr txBox="1">
            <a:spLocks noChangeArrowheads="1"/>
          </p:cNvSpPr>
          <p:nvPr/>
        </p:nvSpPr>
        <p:spPr bwMode="auto">
          <a:xfrm>
            <a:off x="1290638" y="3963988"/>
            <a:ext cx="306387"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98" name="TextBox 97"/>
          <p:cNvSpPr txBox="1">
            <a:spLocks noChangeArrowheads="1"/>
          </p:cNvSpPr>
          <p:nvPr/>
        </p:nvSpPr>
        <p:spPr bwMode="auto">
          <a:xfrm>
            <a:off x="1592263" y="3490913"/>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a:t>
            </a:r>
          </a:p>
        </p:txBody>
      </p:sp>
      <p:sp>
        <p:nvSpPr>
          <p:cNvPr id="99" name="TextBox 98"/>
          <p:cNvSpPr txBox="1">
            <a:spLocks noChangeArrowheads="1"/>
          </p:cNvSpPr>
          <p:nvPr/>
        </p:nvSpPr>
        <p:spPr bwMode="auto">
          <a:xfrm>
            <a:off x="2314575" y="3490913"/>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3</a:t>
            </a:r>
          </a:p>
        </p:txBody>
      </p:sp>
      <p:sp>
        <p:nvSpPr>
          <p:cNvPr id="100" name="TextBox 99"/>
          <p:cNvSpPr txBox="1">
            <a:spLocks noChangeArrowheads="1"/>
          </p:cNvSpPr>
          <p:nvPr/>
        </p:nvSpPr>
        <p:spPr bwMode="auto">
          <a:xfrm>
            <a:off x="1592263" y="3944938"/>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a:t>
            </a:r>
          </a:p>
        </p:txBody>
      </p:sp>
      <p:sp>
        <p:nvSpPr>
          <p:cNvPr id="101" name="TextBox 100"/>
          <p:cNvSpPr txBox="1">
            <a:spLocks noChangeArrowheads="1"/>
          </p:cNvSpPr>
          <p:nvPr/>
        </p:nvSpPr>
        <p:spPr bwMode="auto">
          <a:xfrm>
            <a:off x="2284413" y="3944938"/>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3</a:t>
            </a:r>
          </a:p>
        </p:txBody>
      </p:sp>
      <p:sp>
        <p:nvSpPr>
          <p:cNvPr id="12320" name="TextBox 101"/>
          <p:cNvSpPr txBox="1">
            <a:spLocks noChangeArrowheads="1"/>
          </p:cNvSpPr>
          <p:nvPr/>
        </p:nvSpPr>
        <p:spPr bwMode="auto">
          <a:xfrm>
            <a:off x="1290638" y="2816225"/>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Подготовка материалов </a:t>
            </a:r>
            <a:br>
              <a:rPr lang="ru-RU" altLang="ru-RU" sz="1100" b="1" dirty="0">
                <a:solidFill>
                  <a:schemeClr val="tx2">
                    <a:lumMod val="75000"/>
                  </a:schemeClr>
                </a:solidFill>
              </a:rPr>
            </a:br>
            <a:r>
              <a:rPr lang="ru-RU" altLang="ru-RU" sz="1100" b="1" dirty="0">
                <a:solidFill>
                  <a:schemeClr val="tx2">
                    <a:lumMod val="75000"/>
                  </a:schemeClr>
                </a:solidFill>
              </a:rPr>
              <a:t>3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sp>
        <p:nvSpPr>
          <p:cNvPr id="103" name="Прямоугольник 102"/>
          <p:cNvSpPr/>
          <p:nvPr/>
        </p:nvSpPr>
        <p:spPr>
          <a:xfrm>
            <a:off x="1282700" y="4584700"/>
            <a:ext cx="1350963"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104" name="Прямая соединительная линия 103"/>
          <p:cNvCxnSpPr/>
          <p:nvPr/>
        </p:nvCxnSpPr>
        <p:spPr>
          <a:xfrm>
            <a:off x="1282700" y="5191125"/>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Прямая соединительная линия 104"/>
          <p:cNvCxnSpPr/>
          <p:nvPr/>
        </p:nvCxnSpPr>
        <p:spPr>
          <a:xfrm>
            <a:off x="1282700" y="5710238"/>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Прямая соединительная линия 105"/>
          <p:cNvCxnSpPr/>
          <p:nvPr/>
        </p:nvCxnSpPr>
        <p:spPr>
          <a:xfrm>
            <a:off x="1612900" y="519112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Прямая соединительная линия 106"/>
          <p:cNvCxnSpPr/>
          <p:nvPr/>
        </p:nvCxnSpPr>
        <p:spPr>
          <a:xfrm>
            <a:off x="1962150" y="519112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Прямая соединительная линия 107"/>
          <p:cNvCxnSpPr/>
          <p:nvPr/>
        </p:nvCxnSpPr>
        <p:spPr>
          <a:xfrm>
            <a:off x="2312988" y="519112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903" name="TextBox 108"/>
          <p:cNvSpPr txBox="1">
            <a:spLocks noChangeArrowheads="1"/>
          </p:cNvSpPr>
          <p:nvPr/>
        </p:nvSpPr>
        <p:spPr bwMode="auto">
          <a:xfrm>
            <a:off x="1306513" y="5308600"/>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36904" name="TextBox 109"/>
          <p:cNvSpPr txBox="1">
            <a:spLocks noChangeArrowheads="1"/>
          </p:cNvSpPr>
          <p:nvPr/>
        </p:nvSpPr>
        <p:spPr bwMode="auto">
          <a:xfrm>
            <a:off x="2006600" y="5308600"/>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36905" name="TextBox 110"/>
          <p:cNvSpPr txBox="1">
            <a:spLocks noChangeArrowheads="1"/>
          </p:cNvSpPr>
          <p:nvPr/>
        </p:nvSpPr>
        <p:spPr bwMode="auto">
          <a:xfrm>
            <a:off x="2024063" y="5778500"/>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36906" name="TextBox 111"/>
          <p:cNvSpPr txBox="1">
            <a:spLocks noChangeArrowheads="1"/>
          </p:cNvSpPr>
          <p:nvPr/>
        </p:nvSpPr>
        <p:spPr bwMode="auto">
          <a:xfrm>
            <a:off x="1306513" y="5778500"/>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113" name="TextBox 112"/>
          <p:cNvSpPr txBox="1">
            <a:spLocks noChangeArrowheads="1"/>
          </p:cNvSpPr>
          <p:nvPr/>
        </p:nvSpPr>
        <p:spPr bwMode="auto">
          <a:xfrm>
            <a:off x="1608138" y="5305425"/>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a:t>
            </a:r>
          </a:p>
        </p:txBody>
      </p:sp>
      <p:sp>
        <p:nvSpPr>
          <p:cNvPr id="114" name="TextBox 113"/>
          <p:cNvSpPr txBox="1">
            <a:spLocks noChangeArrowheads="1"/>
          </p:cNvSpPr>
          <p:nvPr/>
        </p:nvSpPr>
        <p:spPr bwMode="auto">
          <a:xfrm>
            <a:off x="2328863" y="5305425"/>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4</a:t>
            </a:r>
          </a:p>
        </p:txBody>
      </p:sp>
      <p:sp>
        <p:nvSpPr>
          <p:cNvPr id="115" name="TextBox 114"/>
          <p:cNvSpPr txBox="1">
            <a:spLocks noChangeArrowheads="1"/>
          </p:cNvSpPr>
          <p:nvPr/>
        </p:nvSpPr>
        <p:spPr bwMode="auto">
          <a:xfrm>
            <a:off x="1608138" y="5761038"/>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7</a:t>
            </a:r>
          </a:p>
        </p:txBody>
      </p:sp>
      <p:sp>
        <p:nvSpPr>
          <p:cNvPr id="116" name="TextBox 115"/>
          <p:cNvSpPr txBox="1">
            <a:spLocks noChangeArrowheads="1"/>
          </p:cNvSpPr>
          <p:nvPr/>
        </p:nvSpPr>
        <p:spPr bwMode="auto">
          <a:xfrm>
            <a:off x="2300288" y="5761038"/>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10</a:t>
            </a:r>
          </a:p>
        </p:txBody>
      </p:sp>
      <p:sp>
        <p:nvSpPr>
          <p:cNvPr id="12335" name="TextBox 116"/>
          <p:cNvSpPr txBox="1">
            <a:spLocks noChangeArrowheads="1"/>
          </p:cNvSpPr>
          <p:nvPr/>
        </p:nvSpPr>
        <p:spPr bwMode="auto">
          <a:xfrm>
            <a:off x="1306513" y="4630738"/>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Закупка мебели </a:t>
            </a:r>
            <a:br>
              <a:rPr lang="ru-RU" altLang="ru-RU" sz="1100" b="1" dirty="0">
                <a:solidFill>
                  <a:schemeClr val="tx2">
                    <a:lumMod val="75000"/>
                  </a:schemeClr>
                </a:solidFill>
              </a:rPr>
            </a:br>
            <a:r>
              <a:rPr lang="ru-RU" altLang="ru-RU" sz="1100" b="1" dirty="0">
                <a:solidFill>
                  <a:schemeClr val="tx2">
                    <a:lumMod val="75000"/>
                  </a:schemeClr>
                </a:solidFill>
              </a:rPr>
              <a:t>4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sp>
        <p:nvSpPr>
          <p:cNvPr id="118" name="Прямоугольник 117"/>
          <p:cNvSpPr/>
          <p:nvPr/>
        </p:nvSpPr>
        <p:spPr>
          <a:xfrm>
            <a:off x="6405563" y="955675"/>
            <a:ext cx="1350962"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119" name="Прямая соединительная линия 118"/>
          <p:cNvCxnSpPr/>
          <p:nvPr/>
        </p:nvCxnSpPr>
        <p:spPr>
          <a:xfrm>
            <a:off x="6405563" y="1562100"/>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Прямая соединительная линия 119"/>
          <p:cNvCxnSpPr/>
          <p:nvPr/>
        </p:nvCxnSpPr>
        <p:spPr>
          <a:xfrm>
            <a:off x="6405563" y="2079625"/>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Прямая соединительная линия 120"/>
          <p:cNvCxnSpPr/>
          <p:nvPr/>
        </p:nvCxnSpPr>
        <p:spPr>
          <a:xfrm>
            <a:off x="6735763" y="156210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Прямая соединительная линия 121"/>
          <p:cNvCxnSpPr/>
          <p:nvPr/>
        </p:nvCxnSpPr>
        <p:spPr>
          <a:xfrm>
            <a:off x="7086600" y="156210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Прямая соединительная линия 122"/>
          <p:cNvCxnSpPr/>
          <p:nvPr/>
        </p:nvCxnSpPr>
        <p:spPr>
          <a:xfrm>
            <a:off x="7435850" y="156210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918" name="TextBox 123"/>
          <p:cNvSpPr txBox="1">
            <a:spLocks noChangeArrowheads="1"/>
          </p:cNvSpPr>
          <p:nvPr/>
        </p:nvSpPr>
        <p:spPr bwMode="auto">
          <a:xfrm>
            <a:off x="6429375" y="1679575"/>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36919" name="TextBox 124"/>
          <p:cNvSpPr txBox="1">
            <a:spLocks noChangeArrowheads="1"/>
          </p:cNvSpPr>
          <p:nvPr/>
        </p:nvSpPr>
        <p:spPr bwMode="auto">
          <a:xfrm>
            <a:off x="7129463" y="1679575"/>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36920" name="TextBox 125"/>
          <p:cNvSpPr txBox="1">
            <a:spLocks noChangeArrowheads="1"/>
          </p:cNvSpPr>
          <p:nvPr/>
        </p:nvSpPr>
        <p:spPr bwMode="auto">
          <a:xfrm>
            <a:off x="7146925" y="2149475"/>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36921" name="TextBox 126"/>
          <p:cNvSpPr txBox="1">
            <a:spLocks noChangeArrowheads="1"/>
          </p:cNvSpPr>
          <p:nvPr/>
        </p:nvSpPr>
        <p:spPr bwMode="auto">
          <a:xfrm>
            <a:off x="6429375" y="2149475"/>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128" name="TextBox 127"/>
          <p:cNvSpPr txBox="1">
            <a:spLocks noChangeArrowheads="1"/>
          </p:cNvSpPr>
          <p:nvPr/>
        </p:nvSpPr>
        <p:spPr bwMode="auto">
          <a:xfrm>
            <a:off x="6731000" y="1676400"/>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9</a:t>
            </a:r>
          </a:p>
        </p:txBody>
      </p:sp>
      <p:sp>
        <p:nvSpPr>
          <p:cNvPr id="129" name="TextBox 128"/>
          <p:cNvSpPr txBox="1">
            <a:spLocks noChangeArrowheads="1"/>
          </p:cNvSpPr>
          <p:nvPr/>
        </p:nvSpPr>
        <p:spPr bwMode="auto">
          <a:xfrm>
            <a:off x="7453313" y="1676400"/>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11</a:t>
            </a:r>
          </a:p>
        </p:txBody>
      </p:sp>
      <p:sp>
        <p:nvSpPr>
          <p:cNvPr id="130" name="TextBox 129"/>
          <p:cNvSpPr txBox="1">
            <a:spLocks noChangeArrowheads="1"/>
          </p:cNvSpPr>
          <p:nvPr/>
        </p:nvSpPr>
        <p:spPr bwMode="auto">
          <a:xfrm>
            <a:off x="6731000" y="2132013"/>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9</a:t>
            </a:r>
          </a:p>
        </p:txBody>
      </p:sp>
      <p:sp>
        <p:nvSpPr>
          <p:cNvPr id="131" name="TextBox 130"/>
          <p:cNvSpPr txBox="1">
            <a:spLocks noChangeArrowheads="1"/>
          </p:cNvSpPr>
          <p:nvPr/>
        </p:nvSpPr>
        <p:spPr bwMode="auto">
          <a:xfrm>
            <a:off x="7467600" y="2132013"/>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11</a:t>
            </a:r>
          </a:p>
        </p:txBody>
      </p:sp>
      <p:sp>
        <p:nvSpPr>
          <p:cNvPr id="12350" name="TextBox 131"/>
          <p:cNvSpPr txBox="1">
            <a:spLocks noChangeArrowheads="1"/>
          </p:cNvSpPr>
          <p:nvPr/>
        </p:nvSpPr>
        <p:spPr bwMode="auto">
          <a:xfrm>
            <a:off x="6429375" y="1001713"/>
            <a:ext cx="13001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Установка оборудования</a:t>
            </a:r>
            <a:br>
              <a:rPr lang="ru-RU" altLang="ru-RU" sz="1100" b="1" dirty="0">
                <a:solidFill>
                  <a:schemeClr val="tx2">
                    <a:lumMod val="75000"/>
                  </a:schemeClr>
                </a:solidFill>
              </a:rPr>
            </a:br>
            <a:r>
              <a:rPr lang="ru-RU" altLang="ru-RU" sz="1100" b="1" dirty="0">
                <a:solidFill>
                  <a:schemeClr val="tx2">
                    <a:lumMod val="75000"/>
                  </a:schemeClr>
                </a:solidFill>
              </a:rPr>
              <a:t>3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sp>
        <p:nvSpPr>
          <p:cNvPr id="133" name="Прямоугольник 132"/>
          <p:cNvSpPr/>
          <p:nvPr/>
        </p:nvSpPr>
        <p:spPr>
          <a:xfrm>
            <a:off x="3938588" y="2324100"/>
            <a:ext cx="1350962"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134" name="Прямая соединительная линия 133"/>
          <p:cNvCxnSpPr/>
          <p:nvPr/>
        </p:nvCxnSpPr>
        <p:spPr>
          <a:xfrm>
            <a:off x="3938588" y="2930525"/>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Прямая соединительная линия 134"/>
          <p:cNvCxnSpPr/>
          <p:nvPr/>
        </p:nvCxnSpPr>
        <p:spPr>
          <a:xfrm>
            <a:off x="3938588" y="3448050"/>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Прямая соединительная линия 135"/>
          <p:cNvCxnSpPr/>
          <p:nvPr/>
        </p:nvCxnSpPr>
        <p:spPr>
          <a:xfrm>
            <a:off x="4268788" y="293052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Прямая соединительная линия 136"/>
          <p:cNvCxnSpPr/>
          <p:nvPr/>
        </p:nvCxnSpPr>
        <p:spPr>
          <a:xfrm>
            <a:off x="4619625" y="293052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Прямая соединительная линия 137"/>
          <p:cNvCxnSpPr/>
          <p:nvPr/>
        </p:nvCxnSpPr>
        <p:spPr>
          <a:xfrm>
            <a:off x="4968875" y="293052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933" name="TextBox 138"/>
          <p:cNvSpPr txBox="1">
            <a:spLocks noChangeArrowheads="1"/>
          </p:cNvSpPr>
          <p:nvPr/>
        </p:nvSpPr>
        <p:spPr bwMode="auto">
          <a:xfrm>
            <a:off x="3962400" y="3048000"/>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36934" name="TextBox 139"/>
          <p:cNvSpPr txBox="1">
            <a:spLocks noChangeArrowheads="1"/>
          </p:cNvSpPr>
          <p:nvPr/>
        </p:nvSpPr>
        <p:spPr bwMode="auto">
          <a:xfrm>
            <a:off x="4662488" y="3048000"/>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36935" name="TextBox 140"/>
          <p:cNvSpPr txBox="1">
            <a:spLocks noChangeArrowheads="1"/>
          </p:cNvSpPr>
          <p:nvPr/>
        </p:nvSpPr>
        <p:spPr bwMode="auto">
          <a:xfrm>
            <a:off x="4679950" y="3517900"/>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36936" name="TextBox 141"/>
          <p:cNvSpPr txBox="1">
            <a:spLocks noChangeArrowheads="1"/>
          </p:cNvSpPr>
          <p:nvPr/>
        </p:nvSpPr>
        <p:spPr bwMode="auto">
          <a:xfrm>
            <a:off x="3962400" y="3517900"/>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143" name="TextBox 142"/>
          <p:cNvSpPr txBox="1">
            <a:spLocks noChangeArrowheads="1"/>
          </p:cNvSpPr>
          <p:nvPr/>
        </p:nvSpPr>
        <p:spPr bwMode="auto">
          <a:xfrm>
            <a:off x="4264025" y="3044825"/>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4</a:t>
            </a:r>
          </a:p>
        </p:txBody>
      </p:sp>
      <p:sp>
        <p:nvSpPr>
          <p:cNvPr id="144" name="TextBox 143"/>
          <p:cNvSpPr txBox="1">
            <a:spLocks noChangeArrowheads="1"/>
          </p:cNvSpPr>
          <p:nvPr/>
        </p:nvSpPr>
        <p:spPr bwMode="auto">
          <a:xfrm>
            <a:off x="4986338" y="3044825"/>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8</a:t>
            </a:r>
          </a:p>
        </p:txBody>
      </p:sp>
      <p:sp>
        <p:nvSpPr>
          <p:cNvPr id="145" name="TextBox 144"/>
          <p:cNvSpPr txBox="1">
            <a:spLocks noChangeArrowheads="1"/>
          </p:cNvSpPr>
          <p:nvPr/>
        </p:nvSpPr>
        <p:spPr bwMode="auto">
          <a:xfrm>
            <a:off x="4264025" y="3500438"/>
            <a:ext cx="306388"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4</a:t>
            </a:r>
          </a:p>
        </p:txBody>
      </p:sp>
      <p:sp>
        <p:nvSpPr>
          <p:cNvPr id="146" name="TextBox 145"/>
          <p:cNvSpPr txBox="1">
            <a:spLocks noChangeArrowheads="1"/>
          </p:cNvSpPr>
          <p:nvPr/>
        </p:nvSpPr>
        <p:spPr bwMode="auto">
          <a:xfrm>
            <a:off x="5003800" y="3500438"/>
            <a:ext cx="306388"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8</a:t>
            </a:r>
          </a:p>
        </p:txBody>
      </p:sp>
      <p:sp>
        <p:nvSpPr>
          <p:cNvPr id="12365" name="TextBox 146"/>
          <p:cNvSpPr txBox="1">
            <a:spLocks noChangeArrowheads="1"/>
          </p:cNvSpPr>
          <p:nvPr/>
        </p:nvSpPr>
        <p:spPr bwMode="auto">
          <a:xfrm>
            <a:off x="3962400" y="2324100"/>
            <a:ext cx="1300163"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Ремонт</a:t>
            </a:r>
            <a:br>
              <a:rPr lang="ru-RU" altLang="ru-RU" sz="1100" b="1" dirty="0">
                <a:solidFill>
                  <a:schemeClr val="tx2">
                    <a:lumMod val="75000"/>
                  </a:schemeClr>
                </a:solidFill>
              </a:rPr>
            </a:br>
            <a:r>
              <a:rPr lang="ru-RU" altLang="ru-RU" sz="1100" b="1" dirty="0">
                <a:solidFill>
                  <a:schemeClr val="tx2">
                    <a:lumMod val="75000"/>
                  </a:schemeClr>
                </a:solidFill>
              </a:rPr>
              <a:t>5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sp>
        <p:nvSpPr>
          <p:cNvPr id="148" name="Прямоугольник 147"/>
          <p:cNvSpPr/>
          <p:nvPr/>
        </p:nvSpPr>
        <p:spPr>
          <a:xfrm>
            <a:off x="6372225" y="4594225"/>
            <a:ext cx="1350963"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149" name="Прямая соединительная линия 148"/>
          <p:cNvCxnSpPr/>
          <p:nvPr/>
        </p:nvCxnSpPr>
        <p:spPr>
          <a:xfrm>
            <a:off x="6372225" y="5200650"/>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Прямая соединительная линия 149"/>
          <p:cNvCxnSpPr/>
          <p:nvPr/>
        </p:nvCxnSpPr>
        <p:spPr>
          <a:xfrm>
            <a:off x="6372225" y="5718175"/>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Прямая соединительная линия 150"/>
          <p:cNvCxnSpPr/>
          <p:nvPr/>
        </p:nvCxnSpPr>
        <p:spPr>
          <a:xfrm>
            <a:off x="6700838" y="520065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Прямая соединительная линия 151"/>
          <p:cNvCxnSpPr/>
          <p:nvPr/>
        </p:nvCxnSpPr>
        <p:spPr>
          <a:xfrm>
            <a:off x="7051675" y="520065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Прямая соединительная линия 152"/>
          <p:cNvCxnSpPr/>
          <p:nvPr/>
        </p:nvCxnSpPr>
        <p:spPr>
          <a:xfrm>
            <a:off x="7402513" y="520065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948" name="TextBox 153"/>
          <p:cNvSpPr txBox="1">
            <a:spLocks noChangeArrowheads="1"/>
          </p:cNvSpPr>
          <p:nvPr/>
        </p:nvSpPr>
        <p:spPr bwMode="auto">
          <a:xfrm>
            <a:off x="6396038" y="5318125"/>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36949" name="TextBox 154"/>
          <p:cNvSpPr txBox="1">
            <a:spLocks noChangeArrowheads="1"/>
          </p:cNvSpPr>
          <p:nvPr/>
        </p:nvSpPr>
        <p:spPr bwMode="auto">
          <a:xfrm>
            <a:off x="7096125" y="5318125"/>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36950" name="TextBox 155"/>
          <p:cNvSpPr txBox="1">
            <a:spLocks noChangeArrowheads="1"/>
          </p:cNvSpPr>
          <p:nvPr/>
        </p:nvSpPr>
        <p:spPr bwMode="auto">
          <a:xfrm>
            <a:off x="7112000" y="5788025"/>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36951" name="TextBox 156"/>
          <p:cNvSpPr txBox="1">
            <a:spLocks noChangeArrowheads="1"/>
          </p:cNvSpPr>
          <p:nvPr/>
        </p:nvSpPr>
        <p:spPr bwMode="auto">
          <a:xfrm>
            <a:off x="6396038" y="5788025"/>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158" name="TextBox 157"/>
          <p:cNvSpPr txBox="1">
            <a:spLocks noChangeArrowheads="1"/>
          </p:cNvSpPr>
          <p:nvPr/>
        </p:nvSpPr>
        <p:spPr bwMode="auto">
          <a:xfrm>
            <a:off x="6713538" y="5314950"/>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9</a:t>
            </a:r>
          </a:p>
        </p:txBody>
      </p:sp>
      <p:sp>
        <p:nvSpPr>
          <p:cNvPr id="159" name="TextBox 158"/>
          <p:cNvSpPr txBox="1">
            <a:spLocks noChangeArrowheads="1"/>
          </p:cNvSpPr>
          <p:nvPr/>
        </p:nvSpPr>
        <p:spPr bwMode="auto">
          <a:xfrm>
            <a:off x="7418388" y="5314950"/>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9</a:t>
            </a:r>
          </a:p>
        </p:txBody>
      </p:sp>
      <p:sp>
        <p:nvSpPr>
          <p:cNvPr id="160" name="TextBox 159"/>
          <p:cNvSpPr txBox="1">
            <a:spLocks noChangeArrowheads="1"/>
          </p:cNvSpPr>
          <p:nvPr/>
        </p:nvSpPr>
        <p:spPr bwMode="auto">
          <a:xfrm>
            <a:off x="6696075" y="5770563"/>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11</a:t>
            </a:r>
          </a:p>
        </p:txBody>
      </p:sp>
      <p:sp>
        <p:nvSpPr>
          <p:cNvPr id="161" name="TextBox 160"/>
          <p:cNvSpPr txBox="1">
            <a:spLocks noChangeArrowheads="1"/>
          </p:cNvSpPr>
          <p:nvPr/>
        </p:nvSpPr>
        <p:spPr bwMode="auto">
          <a:xfrm>
            <a:off x="7389813" y="5770563"/>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11</a:t>
            </a:r>
          </a:p>
        </p:txBody>
      </p:sp>
      <p:sp>
        <p:nvSpPr>
          <p:cNvPr id="12380" name="TextBox 161"/>
          <p:cNvSpPr txBox="1">
            <a:spLocks noChangeArrowheads="1"/>
          </p:cNvSpPr>
          <p:nvPr/>
        </p:nvSpPr>
        <p:spPr bwMode="auto">
          <a:xfrm>
            <a:off x="6396038" y="4640263"/>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Установка мебели </a:t>
            </a:r>
          </a:p>
          <a:p>
            <a:pPr algn="ctr" eaLnBrk="1" hangingPunct="1">
              <a:spcBef>
                <a:spcPct val="0"/>
              </a:spcBef>
              <a:buFontTx/>
              <a:buNone/>
            </a:pPr>
            <a:r>
              <a:rPr lang="ru-RU" altLang="ru-RU" sz="1100" b="1" dirty="0">
                <a:solidFill>
                  <a:schemeClr val="tx2">
                    <a:lumMod val="75000"/>
                  </a:schemeClr>
                </a:solidFill>
              </a:rPr>
              <a:t>1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cxnSp>
        <p:nvCxnSpPr>
          <p:cNvPr id="163" name="Прямая со стрелкой 156"/>
          <p:cNvCxnSpPr>
            <a:stCxn id="73" idx="3"/>
            <a:endCxn id="12365" idx="1"/>
          </p:cNvCxnSpPr>
          <p:nvPr/>
        </p:nvCxnSpPr>
        <p:spPr>
          <a:xfrm>
            <a:off x="2609850" y="1704975"/>
            <a:ext cx="1352550" cy="922338"/>
          </a:xfrm>
          <a:prstGeom prst="bentConnector3">
            <a:avLst>
              <a:gd name="adj1" fmla="val 50000"/>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4" name="Прямая со стрелкой 158"/>
          <p:cNvCxnSpPr>
            <a:stCxn id="88" idx="3"/>
            <a:endCxn id="36933" idx="1"/>
          </p:cNvCxnSpPr>
          <p:nvPr/>
        </p:nvCxnSpPr>
        <p:spPr>
          <a:xfrm flipV="1">
            <a:off x="2617788" y="3170238"/>
            <a:ext cx="1344612" cy="420687"/>
          </a:xfrm>
          <a:prstGeom prst="bentConnector3">
            <a:avLst>
              <a:gd name="adj1" fmla="val 50000"/>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5" name="Прямая со стрелкой 179"/>
          <p:cNvCxnSpPr>
            <a:stCxn id="114" idx="3"/>
            <a:endCxn id="36948" idx="1"/>
          </p:cNvCxnSpPr>
          <p:nvPr/>
        </p:nvCxnSpPr>
        <p:spPr>
          <a:xfrm flipV="1">
            <a:off x="2635250" y="5440363"/>
            <a:ext cx="3760788" cy="0"/>
          </a:xfrm>
          <a:prstGeom prst="bentConnector3">
            <a:avLst>
              <a:gd name="adj1" fmla="val 50000"/>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6" name="Прямая со стрелкой 182"/>
          <p:cNvCxnSpPr>
            <a:stCxn id="12365" idx="3"/>
            <a:endCxn id="118" idx="1"/>
          </p:cNvCxnSpPr>
          <p:nvPr/>
        </p:nvCxnSpPr>
        <p:spPr>
          <a:xfrm flipV="1">
            <a:off x="5262563" y="1778000"/>
            <a:ext cx="1143000" cy="849313"/>
          </a:xfrm>
          <a:prstGeom prst="bentConnector3">
            <a:avLst>
              <a:gd name="adj1" fmla="val 50000"/>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7" name="Прямая со стрелкой 193"/>
          <p:cNvCxnSpPr>
            <a:stCxn id="133" idx="3"/>
            <a:endCxn id="12380" idx="1"/>
          </p:cNvCxnSpPr>
          <p:nvPr/>
        </p:nvCxnSpPr>
        <p:spPr>
          <a:xfrm>
            <a:off x="5289550" y="3146425"/>
            <a:ext cx="1106488" cy="1773238"/>
          </a:xfrm>
          <a:prstGeom prst="bentConnector3">
            <a:avLst>
              <a:gd name="adj1" fmla="val 50000"/>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8" name="Прямая соединительная линия 167"/>
          <p:cNvCxnSpPr/>
          <p:nvPr/>
        </p:nvCxnSpPr>
        <p:spPr>
          <a:xfrm>
            <a:off x="1116013" y="868363"/>
            <a:ext cx="0" cy="5359400"/>
          </a:xfrm>
          <a:prstGeom prst="line">
            <a:avLst/>
          </a:prstGeom>
          <a:ln w="38100">
            <a:solidFill>
              <a:schemeClr val="tx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9" name="Прямая соединительная линия 168"/>
          <p:cNvCxnSpPr/>
          <p:nvPr/>
        </p:nvCxnSpPr>
        <p:spPr>
          <a:xfrm>
            <a:off x="7956550" y="868363"/>
            <a:ext cx="15875" cy="5368925"/>
          </a:xfrm>
          <a:prstGeom prst="line">
            <a:avLst/>
          </a:prstGeom>
          <a:ln w="38100">
            <a:solidFill>
              <a:schemeClr val="tx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0" name="TextBox 169"/>
          <p:cNvSpPr txBox="1">
            <a:spLocks noChangeArrowheads="1"/>
          </p:cNvSpPr>
          <p:nvPr/>
        </p:nvSpPr>
        <p:spPr bwMode="auto">
          <a:xfrm>
            <a:off x="56357" y="2985293"/>
            <a:ext cx="971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buFontTx/>
              <a:buNone/>
            </a:pPr>
            <a:r>
              <a:rPr lang="ru-RU" altLang="ru-RU" b="1" dirty="0">
                <a:solidFill>
                  <a:schemeClr val="tx2"/>
                </a:solidFill>
              </a:rPr>
              <a:t>День 1</a:t>
            </a:r>
          </a:p>
        </p:txBody>
      </p:sp>
      <p:sp>
        <p:nvSpPr>
          <p:cNvPr id="171" name="TextBox 170"/>
          <p:cNvSpPr txBox="1">
            <a:spLocks noChangeArrowheads="1"/>
          </p:cNvSpPr>
          <p:nvPr/>
        </p:nvSpPr>
        <p:spPr bwMode="auto">
          <a:xfrm>
            <a:off x="8038453" y="2985293"/>
            <a:ext cx="1084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eaLnBrk="1" hangingPunct="1">
              <a:spcBef>
                <a:spcPct val="0"/>
              </a:spcBef>
              <a:buFontTx/>
              <a:buNone/>
            </a:pPr>
            <a:r>
              <a:rPr lang="ru-RU" altLang="ru-RU" b="1" dirty="0">
                <a:solidFill>
                  <a:schemeClr val="tx2"/>
                </a:solidFill>
              </a:rPr>
              <a:t>День 11</a:t>
            </a:r>
          </a:p>
        </p:txBody>
      </p:sp>
    </p:spTree>
    <p:extLst>
      <p:ext uri="{BB962C8B-B14F-4D97-AF65-F5344CB8AC3E}">
        <p14:creationId xmlns:p14="http://schemas.microsoft.com/office/powerpoint/2010/main" val="16751774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barn(inVertical)">
                                      <p:cBhvr>
                                        <p:cTn id="7" dur="500"/>
                                        <p:tgtEl>
                                          <p:spTgt spid="16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0"/>
                                        </p:tgtEl>
                                        <p:attrNameLst>
                                          <p:attrName>style.visibility</p:attrName>
                                        </p:attrNameLst>
                                      </p:cBhvr>
                                      <p:to>
                                        <p:strVal val="visible"/>
                                      </p:to>
                                    </p:set>
                                    <p:animEffect transition="in" filter="barn(inVertical)">
                                      <p:cBhvr>
                                        <p:cTn id="10" dur="500"/>
                                        <p:tgtEl>
                                          <p:spTgt spid="17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0-#ppt_w/2"/>
                                          </p:val>
                                        </p:tav>
                                        <p:tav tm="100000">
                                          <p:val>
                                            <p:strVal val="#ppt_x"/>
                                          </p:val>
                                        </p:tav>
                                      </p:tavLst>
                                    </p:anim>
                                    <p:anim calcmode="lin" valueType="num">
                                      <p:cBhvr additive="base">
                                        <p:cTn id="16" dur="500" fill="hold"/>
                                        <p:tgtEl>
                                          <p:spTgt spid="83"/>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additive="base">
                                        <p:cTn id="21" dur="500" fill="hold"/>
                                        <p:tgtEl>
                                          <p:spTgt spid="84"/>
                                        </p:tgtEl>
                                        <p:attrNameLst>
                                          <p:attrName>ppt_x</p:attrName>
                                        </p:attrNameLst>
                                      </p:cBhvr>
                                      <p:tavLst>
                                        <p:tav tm="0">
                                          <p:val>
                                            <p:strVal val="0-#ppt_w/2"/>
                                          </p:val>
                                        </p:tav>
                                        <p:tav tm="100000">
                                          <p:val>
                                            <p:strVal val="#ppt_x"/>
                                          </p:val>
                                        </p:tav>
                                      </p:tavLst>
                                    </p:anim>
                                    <p:anim calcmode="lin" valueType="num">
                                      <p:cBhvr additive="base">
                                        <p:cTn id="22"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8"/>
                                        </p:tgtEl>
                                        <p:attrNameLst>
                                          <p:attrName>style.visibility</p:attrName>
                                        </p:attrNameLst>
                                      </p:cBhvr>
                                      <p:to>
                                        <p:strVal val="visible"/>
                                      </p:to>
                                    </p:set>
                                    <p:anim calcmode="lin" valueType="num">
                                      <p:cBhvr additive="base">
                                        <p:cTn id="27" dur="500" fill="hold"/>
                                        <p:tgtEl>
                                          <p:spTgt spid="98"/>
                                        </p:tgtEl>
                                        <p:attrNameLst>
                                          <p:attrName>ppt_x</p:attrName>
                                        </p:attrNameLst>
                                      </p:cBhvr>
                                      <p:tavLst>
                                        <p:tav tm="0">
                                          <p:val>
                                            <p:strVal val="0-#ppt_w/2"/>
                                          </p:val>
                                        </p:tav>
                                        <p:tav tm="100000">
                                          <p:val>
                                            <p:strVal val="#ppt_x"/>
                                          </p:val>
                                        </p:tav>
                                      </p:tavLst>
                                    </p:anim>
                                    <p:anim calcmode="lin" valueType="num">
                                      <p:cBhvr additive="base">
                                        <p:cTn id="28" dur="500" fill="hold"/>
                                        <p:tgtEl>
                                          <p:spTgt spid="98"/>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additive="base">
                                        <p:cTn id="33" dur="500" fill="hold"/>
                                        <p:tgtEl>
                                          <p:spTgt spid="99"/>
                                        </p:tgtEl>
                                        <p:attrNameLst>
                                          <p:attrName>ppt_x</p:attrName>
                                        </p:attrNameLst>
                                      </p:cBhvr>
                                      <p:tavLst>
                                        <p:tav tm="0">
                                          <p:val>
                                            <p:strVal val="0-#ppt_w/2"/>
                                          </p:val>
                                        </p:tav>
                                        <p:tav tm="100000">
                                          <p:val>
                                            <p:strVal val="#ppt_x"/>
                                          </p:val>
                                        </p:tav>
                                      </p:tavLst>
                                    </p:anim>
                                    <p:anim calcmode="lin" valueType="num">
                                      <p:cBhvr additive="base">
                                        <p:cTn id="34"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13"/>
                                        </p:tgtEl>
                                        <p:attrNameLst>
                                          <p:attrName>style.visibility</p:attrName>
                                        </p:attrNameLst>
                                      </p:cBhvr>
                                      <p:to>
                                        <p:strVal val="visible"/>
                                      </p:to>
                                    </p:set>
                                    <p:anim calcmode="lin" valueType="num">
                                      <p:cBhvr additive="base">
                                        <p:cTn id="39" dur="500" fill="hold"/>
                                        <p:tgtEl>
                                          <p:spTgt spid="113"/>
                                        </p:tgtEl>
                                        <p:attrNameLst>
                                          <p:attrName>ppt_x</p:attrName>
                                        </p:attrNameLst>
                                      </p:cBhvr>
                                      <p:tavLst>
                                        <p:tav tm="0">
                                          <p:val>
                                            <p:strVal val="0-#ppt_w/2"/>
                                          </p:val>
                                        </p:tav>
                                        <p:tav tm="100000">
                                          <p:val>
                                            <p:strVal val="#ppt_x"/>
                                          </p:val>
                                        </p:tav>
                                      </p:tavLst>
                                    </p:anim>
                                    <p:anim calcmode="lin" valueType="num">
                                      <p:cBhvr additive="base">
                                        <p:cTn id="40"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43"/>
                                        </p:tgtEl>
                                        <p:attrNameLst>
                                          <p:attrName>style.visibility</p:attrName>
                                        </p:attrNameLst>
                                      </p:cBhvr>
                                      <p:to>
                                        <p:strVal val="visible"/>
                                      </p:to>
                                    </p:set>
                                    <p:anim calcmode="lin" valueType="num">
                                      <p:cBhvr additive="base">
                                        <p:cTn id="51" dur="500" fill="hold"/>
                                        <p:tgtEl>
                                          <p:spTgt spid="143"/>
                                        </p:tgtEl>
                                        <p:attrNameLst>
                                          <p:attrName>ppt_x</p:attrName>
                                        </p:attrNameLst>
                                      </p:cBhvr>
                                      <p:tavLst>
                                        <p:tav tm="0">
                                          <p:val>
                                            <p:strVal val="0-#ppt_w/2"/>
                                          </p:val>
                                        </p:tav>
                                        <p:tav tm="100000">
                                          <p:val>
                                            <p:strVal val="#ppt_x"/>
                                          </p:val>
                                        </p:tav>
                                      </p:tavLst>
                                    </p:anim>
                                    <p:anim calcmode="lin" valueType="num">
                                      <p:cBhvr additive="base">
                                        <p:cTn id="52" dur="500" fill="hold"/>
                                        <p:tgtEl>
                                          <p:spTgt spid="143"/>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44"/>
                                        </p:tgtEl>
                                        <p:attrNameLst>
                                          <p:attrName>style.visibility</p:attrName>
                                        </p:attrNameLst>
                                      </p:cBhvr>
                                      <p:to>
                                        <p:strVal val="visible"/>
                                      </p:to>
                                    </p:set>
                                    <p:anim calcmode="lin" valueType="num">
                                      <p:cBhvr additive="base">
                                        <p:cTn id="57" dur="500" fill="hold"/>
                                        <p:tgtEl>
                                          <p:spTgt spid="144"/>
                                        </p:tgtEl>
                                        <p:attrNameLst>
                                          <p:attrName>ppt_x</p:attrName>
                                        </p:attrNameLst>
                                      </p:cBhvr>
                                      <p:tavLst>
                                        <p:tav tm="0">
                                          <p:val>
                                            <p:strVal val="0-#ppt_w/2"/>
                                          </p:val>
                                        </p:tav>
                                        <p:tav tm="100000">
                                          <p:val>
                                            <p:strVal val="#ppt_x"/>
                                          </p:val>
                                        </p:tav>
                                      </p:tavLst>
                                    </p:anim>
                                    <p:anim calcmode="lin" valueType="num">
                                      <p:cBhvr additive="base">
                                        <p:cTn id="58" dur="500" fill="hold"/>
                                        <p:tgtEl>
                                          <p:spTgt spid="144"/>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128"/>
                                        </p:tgtEl>
                                        <p:attrNameLst>
                                          <p:attrName>style.visibility</p:attrName>
                                        </p:attrNameLst>
                                      </p:cBhvr>
                                      <p:to>
                                        <p:strVal val="visible"/>
                                      </p:to>
                                    </p:set>
                                    <p:anim calcmode="lin" valueType="num">
                                      <p:cBhvr additive="base">
                                        <p:cTn id="63" dur="500" fill="hold"/>
                                        <p:tgtEl>
                                          <p:spTgt spid="128"/>
                                        </p:tgtEl>
                                        <p:attrNameLst>
                                          <p:attrName>ppt_x</p:attrName>
                                        </p:attrNameLst>
                                      </p:cBhvr>
                                      <p:tavLst>
                                        <p:tav tm="0">
                                          <p:val>
                                            <p:strVal val="0-#ppt_w/2"/>
                                          </p:val>
                                        </p:tav>
                                        <p:tav tm="100000">
                                          <p:val>
                                            <p:strVal val="#ppt_x"/>
                                          </p:val>
                                        </p:tav>
                                      </p:tavLst>
                                    </p:anim>
                                    <p:anim calcmode="lin" valueType="num">
                                      <p:cBhvr additive="base">
                                        <p:cTn id="64" dur="50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129"/>
                                        </p:tgtEl>
                                        <p:attrNameLst>
                                          <p:attrName>style.visibility</p:attrName>
                                        </p:attrNameLst>
                                      </p:cBhvr>
                                      <p:to>
                                        <p:strVal val="visible"/>
                                      </p:to>
                                    </p:set>
                                    <p:anim calcmode="lin" valueType="num">
                                      <p:cBhvr additive="base">
                                        <p:cTn id="69" dur="500" fill="hold"/>
                                        <p:tgtEl>
                                          <p:spTgt spid="129"/>
                                        </p:tgtEl>
                                        <p:attrNameLst>
                                          <p:attrName>ppt_x</p:attrName>
                                        </p:attrNameLst>
                                      </p:cBhvr>
                                      <p:tavLst>
                                        <p:tav tm="0">
                                          <p:val>
                                            <p:strVal val="0-#ppt_w/2"/>
                                          </p:val>
                                        </p:tav>
                                        <p:tav tm="100000">
                                          <p:val>
                                            <p:strVal val="#ppt_x"/>
                                          </p:val>
                                        </p:tav>
                                      </p:tavLst>
                                    </p:anim>
                                    <p:anim calcmode="lin" valueType="num">
                                      <p:cBhvr additive="base">
                                        <p:cTn id="70"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158"/>
                                        </p:tgtEl>
                                        <p:attrNameLst>
                                          <p:attrName>style.visibility</p:attrName>
                                        </p:attrNameLst>
                                      </p:cBhvr>
                                      <p:to>
                                        <p:strVal val="visible"/>
                                      </p:to>
                                    </p:set>
                                    <p:anim calcmode="lin" valueType="num">
                                      <p:cBhvr additive="base">
                                        <p:cTn id="75" dur="500" fill="hold"/>
                                        <p:tgtEl>
                                          <p:spTgt spid="158"/>
                                        </p:tgtEl>
                                        <p:attrNameLst>
                                          <p:attrName>ppt_x</p:attrName>
                                        </p:attrNameLst>
                                      </p:cBhvr>
                                      <p:tavLst>
                                        <p:tav tm="0">
                                          <p:val>
                                            <p:strVal val="0-#ppt_w/2"/>
                                          </p:val>
                                        </p:tav>
                                        <p:tav tm="100000">
                                          <p:val>
                                            <p:strVal val="#ppt_x"/>
                                          </p:val>
                                        </p:tav>
                                      </p:tavLst>
                                    </p:anim>
                                    <p:anim calcmode="lin" valueType="num">
                                      <p:cBhvr additive="base">
                                        <p:cTn id="76" dur="500" fill="hold"/>
                                        <p:tgtEl>
                                          <p:spTgt spid="158"/>
                                        </p:tgtEl>
                                        <p:attrNameLst>
                                          <p:attrName>ppt_y</p:attrName>
                                        </p:attrNameLst>
                                      </p:cBhvr>
                                      <p:tavLst>
                                        <p:tav tm="0">
                                          <p:val>
                                            <p:strVal val="#ppt_y"/>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59"/>
                                        </p:tgtEl>
                                        <p:attrNameLst>
                                          <p:attrName>style.visibility</p:attrName>
                                        </p:attrNameLst>
                                      </p:cBhvr>
                                      <p:to>
                                        <p:strVal val="visible"/>
                                      </p:to>
                                    </p:set>
                                    <p:anim calcmode="lin" valueType="num">
                                      <p:cBhvr additive="base">
                                        <p:cTn id="81" dur="500" fill="hold"/>
                                        <p:tgtEl>
                                          <p:spTgt spid="159"/>
                                        </p:tgtEl>
                                        <p:attrNameLst>
                                          <p:attrName>ppt_x</p:attrName>
                                        </p:attrNameLst>
                                      </p:cBhvr>
                                      <p:tavLst>
                                        <p:tav tm="0">
                                          <p:val>
                                            <p:strVal val="0-#ppt_w/2"/>
                                          </p:val>
                                        </p:tav>
                                        <p:tav tm="100000">
                                          <p:val>
                                            <p:strVal val="#ppt_x"/>
                                          </p:val>
                                        </p:tav>
                                      </p:tavLst>
                                    </p:anim>
                                    <p:anim calcmode="lin" valueType="num">
                                      <p:cBhvr additive="base">
                                        <p:cTn id="82" dur="500" fill="hold"/>
                                        <p:tgtEl>
                                          <p:spTgt spid="159"/>
                                        </p:tgtEl>
                                        <p:attrNameLst>
                                          <p:attrName>ppt_y</p:attrName>
                                        </p:attrNameLst>
                                      </p:cBhvr>
                                      <p:tavLst>
                                        <p:tav tm="0">
                                          <p:val>
                                            <p:strVal val="#ppt_y"/>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16" presetClass="entr" presetSubtype="21" fill="hold" nodeType="clickEffect">
                                  <p:stCondLst>
                                    <p:cond delay="0"/>
                                  </p:stCondLst>
                                  <p:childTnLst>
                                    <p:set>
                                      <p:cBhvr>
                                        <p:cTn id="86" dur="1" fill="hold">
                                          <p:stCondLst>
                                            <p:cond delay="0"/>
                                          </p:stCondLst>
                                        </p:cTn>
                                        <p:tgtEl>
                                          <p:spTgt spid="169"/>
                                        </p:tgtEl>
                                        <p:attrNameLst>
                                          <p:attrName>style.visibility</p:attrName>
                                        </p:attrNameLst>
                                      </p:cBhvr>
                                      <p:to>
                                        <p:strVal val="visible"/>
                                      </p:to>
                                    </p:set>
                                    <p:animEffect transition="in" filter="barn(inVertical)">
                                      <p:cBhvr>
                                        <p:cTn id="87" dur="500"/>
                                        <p:tgtEl>
                                          <p:spTgt spid="169"/>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171"/>
                                        </p:tgtEl>
                                        <p:attrNameLst>
                                          <p:attrName>style.visibility</p:attrName>
                                        </p:attrNameLst>
                                      </p:cBhvr>
                                      <p:to>
                                        <p:strVal val="visible"/>
                                      </p:to>
                                    </p:set>
                                    <p:animEffect transition="in" filter="barn(inVertical)">
                                      <p:cBhvr>
                                        <p:cTn id="90" dur="500"/>
                                        <p:tgtEl>
                                          <p:spTgt spid="171"/>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2" fill="hold" grpId="0" nodeType="clickEffect">
                                  <p:stCondLst>
                                    <p:cond delay="0"/>
                                  </p:stCondLst>
                                  <p:childTnLst>
                                    <p:set>
                                      <p:cBhvr>
                                        <p:cTn id="94" dur="1" fill="hold">
                                          <p:stCondLst>
                                            <p:cond delay="0"/>
                                          </p:stCondLst>
                                        </p:cTn>
                                        <p:tgtEl>
                                          <p:spTgt spid="131"/>
                                        </p:tgtEl>
                                        <p:attrNameLst>
                                          <p:attrName>style.visibility</p:attrName>
                                        </p:attrNameLst>
                                      </p:cBhvr>
                                      <p:to>
                                        <p:strVal val="visible"/>
                                      </p:to>
                                    </p:set>
                                    <p:anim calcmode="lin" valueType="num">
                                      <p:cBhvr additive="base">
                                        <p:cTn id="95" dur="500" fill="hold"/>
                                        <p:tgtEl>
                                          <p:spTgt spid="131"/>
                                        </p:tgtEl>
                                        <p:attrNameLst>
                                          <p:attrName>ppt_x</p:attrName>
                                        </p:attrNameLst>
                                      </p:cBhvr>
                                      <p:tavLst>
                                        <p:tav tm="0">
                                          <p:val>
                                            <p:strVal val="1+#ppt_w/2"/>
                                          </p:val>
                                        </p:tav>
                                        <p:tav tm="100000">
                                          <p:val>
                                            <p:strVal val="#ppt_x"/>
                                          </p:val>
                                        </p:tav>
                                      </p:tavLst>
                                    </p:anim>
                                    <p:anim calcmode="lin" valueType="num">
                                      <p:cBhvr additive="base">
                                        <p:cTn id="96" dur="500" fill="hold"/>
                                        <p:tgtEl>
                                          <p:spTgt spid="131"/>
                                        </p:tgtEl>
                                        <p:attrNameLst>
                                          <p:attrName>ppt_y</p:attrName>
                                        </p:attrNameLst>
                                      </p:cBhvr>
                                      <p:tavLst>
                                        <p:tav tm="0">
                                          <p:val>
                                            <p:strVal val="#ppt_y"/>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2" fill="hold" grpId="0" nodeType="clickEffect">
                                  <p:stCondLst>
                                    <p:cond delay="0"/>
                                  </p:stCondLst>
                                  <p:childTnLst>
                                    <p:set>
                                      <p:cBhvr>
                                        <p:cTn id="100" dur="1" fill="hold">
                                          <p:stCondLst>
                                            <p:cond delay="0"/>
                                          </p:stCondLst>
                                        </p:cTn>
                                        <p:tgtEl>
                                          <p:spTgt spid="130"/>
                                        </p:tgtEl>
                                        <p:attrNameLst>
                                          <p:attrName>style.visibility</p:attrName>
                                        </p:attrNameLst>
                                      </p:cBhvr>
                                      <p:to>
                                        <p:strVal val="visible"/>
                                      </p:to>
                                    </p:set>
                                    <p:anim calcmode="lin" valueType="num">
                                      <p:cBhvr additive="base">
                                        <p:cTn id="101" dur="500" fill="hold"/>
                                        <p:tgtEl>
                                          <p:spTgt spid="130"/>
                                        </p:tgtEl>
                                        <p:attrNameLst>
                                          <p:attrName>ppt_x</p:attrName>
                                        </p:attrNameLst>
                                      </p:cBhvr>
                                      <p:tavLst>
                                        <p:tav tm="0">
                                          <p:val>
                                            <p:strVal val="1+#ppt_w/2"/>
                                          </p:val>
                                        </p:tav>
                                        <p:tav tm="100000">
                                          <p:val>
                                            <p:strVal val="#ppt_x"/>
                                          </p:val>
                                        </p:tav>
                                      </p:tavLst>
                                    </p:anim>
                                    <p:anim calcmode="lin" valueType="num">
                                      <p:cBhvr additive="base">
                                        <p:cTn id="102" dur="50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2" fill="hold" grpId="0" nodeType="clickEffect">
                                  <p:stCondLst>
                                    <p:cond delay="0"/>
                                  </p:stCondLst>
                                  <p:childTnLst>
                                    <p:set>
                                      <p:cBhvr>
                                        <p:cTn id="106" dur="1" fill="hold">
                                          <p:stCondLst>
                                            <p:cond delay="0"/>
                                          </p:stCondLst>
                                        </p:cTn>
                                        <p:tgtEl>
                                          <p:spTgt spid="161"/>
                                        </p:tgtEl>
                                        <p:attrNameLst>
                                          <p:attrName>style.visibility</p:attrName>
                                        </p:attrNameLst>
                                      </p:cBhvr>
                                      <p:to>
                                        <p:strVal val="visible"/>
                                      </p:to>
                                    </p:set>
                                    <p:anim calcmode="lin" valueType="num">
                                      <p:cBhvr additive="base">
                                        <p:cTn id="107" dur="500" fill="hold"/>
                                        <p:tgtEl>
                                          <p:spTgt spid="161"/>
                                        </p:tgtEl>
                                        <p:attrNameLst>
                                          <p:attrName>ppt_x</p:attrName>
                                        </p:attrNameLst>
                                      </p:cBhvr>
                                      <p:tavLst>
                                        <p:tav tm="0">
                                          <p:val>
                                            <p:strVal val="1+#ppt_w/2"/>
                                          </p:val>
                                        </p:tav>
                                        <p:tav tm="100000">
                                          <p:val>
                                            <p:strVal val="#ppt_x"/>
                                          </p:val>
                                        </p:tav>
                                      </p:tavLst>
                                    </p:anim>
                                    <p:anim calcmode="lin" valueType="num">
                                      <p:cBhvr additive="base">
                                        <p:cTn id="108" dur="500" fill="hold"/>
                                        <p:tgtEl>
                                          <p:spTgt spid="161"/>
                                        </p:tgtEl>
                                        <p:attrNameLst>
                                          <p:attrName>ppt_y</p:attrName>
                                        </p:attrNameLst>
                                      </p:cBhvr>
                                      <p:tavLst>
                                        <p:tav tm="0">
                                          <p:val>
                                            <p:strVal val="#ppt_y"/>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 presetClass="entr" presetSubtype="2" fill="hold" grpId="0" nodeType="clickEffect">
                                  <p:stCondLst>
                                    <p:cond delay="0"/>
                                  </p:stCondLst>
                                  <p:childTnLst>
                                    <p:set>
                                      <p:cBhvr>
                                        <p:cTn id="112" dur="1" fill="hold">
                                          <p:stCondLst>
                                            <p:cond delay="0"/>
                                          </p:stCondLst>
                                        </p:cTn>
                                        <p:tgtEl>
                                          <p:spTgt spid="160"/>
                                        </p:tgtEl>
                                        <p:attrNameLst>
                                          <p:attrName>style.visibility</p:attrName>
                                        </p:attrNameLst>
                                      </p:cBhvr>
                                      <p:to>
                                        <p:strVal val="visible"/>
                                      </p:to>
                                    </p:set>
                                    <p:anim calcmode="lin" valueType="num">
                                      <p:cBhvr additive="base">
                                        <p:cTn id="113" dur="500" fill="hold"/>
                                        <p:tgtEl>
                                          <p:spTgt spid="160"/>
                                        </p:tgtEl>
                                        <p:attrNameLst>
                                          <p:attrName>ppt_x</p:attrName>
                                        </p:attrNameLst>
                                      </p:cBhvr>
                                      <p:tavLst>
                                        <p:tav tm="0">
                                          <p:val>
                                            <p:strVal val="1+#ppt_w/2"/>
                                          </p:val>
                                        </p:tav>
                                        <p:tav tm="100000">
                                          <p:val>
                                            <p:strVal val="#ppt_x"/>
                                          </p:val>
                                        </p:tav>
                                      </p:tavLst>
                                    </p:anim>
                                    <p:anim calcmode="lin" valueType="num">
                                      <p:cBhvr additive="base">
                                        <p:cTn id="114" dur="500" fill="hold"/>
                                        <p:tgtEl>
                                          <p:spTgt spid="160"/>
                                        </p:tgtEl>
                                        <p:attrNameLst>
                                          <p:attrName>ppt_y</p:attrName>
                                        </p:attrNameLst>
                                      </p:cBhvr>
                                      <p:tavLst>
                                        <p:tav tm="0">
                                          <p:val>
                                            <p:strVal val="#ppt_y"/>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 presetClass="entr" presetSubtype="2" fill="hold" grpId="0" nodeType="clickEffect">
                                  <p:stCondLst>
                                    <p:cond delay="0"/>
                                  </p:stCondLst>
                                  <p:childTnLst>
                                    <p:set>
                                      <p:cBhvr>
                                        <p:cTn id="118" dur="1" fill="hold">
                                          <p:stCondLst>
                                            <p:cond delay="0"/>
                                          </p:stCondLst>
                                        </p:cTn>
                                        <p:tgtEl>
                                          <p:spTgt spid="146"/>
                                        </p:tgtEl>
                                        <p:attrNameLst>
                                          <p:attrName>style.visibility</p:attrName>
                                        </p:attrNameLst>
                                      </p:cBhvr>
                                      <p:to>
                                        <p:strVal val="visible"/>
                                      </p:to>
                                    </p:set>
                                    <p:anim calcmode="lin" valueType="num">
                                      <p:cBhvr additive="base">
                                        <p:cTn id="119" dur="500" fill="hold"/>
                                        <p:tgtEl>
                                          <p:spTgt spid="146"/>
                                        </p:tgtEl>
                                        <p:attrNameLst>
                                          <p:attrName>ppt_x</p:attrName>
                                        </p:attrNameLst>
                                      </p:cBhvr>
                                      <p:tavLst>
                                        <p:tav tm="0">
                                          <p:val>
                                            <p:strVal val="1+#ppt_w/2"/>
                                          </p:val>
                                        </p:tav>
                                        <p:tav tm="100000">
                                          <p:val>
                                            <p:strVal val="#ppt_x"/>
                                          </p:val>
                                        </p:tav>
                                      </p:tavLst>
                                    </p:anim>
                                    <p:anim calcmode="lin" valueType="num">
                                      <p:cBhvr additive="base">
                                        <p:cTn id="120" dur="500" fill="hold"/>
                                        <p:tgtEl>
                                          <p:spTgt spid="146"/>
                                        </p:tgtEl>
                                        <p:attrNameLst>
                                          <p:attrName>ppt_y</p:attrName>
                                        </p:attrNameLst>
                                      </p:cBhvr>
                                      <p:tavLst>
                                        <p:tav tm="0">
                                          <p:val>
                                            <p:strVal val="#ppt_y"/>
                                          </p:val>
                                        </p:tav>
                                        <p:tav tm="100000">
                                          <p:val>
                                            <p:strVal val="#ppt_y"/>
                                          </p:val>
                                        </p:tav>
                                      </p:tavLst>
                                    </p:anim>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 presetClass="entr" presetSubtype="2" fill="hold" grpId="0" nodeType="clickEffect">
                                  <p:stCondLst>
                                    <p:cond delay="0"/>
                                  </p:stCondLst>
                                  <p:childTnLst>
                                    <p:set>
                                      <p:cBhvr>
                                        <p:cTn id="124" dur="1" fill="hold">
                                          <p:stCondLst>
                                            <p:cond delay="0"/>
                                          </p:stCondLst>
                                        </p:cTn>
                                        <p:tgtEl>
                                          <p:spTgt spid="145"/>
                                        </p:tgtEl>
                                        <p:attrNameLst>
                                          <p:attrName>style.visibility</p:attrName>
                                        </p:attrNameLst>
                                      </p:cBhvr>
                                      <p:to>
                                        <p:strVal val="visible"/>
                                      </p:to>
                                    </p:set>
                                    <p:anim calcmode="lin" valueType="num">
                                      <p:cBhvr additive="base">
                                        <p:cTn id="125" dur="500" fill="hold"/>
                                        <p:tgtEl>
                                          <p:spTgt spid="145"/>
                                        </p:tgtEl>
                                        <p:attrNameLst>
                                          <p:attrName>ppt_x</p:attrName>
                                        </p:attrNameLst>
                                      </p:cBhvr>
                                      <p:tavLst>
                                        <p:tav tm="0">
                                          <p:val>
                                            <p:strVal val="1+#ppt_w/2"/>
                                          </p:val>
                                        </p:tav>
                                        <p:tav tm="100000">
                                          <p:val>
                                            <p:strVal val="#ppt_x"/>
                                          </p:val>
                                        </p:tav>
                                      </p:tavLst>
                                    </p:anim>
                                    <p:anim calcmode="lin" valueType="num">
                                      <p:cBhvr additive="base">
                                        <p:cTn id="126" dur="500" fill="hold"/>
                                        <p:tgtEl>
                                          <p:spTgt spid="145"/>
                                        </p:tgtEl>
                                        <p:attrNameLst>
                                          <p:attrName>ppt_y</p:attrName>
                                        </p:attrNameLst>
                                      </p:cBhvr>
                                      <p:tavLst>
                                        <p:tav tm="0">
                                          <p:val>
                                            <p:strVal val="#ppt_y"/>
                                          </p:val>
                                        </p:tav>
                                        <p:tav tm="100000">
                                          <p:val>
                                            <p:strVal val="#ppt_y"/>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 presetClass="entr" presetSubtype="2" fill="hold" grpId="0" nodeType="clickEffect">
                                  <p:stCondLst>
                                    <p:cond delay="0"/>
                                  </p:stCondLst>
                                  <p:childTnLst>
                                    <p:set>
                                      <p:cBhvr>
                                        <p:cTn id="130" dur="1" fill="hold">
                                          <p:stCondLst>
                                            <p:cond delay="0"/>
                                          </p:stCondLst>
                                        </p:cTn>
                                        <p:tgtEl>
                                          <p:spTgt spid="116"/>
                                        </p:tgtEl>
                                        <p:attrNameLst>
                                          <p:attrName>style.visibility</p:attrName>
                                        </p:attrNameLst>
                                      </p:cBhvr>
                                      <p:to>
                                        <p:strVal val="visible"/>
                                      </p:to>
                                    </p:set>
                                    <p:anim calcmode="lin" valueType="num">
                                      <p:cBhvr additive="base">
                                        <p:cTn id="131" dur="500" fill="hold"/>
                                        <p:tgtEl>
                                          <p:spTgt spid="116"/>
                                        </p:tgtEl>
                                        <p:attrNameLst>
                                          <p:attrName>ppt_x</p:attrName>
                                        </p:attrNameLst>
                                      </p:cBhvr>
                                      <p:tavLst>
                                        <p:tav tm="0">
                                          <p:val>
                                            <p:strVal val="1+#ppt_w/2"/>
                                          </p:val>
                                        </p:tav>
                                        <p:tav tm="100000">
                                          <p:val>
                                            <p:strVal val="#ppt_x"/>
                                          </p:val>
                                        </p:tav>
                                      </p:tavLst>
                                    </p:anim>
                                    <p:anim calcmode="lin" valueType="num">
                                      <p:cBhvr additive="base">
                                        <p:cTn id="132" dur="500" fill="hold"/>
                                        <p:tgtEl>
                                          <p:spTgt spid="116"/>
                                        </p:tgtEl>
                                        <p:attrNameLst>
                                          <p:attrName>ppt_y</p:attrName>
                                        </p:attrNameLst>
                                      </p:cBhvr>
                                      <p:tavLst>
                                        <p:tav tm="0">
                                          <p:val>
                                            <p:strVal val="#ppt_y"/>
                                          </p:val>
                                        </p:tav>
                                        <p:tav tm="100000">
                                          <p:val>
                                            <p:strVal val="#ppt_y"/>
                                          </p:val>
                                        </p:tav>
                                      </p:tavLst>
                                    </p:anim>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 presetClass="entr" presetSubtype="2" fill="hold" grpId="0" nodeType="clickEffect">
                                  <p:stCondLst>
                                    <p:cond delay="0"/>
                                  </p:stCondLst>
                                  <p:childTnLst>
                                    <p:set>
                                      <p:cBhvr>
                                        <p:cTn id="136" dur="1" fill="hold">
                                          <p:stCondLst>
                                            <p:cond delay="0"/>
                                          </p:stCondLst>
                                        </p:cTn>
                                        <p:tgtEl>
                                          <p:spTgt spid="115"/>
                                        </p:tgtEl>
                                        <p:attrNameLst>
                                          <p:attrName>style.visibility</p:attrName>
                                        </p:attrNameLst>
                                      </p:cBhvr>
                                      <p:to>
                                        <p:strVal val="visible"/>
                                      </p:to>
                                    </p:set>
                                    <p:anim calcmode="lin" valueType="num">
                                      <p:cBhvr additive="base">
                                        <p:cTn id="137" dur="500" fill="hold"/>
                                        <p:tgtEl>
                                          <p:spTgt spid="115"/>
                                        </p:tgtEl>
                                        <p:attrNameLst>
                                          <p:attrName>ppt_x</p:attrName>
                                        </p:attrNameLst>
                                      </p:cBhvr>
                                      <p:tavLst>
                                        <p:tav tm="0">
                                          <p:val>
                                            <p:strVal val="1+#ppt_w/2"/>
                                          </p:val>
                                        </p:tav>
                                        <p:tav tm="100000">
                                          <p:val>
                                            <p:strVal val="#ppt_x"/>
                                          </p:val>
                                        </p:tav>
                                      </p:tavLst>
                                    </p:anim>
                                    <p:anim calcmode="lin" valueType="num">
                                      <p:cBhvr additive="base">
                                        <p:cTn id="138"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139" fill="hold" nodeType="clickPar">
                      <p:stCondLst>
                        <p:cond delay="indefinite"/>
                      </p:stCondLst>
                      <p:childTnLst>
                        <p:par>
                          <p:cTn id="140" fill="hold" nodeType="withGroup">
                            <p:stCondLst>
                              <p:cond delay="0"/>
                            </p:stCondLst>
                            <p:childTnLst>
                              <p:par>
                                <p:cTn id="141" presetID="2" presetClass="entr" presetSubtype="2" fill="hold" grpId="0" nodeType="clickEffect">
                                  <p:stCondLst>
                                    <p:cond delay="0"/>
                                  </p:stCondLst>
                                  <p:childTnLst>
                                    <p:set>
                                      <p:cBhvr>
                                        <p:cTn id="142" dur="1" fill="hold">
                                          <p:stCondLst>
                                            <p:cond delay="0"/>
                                          </p:stCondLst>
                                        </p:cTn>
                                        <p:tgtEl>
                                          <p:spTgt spid="101"/>
                                        </p:tgtEl>
                                        <p:attrNameLst>
                                          <p:attrName>style.visibility</p:attrName>
                                        </p:attrNameLst>
                                      </p:cBhvr>
                                      <p:to>
                                        <p:strVal val="visible"/>
                                      </p:to>
                                    </p:set>
                                    <p:anim calcmode="lin" valueType="num">
                                      <p:cBhvr additive="base">
                                        <p:cTn id="143" dur="500" fill="hold"/>
                                        <p:tgtEl>
                                          <p:spTgt spid="101"/>
                                        </p:tgtEl>
                                        <p:attrNameLst>
                                          <p:attrName>ppt_x</p:attrName>
                                        </p:attrNameLst>
                                      </p:cBhvr>
                                      <p:tavLst>
                                        <p:tav tm="0">
                                          <p:val>
                                            <p:strVal val="1+#ppt_w/2"/>
                                          </p:val>
                                        </p:tav>
                                        <p:tav tm="100000">
                                          <p:val>
                                            <p:strVal val="#ppt_x"/>
                                          </p:val>
                                        </p:tav>
                                      </p:tavLst>
                                    </p:anim>
                                    <p:anim calcmode="lin" valueType="num">
                                      <p:cBhvr additive="base">
                                        <p:cTn id="144"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145" fill="hold" nodeType="clickPar">
                      <p:stCondLst>
                        <p:cond delay="indefinite"/>
                      </p:stCondLst>
                      <p:childTnLst>
                        <p:par>
                          <p:cTn id="146" fill="hold" nodeType="withGroup">
                            <p:stCondLst>
                              <p:cond delay="0"/>
                            </p:stCondLst>
                            <p:childTnLst>
                              <p:par>
                                <p:cTn id="147" presetID="2" presetClass="entr" presetSubtype="2" fill="hold" grpId="0" nodeType="clickEffect">
                                  <p:stCondLst>
                                    <p:cond delay="0"/>
                                  </p:stCondLst>
                                  <p:childTnLst>
                                    <p:set>
                                      <p:cBhvr>
                                        <p:cTn id="148" dur="1" fill="hold">
                                          <p:stCondLst>
                                            <p:cond delay="0"/>
                                          </p:stCondLst>
                                        </p:cTn>
                                        <p:tgtEl>
                                          <p:spTgt spid="100"/>
                                        </p:tgtEl>
                                        <p:attrNameLst>
                                          <p:attrName>style.visibility</p:attrName>
                                        </p:attrNameLst>
                                      </p:cBhvr>
                                      <p:to>
                                        <p:strVal val="visible"/>
                                      </p:to>
                                    </p:set>
                                    <p:anim calcmode="lin" valueType="num">
                                      <p:cBhvr additive="base">
                                        <p:cTn id="149" dur="500" fill="hold"/>
                                        <p:tgtEl>
                                          <p:spTgt spid="100"/>
                                        </p:tgtEl>
                                        <p:attrNameLst>
                                          <p:attrName>ppt_x</p:attrName>
                                        </p:attrNameLst>
                                      </p:cBhvr>
                                      <p:tavLst>
                                        <p:tav tm="0">
                                          <p:val>
                                            <p:strVal val="1+#ppt_w/2"/>
                                          </p:val>
                                        </p:tav>
                                        <p:tav tm="100000">
                                          <p:val>
                                            <p:strVal val="#ppt_x"/>
                                          </p:val>
                                        </p:tav>
                                      </p:tavLst>
                                    </p:anim>
                                    <p:anim calcmode="lin" valueType="num">
                                      <p:cBhvr additive="base">
                                        <p:cTn id="150" dur="500" fill="hold"/>
                                        <p:tgtEl>
                                          <p:spTgt spid="100"/>
                                        </p:tgtEl>
                                        <p:attrNameLst>
                                          <p:attrName>ppt_y</p:attrName>
                                        </p:attrNameLst>
                                      </p:cBhvr>
                                      <p:tavLst>
                                        <p:tav tm="0">
                                          <p:val>
                                            <p:strVal val="#ppt_y"/>
                                          </p:val>
                                        </p:tav>
                                        <p:tav tm="100000">
                                          <p:val>
                                            <p:strVal val="#ppt_y"/>
                                          </p:val>
                                        </p:tav>
                                      </p:tavLst>
                                    </p:anim>
                                  </p:childTnLst>
                                </p:cTn>
                              </p:par>
                            </p:childTnLst>
                          </p:cTn>
                        </p:par>
                      </p:childTnLst>
                    </p:cTn>
                  </p:par>
                  <p:par>
                    <p:cTn id="151" fill="hold" nodeType="clickPar">
                      <p:stCondLst>
                        <p:cond delay="indefinite"/>
                      </p:stCondLst>
                      <p:childTnLst>
                        <p:par>
                          <p:cTn id="152" fill="hold" nodeType="withGroup">
                            <p:stCondLst>
                              <p:cond delay="0"/>
                            </p:stCondLst>
                            <p:childTnLst>
                              <p:par>
                                <p:cTn id="153" presetID="2" presetClass="entr" presetSubtype="2" fill="hold" grpId="0" nodeType="clickEffect">
                                  <p:stCondLst>
                                    <p:cond delay="0"/>
                                  </p:stCondLst>
                                  <p:childTnLst>
                                    <p:set>
                                      <p:cBhvr>
                                        <p:cTn id="154" dur="1" fill="hold">
                                          <p:stCondLst>
                                            <p:cond delay="0"/>
                                          </p:stCondLst>
                                        </p:cTn>
                                        <p:tgtEl>
                                          <p:spTgt spid="86"/>
                                        </p:tgtEl>
                                        <p:attrNameLst>
                                          <p:attrName>style.visibility</p:attrName>
                                        </p:attrNameLst>
                                      </p:cBhvr>
                                      <p:to>
                                        <p:strVal val="visible"/>
                                      </p:to>
                                    </p:set>
                                    <p:anim calcmode="lin" valueType="num">
                                      <p:cBhvr additive="base">
                                        <p:cTn id="155" dur="500" fill="hold"/>
                                        <p:tgtEl>
                                          <p:spTgt spid="86"/>
                                        </p:tgtEl>
                                        <p:attrNameLst>
                                          <p:attrName>ppt_x</p:attrName>
                                        </p:attrNameLst>
                                      </p:cBhvr>
                                      <p:tavLst>
                                        <p:tav tm="0">
                                          <p:val>
                                            <p:strVal val="1+#ppt_w/2"/>
                                          </p:val>
                                        </p:tav>
                                        <p:tav tm="100000">
                                          <p:val>
                                            <p:strVal val="#ppt_x"/>
                                          </p:val>
                                        </p:tav>
                                      </p:tavLst>
                                    </p:anim>
                                    <p:anim calcmode="lin" valueType="num">
                                      <p:cBhvr additive="base">
                                        <p:cTn id="15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 presetClass="entr" presetSubtype="2" fill="hold" grpId="0" nodeType="clickEffect">
                                  <p:stCondLst>
                                    <p:cond delay="0"/>
                                  </p:stCondLst>
                                  <p:childTnLst>
                                    <p:set>
                                      <p:cBhvr>
                                        <p:cTn id="160" dur="1" fill="hold">
                                          <p:stCondLst>
                                            <p:cond delay="0"/>
                                          </p:stCondLst>
                                        </p:cTn>
                                        <p:tgtEl>
                                          <p:spTgt spid="85"/>
                                        </p:tgtEl>
                                        <p:attrNameLst>
                                          <p:attrName>style.visibility</p:attrName>
                                        </p:attrNameLst>
                                      </p:cBhvr>
                                      <p:to>
                                        <p:strVal val="visible"/>
                                      </p:to>
                                    </p:set>
                                    <p:anim calcmode="lin" valueType="num">
                                      <p:cBhvr additive="base">
                                        <p:cTn id="161" dur="500" fill="hold"/>
                                        <p:tgtEl>
                                          <p:spTgt spid="85"/>
                                        </p:tgtEl>
                                        <p:attrNameLst>
                                          <p:attrName>ppt_x</p:attrName>
                                        </p:attrNameLst>
                                      </p:cBhvr>
                                      <p:tavLst>
                                        <p:tav tm="0">
                                          <p:val>
                                            <p:strVal val="1+#ppt_w/2"/>
                                          </p:val>
                                        </p:tav>
                                        <p:tav tm="100000">
                                          <p:val>
                                            <p:strVal val="#ppt_x"/>
                                          </p:val>
                                        </p:tav>
                                      </p:tavLst>
                                    </p:anim>
                                    <p:anim calcmode="lin" valueType="num">
                                      <p:cBhvr additive="base">
                                        <p:cTn id="162"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9" presetClass="emph" presetSubtype="0" fill="hold" grpId="0" nodeType="clickEffect">
                                  <p:stCondLst>
                                    <p:cond delay="0"/>
                                  </p:stCondLst>
                                  <p:childTnLst>
                                    <p:animClr clrSpc="rgb" dir="cw">
                                      <p:cBhvr override="childStyle">
                                        <p:cTn id="166" dur="500" fill="hold"/>
                                        <p:tgtEl>
                                          <p:spTgt spid="88"/>
                                        </p:tgtEl>
                                        <p:attrNameLst>
                                          <p:attrName>style.color</p:attrName>
                                        </p:attrNameLst>
                                      </p:cBhvr>
                                      <p:to>
                                        <a:srgbClr val="FAC08F"/>
                                      </p:to>
                                    </p:animClr>
                                    <p:animClr clrSpc="rgb" dir="cw">
                                      <p:cBhvr>
                                        <p:cTn id="167" dur="500" fill="hold"/>
                                        <p:tgtEl>
                                          <p:spTgt spid="88"/>
                                        </p:tgtEl>
                                        <p:attrNameLst>
                                          <p:attrName>fillcolor</p:attrName>
                                        </p:attrNameLst>
                                      </p:cBhvr>
                                      <p:to>
                                        <a:srgbClr val="FAC08F"/>
                                      </p:to>
                                    </p:animClr>
                                    <p:set>
                                      <p:cBhvr>
                                        <p:cTn id="168" dur="500" fill="hold"/>
                                        <p:tgtEl>
                                          <p:spTgt spid="88"/>
                                        </p:tgtEl>
                                        <p:attrNameLst>
                                          <p:attrName>fill.type</p:attrName>
                                        </p:attrNameLst>
                                      </p:cBhvr>
                                      <p:to>
                                        <p:strVal val="solid"/>
                                      </p:to>
                                    </p:set>
                                    <p:set>
                                      <p:cBhvr>
                                        <p:cTn id="169" dur="500" fill="hold"/>
                                        <p:tgtEl>
                                          <p:spTgt spid="88"/>
                                        </p:tgtEl>
                                        <p:attrNameLst>
                                          <p:attrName>fill.on</p:attrName>
                                        </p:attrNameLst>
                                      </p:cBhvr>
                                      <p:to>
                                        <p:strVal val="true"/>
                                      </p:to>
                                    </p:set>
                                  </p:childTnLst>
                                </p:cTn>
                              </p:par>
                              <p:par>
                                <p:cTn id="170" presetID="19" presetClass="emph" presetSubtype="0" fill="hold" grpId="0" nodeType="withEffect">
                                  <p:stCondLst>
                                    <p:cond delay="0"/>
                                  </p:stCondLst>
                                  <p:childTnLst>
                                    <p:animClr clrSpc="rgb" dir="cw">
                                      <p:cBhvr override="childStyle">
                                        <p:cTn id="171" dur="500" fill="hold"/>
                                        <p:tgtEl>
                                          <p:spTgt spid="133"/>
                                        </p:tgtEl>
                                        <p:attrNameLst>
                                          <p:attrName>style.color</p:attrName>
                                        </p:attrNameLst>
                                      </p:cBhvr>
                                      <p:to>
                                        <a:srgbClr val="FAC08F"/>
                                      </p:to>
                                    </p:animClr>
                                    <p:animClr clrSpc="rgb" dir="cw">
                                      <p:cBhvr>
                                        <p:cTn id="172" dur="500" fill="hold"/>
                                        <p:tgtEl>
                                          <p:spTgt spid="133"/>
                                        </p:tgtEl>
                                        <p:attrNameLst>
                                          <p:attrName>fillcolor</p:attrName>
                                        </p:attrNameLst>
                                      </p:cBhvr>
                                      <p:to>
                                        <a:srgbClr val="FAC08F"/>
                                      </p:to>
                                    </p:animClr>
                                    <p:set>
                                      <p:cBhvr>
                                        <p:cTn id="173" dur="500" fill="hold"/>
                                        <p:tgtEl>
                                          <p:spTgt spid="133"/>
                                        </p:tgtEl>
                                        <p:attrNameLst>
                                          <p:attrName>fill.type</p:attrName>
                                        </p:attrNameLst>
                                      </p:cBhvr>
                                      <p:to>
                                        <p:strVal val="solid"/>
                                      </p:to>
                                    </p:set>
                                    <p:set>
                                      <p:cBhvr>
                                        <p:cTn id="174" dur="500" fill="hold"/>
                                        <p:tgtEl>
                                          <p:spTgt spid="133"/>
                                        </p:tgtEl>
                                        <p:attrNameLst>
                                          <p:attrName>fill.on</p:attrName>
                                        </p:attrNameLst>
                                      </p:cBhvr>
                                      <p:to>
                                        <p:strVal val="true"/>
                                      </p:to>
                                    </p:set>
                                  </p:childTnLst>
                                </p:cTn>
                              </p:par>
                              <p:par>
                                <p:cTn id="175" presetID="19" presetClass="emph" presetSubtype="0" fill="hold" grpId="0" nodeType="withEffect">
                                  <p:stCondLst>
                                    <p:cond delay="0"/>
                                  </p:stCondLst>
                                  <p:childTnLst>
                                    <p:animClr clrSpc="rgb" dir="cw">
                                      <p:cBhvr override="childStyle">
                                        <p:cTn id="176" dur="500" fill="hold"/>
                                        <p:tgtEl>
                                          <p:spTgt spid="118"/>
                                        </p:tgtEl>
                                        <p:attrNameLst>
                                          <p:attrName>style.color</p:attrName>
                                        </p:attrNameLst>
                                      </p:cBhvr>
                                      <p:to>
                                        <a:srgbClr val="FAC08F"/>
                                      </p:to>
                                    </p:animClr>
                                    <p:animClr clrSpc="rgb" dir="cw">
                                      <p:cBhvr>
                                        <p:cTn id="177" dur="500" fill="hold"/>
                                        <p:tgtEl>
                                          <p:spTgt spid="118"/>
                                        </p:tgtEl>
                                        <p:attrNameLst>
                                          <p:attrName>fillcolor</p:attrName>
                                        </p:attrNameLst>
                                      </p:cBhvr>
                                      <p:to>
                                        <a:srgbClr val="FAC08F"/>
                                      </p:to>
                                    </p:animClr>
                                    <p:set>
                                      <p:cBhvr>
                                        <p:cTn id="178" dur="500" fill="hold"/>
                                        <p:tgtEl>
                                          <p:spTgt spid="118"/>
                                        </p:tgtEl>
                                        <p:attrNameLst>
                                          <p:attrName>fill.type</p:attrName>
                                        </p:attrNameLst>
                                      </p:cBhvr>
                                      <p:to>
                                        <p:strVal val="solid"/>
                                      </p:to>
                                    </p:set>
                                    <p:set>
                                      <p:cBhvr>
                                        <p:cTn id="179" dur="500" fill="hold"/>
                                        <p:tgtEl>
                                          <p:spTgt spid="1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8" grpId="0" animBg="1"/>
      <p:bldP spid="98" grpId="0"/>
      <p:bldP spid="99" grpId="0"/>
      <p:bldP spid="100" grpId="0"/>
      <p:bldP spid="101" grpId="0"/>
      <p:bldP spid="113" grpId="0"/>
      <p:bldP spid="114" grpId="0"/>
      <p:bldP spid="115" grpId="0"/>
      <p:bldP spid="116" grpId="0"/>
      <p:bldP spid="118" grpId="0" animBg="1"/>
      <p:bldP spid="128" grpId="0"/>
      <p:bldP spid="129" grpId="0"/>
      <p:bldP spid="130" grpId="0"/>
      <p:bldP spid="131" grpId="0"/>
      <p:bldP spid="133" grpId="0" animBg="1"/>
      <p:bldP spid="143" grpId="0"/>
      <p:bldP spid="144" grpId="0"/>
      <p:bldP spid="145" grpId="0"/>
      <p:bldP spid="146" grpId="0"/>
      <p:bldP spid="158" grpId="0"/>
      <p:bldP spid="159" grpId="0"/>
      <p:bldP spid="160" grpId="0"/>
      <p:bldP spid="161" grpId="0"/>
      <p:bldP spid="170" grpId="0"/>
      <p:bldP spid="17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r>
              <a:rPr lang="ru-RU" altLang="ru-RU" dirty="0"/>
              <a:t>Общий временной резерв работы</a:t>
            </a:r>
          </a:p>
        </p:txBody>
      </p:sp>
      <p:sp>
        <p:nvSpPr>
          <p:cNvPr id="13315" name="Объект 2"/>
          <p:cNvSpPr>
            <a:spLocks noGrp="1"/>
          </p:cNvSpPr>
          <p:nvPr>
            <p:ph idx="1"/>
          </p:nvPr>
        </p:nvSpPr>
        <p:spPr>
          <a:xfrm>
            <a:off x="323528" y="1000194"/>
            <a:ext cx="8605837" cy="5237162"/>
          </a:xfrm>
        </p:spPr>
        <p:txBody>
          <a:bodyPr/>
          <a:lstStyle/>
          <a:p>
            <a:pPr marL="0" indent="0">
              <a:buFont typeface="Arial" panose="020B0604020202020204" pitchFamily="34" charset="0"/>
              <a:buNone/>
            </a:pPr>
            <a:endParaRPr lang="ru-RU" altLang="ru-RU" sz="1700" b="1" dirty="0">
              <a:solidFill>
                <a:schemeClr val="tx2">
                  <a:lumMod val="75000"/>
                </a:schemeClr>
              </a:solidFill>
            </a:endParaRPr>
          </a:p>
          <a:p>
            <a:pPr marL="0" indent="0">
              <a:buFont typeface="Arial" panose="020B0604020202020204" pitchFamily="34" charset="0"/>
              <a:buNone/>
            </a:pPr>
            <a:r>
              <a:rPr lang="ru-RU" altLang="ru-RU" sz="1700" b="1" dirty="0">
                <a:solidFill>
                  <a:schemeClr val="tx2">
                    <a:lumMod val="75000"/>
                  </a:schemeClr>
                </a:solidFill>
              </a:rPr>
              <a:t>Общий временной резерв </a:t>
            </a:r>
            <a:r>
              <a:rPr lang="ru-RU" altLang="ru-RU" sz="1700" dirty="0"/>
              <a:t>(</a:t>
            </a:r>
            <a:r>
              <a:rPr lang="en-US" altLang="ru-RU" sz="1700" dirty="0"/>
              <a:t>Total Float, TF</a:t>
            </a:r>
            <a:r>
              <a:rPr lang="ru-RU" altLang="ru-RU" sz="1700" dirty="0"/>
              <a:t>) – показывает</a:t>
            </a:r>
            <a:br>
              <a:rPr lang="en-US" altLang="ru-RU" sz="1700" dirty="0"/>
            </a:br>
            <a:r>
              <a:rPr lang="ru-RU" altLang="ru-RU" sz="1700" dirty="0"/>
              <a:t>на сколько можно задержать работу (её начало или окончание),</a:t>
            </a:r>
            <a:br>
              <a:rPr lang="en-US" altLang="ru-RU" sz="1700" dirty="0"/>
            </a:br>
            <a:r>
              <a:rPr lang="ru-RU" altLang="ru-RU" sz="1700" dirty="0"/>
              <a:t>чтобы при этом не увеличивалась продолжительность проекта.</a:t>
            </a:r>
          </a:p>
          <a:p>
            <a:pPr marL="0" indent="0">
              <a:buFont typeface="Arial" panose="020B0604020202020204" pitchFamily="34" charset="0"/>
              <a:buNone/>
            </a:pPr>
            <a:r>
              <a:rPr lang="en-US" altLang="ru-RU" sz="1700" b="1" dirty="0"/>
              <a:t>	</a:t>
            </a:r>
            <a:endParaRPr lang="ru-RU" altLang="ru-RU" sz="1700" b="1" dirty="0"/>
          </a:p>
          <a:p>
            <a:pPr marL="0" indent="0">
              <a:buFont typeface="Arial" panose="020B0604020202020204" pitchFamily="34" charset="0"/>
              <a:buNone/>
            </a:pPr>
            <a:r>
              <a:rPr lang="en-US" altLang="ru-RU" sz="2000" b="1" dirty="0"/>
              <a:t>TF</a:t>
            </a:r>
            <a:r>
              <a:rPr lang="ru-RU" altLang="ru-RU" sz="2000" b="1" dirty="0"/>
              <a:t> </a:t>
            </a:r>
            <a:r>
              <a:rPr lang="en-US" altLang="ru-RU" sz="2000" b="1" dirty="0"/>
              <a:t>=</a:t>
            </a:r>
            <a:r>
              <a:rPr lang="ru-RU" altLang="ru-RU" sz="2000" b="1" dirty="0"/>
              <a:t> </a:t>
            </a:r>
            <a:r>
              <a:rPr lang="en-US" altLang="ru-RU" sz="2000" b="1" dirty="0"/>
              <a:t>LS</a:t>
            </a:r>
            <a:r>
              <a:rPr lang="ru-RU" altLang="ru-RU" sz="2000" b="1" dirty="0"/>
              <a:t> </a:t>
            </a:r>
            <a:r>
              <a:rPr lang="en-US" altLang="ru-RU" sz="2000" b="1" dirty="0"/>
              <a:t>–</a:t>
            </a:r>
            <a:r>
              <a:rPr lang="ru-RU" altLang="ru-RU" sz="2000" b="1" dirty="0"/>
              <a:t> </a:t>
            </a:r>
            <a:r>
              <a:rPr lang="en-US" altLang="ru-RU" sz="2000" b="1" dirty="0"/>
              <a:t>ES </a:t>
            </a:r>
            <a:r>
              <a:rPr lang="ru-RU" altLang="ru-RU" sz="2000" dirty="0"/>
              <a:t>или</a:t>
            </a:r>
            <a:r>
              <a:rPr lang="ru-RU" altLang="ru-RU" sz="2000" b="1" dirty="0"/>
              <a:t> </a:t>
            </a:r>
            <a:r>
              <a:rPr lang="en-US" altLang="ru-RU" sz="2000" b="1" dirty="0"/>
              <a:t>LF -</a:t>
            </a:r>
            <a:r>
              <a:rPr lang="ru-RU" altLang="ru-RU" sz="2000" b="1" dirty="0"/>
              <a:t> </a:t>
            </a:r>
            <a:r>
              <a:rPr lang="en-US" altLang="ru-RU" sz="2000" b="1" dirty="0"/>
              <a:t>EF</a:t>
            </a:r>
          </a:p>
          <a:p>
            <a:pPr marL="0" indent="0">
              <a:buFont typeface="Arial" panose="020B0604020202020204" pitchFamily="34" charset="0"/>
              <a:buNone/>
            </a:pPr>
            <a:endParaRPr lang="ru-RU" altLang="ru-RU" sz="1700" dirty="0"/>
          </a:p>
          <a:p>
            <a:pPr marL="0" indent="0">
              <a:buFont typeface="Arial" panose="020B0604020202020204" pitchFamily="34" charset="0"/>
              <a:buNone/>
            </a:pPr>
            <a:r>
              <a:rPr lang="ru-RU" altLang="ru-RU" sz="1700" dirty="0"/>
              <a:t>Общий временной резерв работы «Закупка мебели»: </a:t>
            </a:r>
            <a:endParaRPr lang="en-US" altLang="ru-RU" sz="1700" dirty="0"/>
          </a:p>
          <a:p>
            <a:pPr marL="0" indent="0">
              <a:buFont typeface="Arial" panose="020B0604020202020204" pitchFamily="34" charset="0"/>
              <a:buNone/>
            </a:pPr>
            <a:r>
              <a:rPr lang="ru-RU" altLang="ru-RU" sz="1700" b="1" dirty="0"/>
              <a:t>       </a:t>
            </a:r>
          </a:p>
          <a:p>
            <a:pPr marL="0" indent="0">
              <a:buFont typeface="Arial" panose="020B0604020202020204" pitchFamily="34" charset="0"/>
              <a:buNone/>
            </a:pPr>
            <a:r>
              <a:rPr lang="en-US" altLang="ru-RU" sz="2000" b="1" dirty="0"/>
              <a:t>TF</a:t>
            </a:r>
            <a:r>
              <a:rPr lang="ru-RU" altLang="ru-RU" sz="2000" b="1" dirty="0"/>
              <a:t> </a:t>
            </a:r>
            <a:r>
              <a:rPr lang="en-US" altLang="ru-RU" sz="2000" b="1" dirty="0"/>
              <a:t>=</a:t>
            </a:r>
            <a:r>
              <a:rPr lang="ru-RU" altLang="ru-RU" sz="2000" b="1" dirty="0"/>
              <a:t> 7 </a:t>
            </a:r>
            <a:r>
              <a:rPr lang="en-US" altLang="ru-RU" sz="2000" b="1" dirty="0"/>
              <a:t>-</a:t>
            </a:r>
            <a:r>
              <a:rPr lang="ru-RU" altLang="ru-RU" sz="2000" b="1" dirty="0"/>
              <a:t> 1 </a:t>
            </a:r>
            <a:r>
              <a:rPr lang="en-US" altLang="ru-RU" sz="2000" b="1" dirty="0"/>
              <a:t>=</a:t>
            </a:r>
            <a:r>
              <a:rPr lang="ru-RU" altLang="ru-RU" sz="2000" b="1" dirty="0"/>
              <a:t> </a:t>
            </a:r>
            <a:r>
              <a:rPr lang="en-US" altLang="ru-RU" sz="2000" b="1" dirty="0"/>
              <a:t>6 </a:t>
            </a:r>
            <a:r>
              <a:rPr lang="ru-RU" altLang="ru-RU" sz="2000" b="1" dirty="0"/>
              <a:t>дней</a:t>
            </a:r>
            <a:endParaRPr lang="en-US" altLang="ru-RU" sz="2000" b="1"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en-US" altLang="ru-RU" sz="1700" dirty="0"/>
          </a:p>
          <a:p>
            <a:pPr marL="0" indent="0">
              <a:buNone/>
            </a:pPr>
            <a:r>
              <a:rPr lang="ru-RU" altLang="ru-RU" sz="1700" dirty="0"/>
              <a:t>Работа, у которой нет общего временного резерва (</a:t>
            </a:r>
            <a:r>
              <a:rPr lang="en-US" altLang="ru-RU" sz="1700" dirty="0"/>
              <a:t>TF</a:t>
            </a:r>
            <a:r>
              <a:rPr lang="ru-RU" altLang="ru-RU" sz="1700" dirty="0"/>
              <a:t>=0)</a:t>
            </a:r>
            <a:br>
              <a:rPr lang="en-US" altLang="ru-RU" sz="1700" dirty="0"/>
            </a:br>
            <a:r>
              <a:rPr lang="ru-RU" altLang="ru-RU" sz="1700" dirty="0"/>
              <a:t>называется </a:t>
            </a:r>
            <a:r>
              <a:rPr lang="ru-RU" altLang="ru-RU" sz="1700" i="1" dirty="0">
                <a:solidFill>
                  <a:schemeClr val="tx2">
                    <a:lumMod val="75000"/>
                  </a:schemeClr>
                </a:solidFill>
              </a:rPr>
              <a:t>критической работой</a:t>
            </a:r>
            <a:r>
              <a:rPr lang="ru-RU" altLang="ru-RU" sz="1700" dirty="0"/>
              <a:t>.</a:t>
            </a:r>
            <a:endParaRPr lang="en-US" altLang="ru-RU" sz="1700" dirty="0"/>
          </a:p>
          <a:p>
            <a:pPr marL="0" indent="0">
              <a:buNone/>
            </a:pPr>
            <a:r>
              <a:rPr lang="ru-RU" altLang="ru-RU" sz="1700" dirty="0"/>
              <a:t>Цепочка таких работ составляет критический путь проекта.</a:t>
            </a:r>
            <a:endParaRPr lang="ru-RU" altLang="ru-RU" sz="1700" i="1" dirty="0">
              <a:solidFill>
                <a:schemeClr val="tx2">
                  <a:lumMod val="75000"/>
                </a:schemeClr>
              </a:solidFill>
            </a:endParaRPr>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p:txBody>
      </p:sp>
      <p:grpSp>
        <p:nvGrpSpPr>
          <p:cNvPr id="13316" name="Группа 19"/>
          <p:cNvGrpSpPr>
            <a:grpSpLocks/>
          </p:cNvGrpSpPr>
          <p:nvPr/>
        </p:nvGrpSpPr>
        <p:grpSpPr bwMode="auto">
          <a:xfrm>
            <a:off x="6804248" y="2797243"/>
            <a:ext cx="1352550" cy="1643063"/>
            <a:chOff x="683568" y="1592796"/>
            <a:chExt cx="1352550" cy="1643063"/>
          </a:xfrm>
        </p:grpSpPr>
        <p:sp>
          <p:nvSpPr>
            <p:cNvPr id="4" name="Прямоугольник 3"/>
            <p:cNvSpPr/>
            <p:nvPr/>
          </p:nvSpPr>
          <p:spPr>
            <a:xfrm>
              <a:off x="683568" y="1592796"/>
              <a:ext cx="1350962"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5" name="Прямая соединительная линия 4"/>
            <p:cNvCxnSpPr/>
            <p:nvPr/>
          </p:nvCxnSpPr>
          <p:spPr>
            <a:xfrm>
              <a:off x="683568" y="2199221"/>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683568" y="2718334"/>
              <a:ext cx="135096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1013768" y="2199221"/>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363018" y="2199221"/>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1713855" y="2199221"/>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108"/>
            <p:cNvSpPr txBox="1">
              <a:spLocks noChangeArrowheads="1"/>
            </p:cNvSpPr>
            <p:nvPr/>
          </p:nvSpPr>
          <p:spPr bwMode="auto">
            <a:xfrm>
              <a:off x="707380" y="2316696"/>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ES</a:t>
              </a:r>
              <a:endParaRPr lang="ru-RU" altLang="ru-RU" sz="1200" b="1" dirty="0">
                <a:solidFill>
                  <a:schemeClr val="tx1">
                    <a:lumMod val="75000"/>
                    <a:lumOff val="25000"/>
                  </a:schemeClr>
                </a:solidFill>
              </a:endParaRPr>
            </a:p>
          </p:txBody>
        </p:sp>
        <p:sp>
          <p:nvSpPr>
            <p:cNvPr id="11" name="TextBox 109"/>
            <p:cNvSpPr txBox="1">
              <a:spLocks noChangeArrowheads="1"/>
            </p:cNvSpPr>
            <p:nvPr/>
          </p:nvSpPr>
          <p:spPr bwMode="auto">
            <a:xfrm>
              <a:off x="1407468" y="2316696"/>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EF</a:t>
              </a:r>
              <a:endParaRPr lang="ru-RU" altLang="ru-RU" sz="1200" b="1" dirty="0">
                <a:solidFill>
                  <a:schemeClr val="tx1">
                    <a:lumMod val="75000"/>
                    <a:lumOff val="25000"/>
                  </a:schemeClr>
                </a:solidFill>
              </a:endParaRPr>
            </a:p>
          </p:txBody>
        </p:sp>
        <p:sp>
          <p:nvSpPr>
            <p:cNvPr id="12" name="TextBox 110"/>
            <p:cNvSpPr txBox="1">
              <a:spLocks noChangeArrowheads="1"/>
            </p:cNvSpPr>
            <p:nvPr/>
          </p:nvSpPr>
          <p:spPr bwMode="auto">
            <a:xfrm>
              <a:off x="1424930" y="2786596"/>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LF</a:t>
              </a:r>
              <a:endParaRPr lang="ru-RU" altLang="ru-RU" sz="1200" b="1" dirty="0">
                <a:solidFill>
                  <a:schemeClr val="tx1">
                    <a:lumMod val="75000"/>
                    <a:lumOff val="25000"/>
                  </a:schemeClr>
                </a:solidFill>
              </a:endParaRPr>
            </a:p>
          </p:txBody>
        </p:sp>
        <p:sp>
          <p:nvSpPr>
            <p:cNvPr id="13" name="TextBox 111"/>
            <p:cNvSpPr txBox="1">
              <a:spLocks noChangeArrowheads="1"/>
            </p:cNvSpPr>
            <p:nvPr/>
          </p:nvSpPr>
          <p:spPr bwMode="auto">
            <a:xfrm>
              <a:off x="707380" y="2786596"/>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75000"/>
                      <a:lumOff val="25000"/>
                    </a:schemeClr>
                  </a:solidFill>
                </a:rPr>
                <a:t>LS</a:t>
              </a:r>
              <a:endParaRPr lang="ru-RU" altLang="ru-RU" sz="1200" b="1" dirty="0">
                <a:solidFill>
                  <a:schemeClr val="tx1">
                    <a:lumMod val="75000"/>
                    <a:lumOff val="25000"/>
                  </a:schemeClr>
                </a:solidFill>
              </a:endParaRPr>
            </a:p>
          </p:txBody>
        </p:sp>
        <p:sp>
          <p:nvSpPr>
            <p:cNvPr id="13327" name="TextBox 13"/>
            <p:cNvSpPr txBox="1">
              <a:spLocks noChangeArrowheads="1"/>
            </p:cNvSpPr>
            <p:nvPr/>
          </p:nvSpPr>
          <p:spPr bwMode="auto">
            <a:xfrm>
              <a:off x="1009006" y="2313521"/>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a:t>
              </a:r>
            </a:p>
          </p:txBody>
        </p:sp>
        <p:sp>
          <p:nvSpPr>
            <p:cNvPr id="13328" name="TextBox 14"/>
            <p:cNvSpPr txBox="1">
              <a:spLocks noChangeArrowheads="1"/>
            </p:cNvSpPr>
            <p:nvPr/>
          </p:nvSpPr>
          <p:spPr bwMode="auto">
            <a:xfrm>
              <a:off x="1729731" y="2313521"/>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4</a:t>
              </a:r>
            </a:p>
          </p:txBody>
        </p:sp>
        <p:sp>
          <p:nvSpPr>
            <p:cNvPr id="13329" name="TextBox 15"/>
            <p:cNvSpPr txBox="1">
              <a:spLocks noChangeArrowheads="1"/>
            </p:cNvSpPr>
            <p:nvPr/>
          </p:nvSpPr>
          <p:spPr bwMode="auto">
            <a:xfrm>
              <a:off x="1009006" y="2769134"/>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7</a:t>
              </a:r>
            </a:p>
          </p:txBody>
        </p:sp>
        <p:sp>
          <p:nvSpPr>
            <p:cNvPr id="13330" name="TextBox 16"/>
            <p:cNvSpPr txBox="1">
              <a:spLocks noChangeArrowheads="1"/>
            </p:cNvSpPr>
            <p:nvPr/>
          </p:nvSpPr>
          <p:spPr bwMode="auto">
            <a:xfrm>
              <a:off x="1701156" y="2769134"/>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dirty="0">
                  <a:solidFill>
                    <a:srgbClr val="000000"/>
                  </a:solidFill>
                </a:rPr>
                <a:t>10</a:t>
              </a:r>
            </a:p>
          </p:txBody>
        </p:sp>
        <p:sp>
          <p:nvSpPr>
            <p:cNvPr id="13331" name="TextBox 116"/>
            <p:cNvSpPr txBox="1">
              <a:spLocks noChangeArrowheads="1"/>
            </p:cNvSpPr>
            <p:nvPr/>
          </p:nvSpPr>
          <p:spPr bwMode="auto">
            <a:xfrm>
              <a:off x="707381" y="1592796"/>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200" b="1" dirty="0">
                  <a:solidFill>
                    <a:schemeClr val="tx2">
                      <a:lumMod val="75000"/>
                    </a:schemeClr>
                  </a:solidFill>
                </a:rPr>
                <a:t>Закупка мебели, </a:t>
              </a:r>
              <a:br>
                <a:rPr lang="ru-RU" altLang="ru-RU" sz="1200" b="1" dirty="0">
                  <a:solidFill>
                    <a:schemeClr val="tx2">
                      <a:lumMod val="75000"/>
                    </a:schemeClr>
                  </a:solidFill>
                </a:rPr>
              </a:br>
              <a:r>
                <a:rPr lang="ru-RU" altLang="ru-RU" sz="1200" b="1" dirty="0">
                  <a:solidFill>
                    <a:schemeClr val="tx2">
                      <a:lumMod val="75000"/>
                    </a:schemeClr>
                  </a:solidFill>
                </a:rPr>
                <a:t>4 </a:t>
              </a:r>
              <a:r>
                <a:rPr lang="ru-RU" altLang="ru-RU" sz="1200" b="1" dirty="0" err="1">
                  <a:solidFill>
                    <a:schemeClr val="tx2">
                      <a:lumMod val="75000"/>
                    </a:schemeClr>
                  </a:solidFill>
                </a:rPr>
                <a:t>дн</a:t>
              </a:r>
              <a:r>
                <a:rPr lang="ru-RU" altLang="ru-RU" sz="1200" b="1" dirty="0">
                  <a:solidFill>
                    <a:schemeClr val="tx2">
                      <a:lumMod val="75000"/>
                    </a:schemeClr>
                  </a:solidFill>
                </a:rPr>
                <a:t>.</a:t>
              </a:r>
            </a:p>
          </p:txBody>
        </p:sp>
      </p:grpSp>
    </p:spTree>
    <p:extLst>
      <p:ext uri="{BB962C8B-B14F-4D97-AF65-F5344CB8AC3E}">
        <p14:creationId xmlns:p14="http://schemas.microsoft.com/office/powerpoint/2010/main" val="1404542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r>
              <a:rPr lang="ru-RU" altLang="ru-RU" dirty="0"/>
              <a:t>Свободный временной резерв работы</a:t>
            </a:r>
          </a:p>
        </p:txBody>
      </p:sp>
      <p:sp>
        <p:nvSpPr>
          <p:cNvPr id="13315" name="Объект 2"/>
          <p:cNvSpPr>
            <a:spLocks noGrp="1"/>
          </p:cNvSpPr>
          <p:nvPr>
            <p:ph idx="1"/>
          </p:nvPr>
        </p:nvSpPr>
        <p:spPr>
          <a:xfrm>
            <a:off x="323528" y="1000194"/>
            <a:ext cx="8605837" cy="5237162"/>
          </a:xfrm>
        </p:spPr>
        <p:txBody>
          <a:bodyPr/>
          <a:lstStyle/>
          <a:p>
            <a:pPr marL="0" indent="0" algn="just">
              <a:buNone/>
            </a:pPr>
            <a:r>
              <a:rPr lang="en-US" altLang="ru-RU" sz="1700" b="1" dirty="0">
                <a:solidFill>
                  <a:schemeClr val="tx2">
                    <a:lumMod val="75000"/>
                  </a:schemeClr>
                </a:solidFill>
              </a:rPr>
              <a:t>C</a:t>
            </a:r>
            <a:r>
              <a:rPr lang="ru-RU" altLang="ru-RU" sz="1700" b="1" dirty="0" err="1">
                <a:solidFill>
                  <a:schemeClr val="tx2">
                    <a:lumMod val="75000"/>
                  </a:schemeClr>
                </a:solidFill>
              </a:rPr>
              <a:t>вободный</a:t>
            </a:r>
            <a:r>
              <a:rPr lang="ru-RU" altLang="ru-RU" sz="1700" b="1" dirty="0">
                <a:solidFill>
                  <a:schemeClr val="tx2">
                    <a:lumMod val="75000"/>
                  </a:schemeClr>
                </a:solidFill>
              </a:rPr>
              <a:t> временной резерв </a:t>
            </a:r>
            <a:r>
              <a:rPr lang="ru-RU" altLang="ru-RU" sz="1700" dirty="0"/>
              <a:t>(</a:t>
            </a:r>
            <a:r>
              <a:rPr lang="en-US" altLang="ru-RU" sz="1600" dirty="0"/>
              <a:t>Free Float</a:t>
            </a:r>
            <a:r>
              <a:rPr lang="ru-RU" altLang="ru-RU" sz="1600" dirty="0"/>
              <a:t> - </a:t>
            </a:r>
            <a:r>
              <a:rPr lang="en-US" altLang="ru-RU" sz="1600" dirty="0"/>
              <a:t>FF</a:t>
            </a:r>
            <a:r>
              <a:rPr lang="ru-RU" altLang="ru-RU" sz="1700" dirty="0"/>
              <a:t>) – показывает на сколько можно задержать работу (её начало или окончание), </a:t>
            </a:r>
            <a:r>
              <a:rPr lang="ru-RU" altLang="ru-RU" sz="1600" dirty="0"/>
              <a:t>чтобы при этом не смещались во времени её последователи, т.е. не менялось расписание оставшейся части проекта.</a:t>
            </a:r>
            <a:endParaRPr lang="ru-RU" altLang="ru-RU" sz="1700" dirty="0"/>
          </a:p>
          <a:p>
            <a:pPr marL="0" indent="0">
              <a:buNone/>
            </a:pPr>
            <a:r>
              <a:rPr lang="ru-RU" altLang="ru-RU" sz="1000" b="1" dirty="0"/>
              <a:t>                             </a:t>
            </a:r>
          </a:p>
          <a:p>
            <a:pPr marL="0" indent="0">
              <a:buNone/>
            </a:pPr>
            <a:r>
              <a:rPr lang="ru-RU" altLang="ru-RU" sz="1600" b="1" dirty="0"/>
              <a:t>                            </a:t>
            </a:r>
            <a:r>
              <a:rPr lang="en-US" altLang="ru-RU" sz="2000" b="1" dirty="0"/>
              <a:t>FF</a:t>
            </a:r>
            <a:r>
              <a:rPr lang="ru-RU" altLang="ru-RU" sz="2000" b="1" dirty="0"/>
              <a:t> = </a:t>
            </a:r>
            <a:r>
              <a:rPr lang="en-US" altLang="ru-RU" sz="2000" b="1" dirty="0"/>
              <a:t>ES</a:t>
            </a:r>
            <a:r>
              <a:rPr lang="ru-RU" altLang="ru-RU" sz="2000" b="1" dirty="0"/>
              <a:t> </a:t>
            </a:r>
            <a:r>
              <a:rPr lang="ru-RU" altLang="ru-RU" sz="2000" b="1" baseline="-25000" dirty="0"/>
              <a:t>ближайшего последователя </a:t>
            </a:r>
            <a:r>
              <a:rPr lang="en-US" altLang="ru-RU" sz="2000" b="1" dirty="0"/>
              <a:t>-</a:t>
            </a:r>
            <a:r>
              <a:rPr lang="ru-RU" altLang="ru-RU" sz="2000" b="1" dirty="0"/>
              <a:t> </a:t>
            </a:r>
            <a:r>
              <a:rPr lang="en-US" altLang="ru-RU" sz="2000" b="1" dirty="0"/>
              <a:t>EF - </a:t>
            </a:r>
            <a:r>
              <a:rPr lang="ru-RU" altLang="ru-RU" sz="2000" b="1" dirty="0"/>
              <a:t>1</a:t>
            </a:r>
            <a:endParaRPr lang="ru-RU" altLang="ru-RU" sz="20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None/>
            </a:pPr>
            <a:endParaRPr lang="ru-RU" altLang="ru-RU" sz="1600" b="1" dirty="0"/>
          </a:p>
          <a:p>
            <a:pPr marL="0" indent="0">
              <a:buNone/>
            </a:pPr>
            <a:r>
              <a:rPr lang="ru-RU" altLang="ru-RU" sz="2000" b="1" dirty="0"/>
              <a:t>                                    </a:t>
            </a:r>
            <a:r>
              <a:rPr lang="en-US" altLang="ru-RU" sz="2000" b="1" dirty="0"/>
              <a:t>FF</a:t>
            </a:r>
            <a:r>
              <a:rPr lang="ru-RU" altLang="ru-RU" sz="2000" b="1" dirty="0"/>
              <a:t> </a:t>
            </a:r>
            <a:r>
              <a:rPr lang="en-US" altLang="ru-RU" sz="2000" b="1" dirty="0"/>
              <a:t>=</a:t>
            </a:r>
            <a:r>
              <a:rPr lang="ru-RU" altLang="ru-RU" sz="2000" b="1" dirty="0"/>
              <a:t> 9 - 4 - 1 </a:t>
            </a:r>
            <a:r>
              <a:rPr lang="en-US" altLang="ru-RU" sz="2000" b="1" dirty="0"/>
              <a:t>=</a:t>
            </a:r>
            <a:r>
              <a:rPr lang="ru-RU" altLang="ru-RU" sz="2000" b="1" dirty="0"/>
              <a:t> 4</a:t>
            </a:r>
            <a:r>
              <a:rPr lang="en-US" altLang="ru-RU" sz="2000" b="1" dirty="0"/>
              <a:t> </a:t>
            </a:r>
            <a:r>
              <a:rPr lang="ru-RU" altLang="ru-RU" sz="2000" b="1" dirty="0"/>
              <a:t>дня</a:t>
            </a:r>
            <a:endParaRPr lang="en-US" altLang="ru-RU" sz="2000" b="1" dirty="0"/>
          </a:p>
          <a:p>
            <a:pPr marL="0" indent="0">
              <a:buFont typeface="Arial" panose="020B0604020202020204" pitchFamily="34" charset="0"/>
              <a:buNone/>
            </a:pPr>
            <a:endParaRPr lang="en-US" altLang="ru-RU" sz="1700" dirty="0"/>
          </a:p>
          <a:p>
            <a:pPr marL="0" indent="0">
              <a:buFont typeface="Arial" panose="020B0604020202020204" pitchFamily="34" charset="0"/>
              <a:buNone/>
            </a:pPr>
            <a:r>
              <a:rPr lang="en-US" altLang="ru-RU" sz="1600" dirty="0"/>
              <a:t>C</a:t>
            </a:r>
            <a:r>
              <a:rPr lang="ru-RU" altLang="ru-RU" sz="1600" dirty="0"/>
              <a:t>ВР не нарушает работу-последователя по её ранним срокам.</a:t>
            </a:r>
          </a:p>
          <a:p>
            <a:pPr marL="0" indent="0">
              <a:buFont typeface="Arial" panose="020B0604020202020204" pitchFamily="34" charset="0"/>
              <a:buNone/>
            </a:pPr>
            <a:r>
              <a:rPr lang="ru-RU" altLang="ru-RU" sz="1600" dirty="0"/>
              <a:t>ОВР может повлиять на работу-последователя использовав её поздние сроки. Поэтому использование ОВР необходимо согласовывать с последующей работой.</a:t>
            </a:r>
          </a:p>
          <a:p>
            <a:pPr marL="0" indent="0">
              <a:buFont typeface="Arial" panose="020B0604020202020204" pitchFamily="34" charset="0"/>
              <a:buNone/>
            </a:pPr>
            <a:endParaRPr lang="ru-RU" altLang="ru-RU" sz="1700" i="1" dirty="0">
              <a:solidFill>
                <a:schemeClr val="tx2">
                  <a:lumMod val="75000"/>
                </a:schemeClr>
              </a:solidFill>
            </a:endParaRPr>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p:txBody>
      </p:sp>
      <p:sp>
        <p:nvSpPr>
          <p:cNvPr id="85" name="Прямоугольник 84"/>
          <p:cNvSpPr/>
          <p:nvPr/>
        </p:nvSpPr>
        <p:spPr>
          <a:xfrm>
            <a:off x="1059210" y="2645345"/>
            <a:ext cx="1350963"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86" name="Прямая соединительная линия 85"/>
          <p:cNvCxnSpPr/>
          <p:nvPr/>
        </p:nvCxnSpPr>
        <p:spPr>
          <a:xfrm>
            <a:off x="1059210" y="3251770"/>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Прямая соединительная линия 86"/>
          <p:cNvCxnSpPr/>
          <p:nvPr/>
        </p:nvCxnSpPr>
        <p:spPr>
          <a:xfrm>
            <a:off x="1059210" y="3770883"/>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Прямая соединительная линия 87"/>
          <p:cNvCxnSpPr/>
          <p:nvPr/>
        </p:nvCxnSpPr>
        <p:spPr>
          <a:xfrm>
            <a:off x="1389410" y="325177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Прямая соединительная линия 88"/>
          <p:cNvCxnSpPr/>
          <p:nvPr/>
        </p:nvCxnSpPr>
        <p:spPr>
          <a:xfrm>
            <a:off x="1738660" y="325177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Прямая соединительная линия 89"/>
          <p:cNvCxnSpPr/>
          <p:nvPr/>
        </p:nvCxnSpPr>
        <p:spPr>
          <a:xfrm>
            <a:off x="2089498" y="3251770"/>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108"/>
          <p:cNvSpPr txBox="1">
            <a:spLocks noChangeArrowheads="1"/>
          </p:cNvSpPr>
          <p:nvPr/>
        </p:nvSpPr>
        <p:spPr bwMode="auto">
          <a:xfrm>
            <a:off x="1083023" y="3369245"/>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92" name="TextBox 109"/>
          <p:cNvSpPr txBox="1">
            <a:spLocks noChangeArrowheads="1"/>
          </p:cNvSpPr>
          <p:nvPr/>
        </p:nvSpPr>
        <p:spPr bwMode="auto">
          <a:xfrm>
            <a:off x="1783110" y="3369245"/>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93" name="TextBox 110"/>
          <p:cNvSpPr txBox="1">
            <a:spLocks noChangeArrowheads="1"/>
          </p:cNvSpPr>
          <p:nvPr/>
        </p:nvSpPr>
        <p:spPr bwMode="auto">
          <a:xfrm>
            <a:off x="1800573" y="3839145"/>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94" name="TextBox 111"/>
          <p:cNvSpPr txBox="1">
            <a:spLocks noChangeArrowheads="1"/>
          </p:cNvSpPr>
          <p:nvPr/>
        </p:nvSpPr>
        <p:spPr bwMode="auto">
          <a:xfrm>
            <a:off x="1083023" y="3839145"/>
            <a:ext cx="306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95" name="TextBox 94"/>
          <p:cNvSpPr txBox="1">
            <a:spLocks noChangeArrowheads="1"/>
          </p:cNvSpPr>
          <p:nvPr/>
        </p:nvSpPr>
        <p:spPr bwMode="auto">
          <a:xfrm>
            <a:off x="1384648" y="3366070"/>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a:t>
            </a:r>
          </a:p>
        </p:txBody>
      </p:sp>
      <p:sp>
        <p:nvSpPr>
          <p:cNvPr id="96" name="TextBox 95"/>
          <p:cNvSpPr txBox="1">
            <a:spLocks noChangeArrowheads="1"/>
          </p:cNvSpPr>
          <p:nvPr/>
        </p:nvSpPr>
        <p:spPr bwMode="auto">
          <a:xfrm>
            <a:off x="2105373" y="3366070"/>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4</a:t>
            </a:r>
          </a:p>
        </p:txBody>
      </p:sp>
      <p:sp>
        <p:nvSpPr>
          <p:cNvPr id="97" name="TextBox 96"/>
          <p:cNvSpPr txBox="1">
            <a:spLocks noChangeArrowheads="1"/>
          </p:cNvSpPr>
          <p:nvPr/>
        </p:nvSpPr>
        <p:spPr bwMode="auto">
          <a:xfrm>
            <a:off x="1384648" y="3821683"/>
            <a:ext cx="3048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7</a:t>
            </a:r>
          </a:p>
        </p:txBody>
      </p:sp>
      <p:sp>
        <p:nvSpPr>
          <p:cNvPr id="98" name="TextBox 97"/>
          <p:cNvSpPr txBox="1">
            <a:spLocks noChangeArrowheads="1"/>
          </p:cNvSpPr>
          <p:nvPr/>
        </p:nvSpPr>
        <p:spPr bwMode="auto">
          <a:xfrm>
            <a:off x="2076798" y="3821683"/>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10</a:t>
            </a:r>
          </a:p>
        </p:txBody>
      </p:sp>
      <p:sp>
        <p:nvSpPr>
          <p:cNvPr id="99" name="TextBox 116"/>
          <p:cNvSpPr txBox="1">
            <a:spLocks noChangeArrowheads="1"/>
          </p:cNvSpPr>
          <p:nvPr/>
        </p:nvSpPr>
        <p:spPr bwMode="auto">
          <a:xfrm>
            <a:off x="1083023" y="2691383"/>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Закупка мебели </a:t>
            </a:r>
            <a:br>
              <a:rPr lang="ru-RU" altLang="ru-RU" sz="1100" b="1" dirty="0">
                <a:solidFill>
                  <a:schemeClr val="tx2">
                    <a:lumMod val="75000"/>
                  </a:schemeClr>
                </a:solidFill>
              </a:rPr>
            </a:br>
            <a:r>
              <a:rPr lang="ru-RU" altLang="ru-RU" sz="1100" b="1" dirty="0">
                <a:solidFill>
                  <a:schemeClr val="tx2">
                    <a:lumMod val="75000"/>
                  </a:schemeClr>
                </a:solidFill>
              </a:rPr>
              <a:t>4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sp>
        <p:nvSpPr>
          <p:cNvPr id="100" name="Прямоугольник 99"/>
          <p:cNvSpPr/>
          <p:nvPr/>
        </p:nvSpPr>
        <p:spPr>
          <a:xfrm>
            <a:off x="6148735" y="2654870"/>
            <a:ext cx="1350963" cy="16430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100">
              <a:solidFill>
                <a:prstClr val="white"/>
              </a:solidFill>
              <a:cs typeface="Arial" pitchFamily="34" charset="0"/>
            </a:endParaRPr>
          </a:p>
        </p:txBody>
      </p:sp>
      <p:cxnSp>
        <p:nvCxnSpPr>
          <p:cNvPr id="101" name="Прямая соединительная линия 100"/>
          <p:cNvCxnSpPr/>
          <p:nvPr/>
        </p:nvCxnSpPr>
        <p:spPr>
          <a:xfrm>
            <a:off x="6148735" y="3261295"/>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Прямая соединительная линия 101"/>
          <p:cNvCxnSpPr/>
          <p:nvPr/>
        </p:nvCxnSpPr>
        <p:spPr>
          <a:xfrm>
            <a:off x="6148735" y="3778820"/>
            <a:ext cx="13509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Прямая соединительная линия 102"/>
          <p:cNvCxnSpPr/>
          <p:nvPr/>
        </p:nvCxnSpPr>
        <p:spPr>
          <a:xfrm>
            <a:off x="6477348" y="326129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Прямая соединительная линия 103"/>
          <p:cNvCxnSpPr/>
          <p:nvPr/>
        </p:nvCxnSpPr>
        <p:spPr>
          <a:xfrm>
            <a:off x="6828185" y="326129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Прямая соединительная линия 104"/>
          <p:cNvCxnSpPr/>
          <p:nvPr/>
        </p:nvCxnSpPr>
        <p:spPr>
          <a:xfrm>
            <a:off x="7179023" y="3261295"/>
            <a:ext cx="0" cy="10366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53"/>
          <p:cNvSpPr txBox="1">
            <a:spLocks noChangeArrowheads="1"/>
          </p:cNvSpPr>
          <p:nvPr/>
        </p:nvSpPr>
        <p:spPr bwMode="auto">
          <a:xfrm>
            <a:off x="6172548" y="3378770"/>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ES</a:t>
            </a:r>
            <a:endParaRPr lang="ru-RU" altLang="ru-RU" sz="1200" b="1" dirty="0">
              <a:solidFill>
                <a:schemeClr val="tx1">
                  <a:lumMod val="65000"/>
                  <a:lumOff val="35000"/>
                </a:schemeClr>
              </a:solidFill>
            </a:endParaRPr>
          </a:p>
        </p:txBody>
      </p:sp>
      <p:sp>
        <p:nvSpPr>
          <p:cNvPr id="107" name="TextBox 154"/>
          <p:cNvSpPr txBox="1">
            <a:spLocks noChangeArrowheads="1"/>
          </p:cNvSpPr>
          <p:nvPr/>
        </p:nvSpPr>
        <p:spPr bwMode="auto">
          <a:xfrm>
            <a:off x="6872635" y="3378770"/>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EF</a:t>
            </a:r>
            <a:endParaRPr lang="ru-RU" altLang="ru-RU" sz="1200" b="1" dirty="0">
              <a:solidFill>
                <a:schemeClr val="tx1">
                  <a:lumMod val="65000"/>
                  <a:lumOff val="35000"/>
                </a:schemeClr>
              </a:solidFill>
            </a:endParaRPr>
          </a:p>
        </p:txBody>
      </p:sp>
      <p:sp>
        <p:nvSpPr>
          <p:cNvPr id="108" name="TextBox 155"/>
          <p:cNvSpPr txBox="1">
            <a:spLocks noChangeArrowheads="1"/>
          </p:cNvSpPr>
          <p:nvPr/>
        </p:nvSpPr>
        <p:spPr bwMode="auto">
          <a:xfrm>
            <a:off x="6888510" y="3848670"/>
            <a:ext cx="3063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LF</a:t>
            </a:r>
            <a:endParaRPr lang="ru-RU" altLang="ru-RU" sz="1200" b="1" dirty="0">
              <a:solidFill>
                <a:schemeClr val="tx1">
                  <a:lumMod val="65000"/>
                  <a:lumOff val="35000"/>
                </a:schemeClr>
              </a:solidFill>
            </a:endParaRPr>
          </a:p>
        </p:txBody>
      </p:sp>
      <p:sp>
        <p:nvSpPr>
          <p:cNvPr id="109" name="TextBox 156"/>
          <p:cNvSpPr txBox="1">
            <a:spLocks noChangeArrowheads="1"/>
          </p:cNvSpPr>
          <p:nvPr/>
        </p:nvSpPr>
        <p:spPr bwMode="auto">
          <a:xfrm>
            <a:off x="6172548" y="3848670"/>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en-US" altLang="ru-RU" sz="1200" b="1" dirty="0">
                <a:solidFill>
                  <a:schemeClr val="tx1">
                    <a:lumMod val="65000"/>
                    <a:lumOff val="35000"/>
                  </a:schemeClr>
                </a:solidFill>
              </a:rPr>
              <a:t>LS</a:t>
            </a:r>
            <a:endParaRPr lang="ru-RU" altLang="ru-RU" sz="1200" b="1" dirty="0">
              <a:solidFill>
                <a:schemeClr val="tx1">
                  <a:lumMod val="65000"/>
                  <a:lumOff val="35000"/>
                </a:schemeClr>
              </a:solidFill>
            </a:endParaRPr>
          </a:p>
        </p:txBody>
      </p:sp>
      <p:sp>
        <p:nvSpPr>
          <p:cNvPr id="110" name="TextBox 109"/>
          <p:cNvSpPr txBox="1">
            <a:spLocks noChangeArrowheads="1"/>
          </p:cNvSpPr>
          <p:nvPr/>
        </p:nvSpPr>
        <p:spPr bwMode="auto">
          <a:xfrm>
            <a:off x="6490048" y="3375595"/>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9</a:t>
            </a:r>
          </a:p>
        </p:txBody>
      </p:sp>
      <p:sp>
        <p:nvSpPr>
          <p:cNvPr id="111" name="TextBox 110"/>
          <p:cNvSpPr txBox="1">
            <a:spLocks noChangeArrowheads="1"/>
          </p:cNvSpPr>
          <p:nvPr/>
        </p:nvSpPr>
        <p:spPr bwMode="auto">
          <a:xfrm>
            <a:off x="7194898" y="3375595"/>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9</a:t>
            </a:r>
          </a:p>
        </p:txBody>
      </p:sp>
      <p:sp>
        <p:nvSpPr>
          <p:cNvPr id="112" name="TextBox 111"/>
          <p:cNvSpPr txBox="1">
            <a:spLocks noChangeArrowheads="1"/>
          </p:cNvSpPr>
          <p:nvPr/>
        </p:nvSpPr>
        <p:spPr bwMode="auto">
          <a:xfrm>
            <a:off x="6472585" y="3831208"/>
            <a:ext cx="306388"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11</a:t>
            </a:r>
          </a:p>
        </p:txBody>
      </p:sp>
      <p:sp>
        <p:nvSpPr>
          <p:cNvPr id="113" name="TextBox 112"/>
          <p:cNvSpPr txBox="1">
            <a:spLocks noChangeArrowheads="1"/>
          </p:cNvSpPr>
          <p:nvPr/>
        </p:nvSpPr>
        <p:spPr bwMode="auto">
          <a:xfrm>
            <a:off x="7166323" y="3831208"/>
            <a:ext cx="3063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600" b="1">
                <a:solidFill>
                  <a:srgbClr val="000000"/>
                </a:solidFill>
              </a:rPr>
              <a:t>11</a:t>
            </a:r>
          </a:p>
        </p:txBody>
      </p:sp>
      <p:sp>
        <p:nvSpPr>
          <p:cNvPr id="114" name="TextBox 161"/>
          <p:cNvSpPr txBox="1">
            <a:spLocks noChangeArrowheads="1"/>
          </p:cNvSpPr>
          <p:nvPr/>
        </p:nvSpPr>
        <p:spPr bwMode="auto">
          <a:xfrm>
            <a:off x="6172548" y="2700908"/>
            <a:ext cx="1300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lvl1pPr>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eaLnBrk="1" hangingPunct="1">
              <a:spcBef>
                <a:spcPct val="0"/>
              </a:spcBef>
              <a:buFontTx/>
              <a:buNone/>
            </a:pPr>
            <a:r>
              <a:rPr lang="ru-RU" altLang="ru-RU" sz="1100" b="1" dirty="0">
                <a:solidFill>
                  <a:schemeClr val="tx2">
                    <a:lumMod val="75000"/>
                  </a:schemeClr>
                </a:solidFill>
              </a:rPr>
              <a:t>Установка мебели </a:t>
            </a:r>
          </a:p>
          <a:p>
            <a:pPr algn="ctr" eaLnBrk="1" hangingPunct="1">
              <a:spcBef>
                <a:spcPct val="0"/>
              </a:spcBef>
              <a:buFontTx/>
              <a:buNone/>
            </a:pPr>
            <a:r>
              <a:rPr lang="ru-RU" altLang="ru-RU" sz="1100" b="1" dirty="0">
                <a:solidFill>
                  <a:schemeClr val="tx2">
                    <a:lumMod val="75000"/>
                  </a:schemeClr>
                </a:solidFill>
              </a:rPr>
              <a:t>1 </a:t>
            </a:r>
            <a:r>
              <a:rPr lang="ru-RU" altLang="ru-RU" sz="1100" b="1" dirty="0" err="1">
                <a:solidFill>
                  <a:schemeClr val="tx2">
                    <a:lumMod val="75000"/>
                  </a:schemeClr>
                </a:solidFill>
              </a:rPr>
              <a:t>дн</a:t>
            </a:r>
            <a:r>
              <a:rPr lang="ru-RU" altLang="ru-RU" sz="1100" b="1" dirty="0">
                <a:solidFill>
                  <a:schemeClr val="tx2">
                    <a:lumMod val="75000"/>
                  </a:schemeClr>
                </a:solidFill>
              </a:rPr>
              <a:t>.</a:t>
            </a:r>
          </a:p>
        </p:txBody>
      </p:sp>
      <p:cxnSp>
        <p:nvCxnSpPr>
          <p:cNvPr id="115" name="Прямая со стрелкой 179"/>
          <p:cNvCxnSpPr>
            <a:stCxn id="96" idx="3"/>
            <a:endCxn id="106" idx="1"/>
          </p:cNvCxnSpPr>
          <p:nvPr/>
        </p:nvCxnSpPr>
        <p:spPr>
          <a:xfrm flipV="1">
            <a:off x="2411760" y="3501008"/>
            <a:ext cx="3760788" cy="0"/>
          </a:xfrm>
          <a:prstGeom prst="bentConnector3">
            <a:avLst>
              <a:gd name="adj1" fmla="val 50000"/>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0354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r>
              <a:rPr lang="ru-RU" altLang="ru-RU" dirty="0"/>
              <a:t>Критический путь</a:t>
            </a:r>
          </a:p>
        </p:txBody>
      </p:sp>
      <p:sp>
        <p:nvSpPr>
          <p:cNvPr id="13315" name="Объект 2"/>
          <p:cNvSpPr>
            <a:spLocks noGrp="1"/>
          </p:cNvSpPr>
          <p:nvPr>
            <p:ph idx="1"/>
          </p:nvPr>
        </p:nvSpPr>
        <p:spPr>
          <a:xfrm>
            <a:off x="287338" y="963613"/>
            <a:ext cx="8605837" cy="5237162"/>
          </a:xfrm>
        </p:spPr>
        <p:txBody>
          <a:bodyPr/>
          <a:lstStyle/>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p:txBody>
      </p:sp>
      <p:sp>
        <p:nvSpPr>
          <p:cNvPr id="3" name="Прямоугольник 2"/>
          <p:cNvSpPr/>
          <p:nvPr/>
        </p:nvSpPr>
        <p:spPr>
          <a:xfrm>
            <a:off x="457201" y="1301397"/>
            <a:ext cx="8291264" cy="4247317"/>
          </a:xfrm>
          <a:prstGeom prst="rect">
            <a:avLst/>
          </a:prstGeom>
        </p:spPr>
        <p:txBody>
          <a:bodyPr wrap="square">
            <a:spAutoFit/>
          </a:bodyPr>
          <a:lstStyle/>
          <a:p>
            <a:pPr marL="0" indent="0" algn="just">
              <a:buFont typeface="Arial" panose="020B0604020202020204" pitchFamily="34" charset="0"/>
              <a:buNone/>
            </a:pPr>
            <a:r>
              <a:rPr lang="ru-RU" altLang="ru-RU" b="1" dirty="0">
                <a:solidFill>
                  <a:schemeClr val="tx2">
                    <a:lumMod val="75000"/>
                  </a:schemeClr>
                </a:solidFill>
              </a:rPr>
              <a:t>Критический путь проекта это</a:t>
            </a:r>
            <a:r>
              <a:rPr lang="ru-RU" altLang="ru-RU" dirty="0">
                <a:solidFill>
                  <a:schemeClr val="tx2">
                    <a:lumMod val="75000"/>
                  </a:schemeClr>
                </a:solidFill>
              </a:rPr>
              <a:t>:</a:t>
            </a:r>
          </a:p>
          <a:p>
            <a:pPr marL="0" indent="0" algn="just">
              <a:buFont typeface="Arial" panose="020B0604020202020204" pitchFamily="34" charset="0"/>
              <a:buNone/>
            </a:pPr>
            <a:endParaRPr lang="ru-RU" altLang="ru-RU" dirty="0">
              <a:solidFill>
                <a:schemeClr val="tx2">
                  <a:lumMod val="75000"/>
                </a:schemeClr>
              </a:solidFill>
            </a:endParaRPr>
          </a:p>
          <a:p>
            <a:pPr algn="just"/>
            <a:r>
              <a:rPr lang="ru-RU" altLang="ru-RU" dirty="0"/>
              <a:t>- Самая длинная по продолжительности цепочка работ проекта (сетевой модели). Её длина определяет плановую продолжительность проекта;</a:t>
            </a:r>
          </a:p>
          <a:p>
            <a:pPr marL="0" indent="0" algn="just">
              <a:buNone/>
            </a:pPr>
            <a:endParaRPr lang="ru-RU" altLang="ru-RU" dirty="0"/>
          </a:p>
          <a:p>
            <a:pPr marL="0" indent="0" algn="just">
              <a:buNone/>
            </a:pPr>
            <a:r>
              <a:rPr lang="ru-RU" altLang="ru-RU" dirty="0"/>
              <a:t>- Цепочка работ, которая определяет самое меньшее время, за которое может быть выполнен проект.</a:t>
            </a:r>
          </a:p>
          <a:p>
            <a:pPr marL="0" indent="0" algn="just">
              <a:buNone/>
            </a:pPr>
            <a:endParaRPr lang="ru-RU" altLang="ru-RU" dirty="0"/>
          </a:p>
          <a:p>
            <a:pPr marL="0" indent="0" algn="just">
              <a:buFont typeface="Arial" panose="020B0604020202020204" pitchFamily="34" charset="0"/>
              <a:buNone/>
            </a:pPr>
            <a:r>
              <a:rPr lang="ru-RU" altLang="ru-RU" b="1" dirty="0"/>
              <a:t>К.П. – самая длинная цепочка работ, определяющая самое короткое время реализации проекта.</a:t>
            </a:r>
          </a:p>
          <a:p>
            <a:pPr marL="0" indent="0" algn="just">
              <a:buFont typeface="Arial" panose="020B0604020202020204" pitchFamily="34" charset="0"/>
              <a:buNone/>
            </a:pPr>
            <a:endParaRPr lang="ru-RU" altLang="ru-RU" b="1" dirty="0"/>
          </a:p>
          <a:p>
            <a:pPr marL="0" indent="0" algn="just">
              <a:buFont typeface="Arial" panose="020B0604020202020204" pitchFamily="34" charset="0"/>
              <a:buNone/>
            </a:pPr>
            <a:endParaRPr lang="ru-RU" altLang="ru-RU" b="1" dirty="0"/>
          </a:p>
          <a:p>
            <a:pPr marL="0" indent="0" algn="just">
              <a:buFont typeface="Arial" panose="020B0604020202020204" pitchFamily="34" charset="0"/>
              <a:buNone/>
            </a:pPr>
            <a:r>
              <a:rPr lang="ru-RU" altLang="ru-RU" dirty="0"/>
              <a:t>Если необходимо сократить или увеличить срок проекта, необходимо сокращать или увеличивать работы на критическом пути.</a:t>
            </a:r>
          </a:p>
          <a:p>
            <a:pPr marL="0" indent="0" algn="just">
              <a:buFont typeface="Arial" panose="020B0604020202020204" pitchFamily="34" charset="0"/>
              <a:buNone/>
            </a:pPr>
            <a:endParaRPr lang="ru-RU" altLang="ru-RU" b="1" dirty="0"/>
          </a:p>
        </p:txBody>
      </p:sp>
    </p:spTree>
    <p:extLst>
      <p:ext uri="{BB962C8B-B14F-4D97-AF65-F5344CB8AC3E}">
        <p14:creationId xmlns:p14="http://schemas.microsoft.com/office/powerpoint/2010/main" val="17130516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normAutofit fontScale="90000"/>
          </a:bodyPr>
          <a:lstStyle/>
          <a:p>
            <a:r>
              <a:rPr lang="ru-RU" dirty="0"/>
              <a:t>Методы оптимизации календарного плана</a:t>
            </a:r>
            <a:endParaRPr lang="ru-RU" altLang="ru-RU" dirty="0"/>
          </a:p>
        </p:txBody>
      </p:sp>
      <p:sp>
        <p:nvSpPr>
          <p:cNvPr id="13315" name="Объект 2"/>
          <p:cNvSpPr>
            <a:spLocks noGrp="1"/>
          </p:cNvSpPr>
          <p:nvPr>
            <p:ph idx="1"/>
          </p:nvPr>
        </p:nvSpPr>
        <p:spPr>
          <a:xfrm>
            <a:off x="287338" y="963613"/>
            <a:ext cx="8605837" cy="5237162"/>
          </a:xfrm>
        </p:spPr>
        <p:txBody>
          <a:bodyPr/>
          <a:lstStyle/>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a:p>
            <a:pPr marL="0" indent="0">
              <a:buFont typeface="Arial" panose="020B0604020202020204" pitchFamily="34" charset="0"/>
              <a:buNone/>
            </a:pPr>
            <a:endParaRPr lang="ru-RU" altLang="ru-RU" sz="1700" dirty="0"/>
          </a:p>
        </p:txBody>
      </p:sp>
      <p:sp>
        <p:nvSpPr>
          <p:cNvPr id="3" name="Прямоугольник 2"/>
          <p:cNvSpPr/>
          <p:nvPr/>
        </p:nvSpPr>
        <p:spPr>
          <a:xfrm>
            <a:off x="466080" y="998659"/>
            <a:ext cx="8427095" cy="5601533"/>
          </a:xfrm>
          <a:prstGeom prst="rect">
            <a:avLst/>
          </a:prstGeom>
        </p:spPr>
        <p:txBody>
          <a:bodyPr wrap="square">
            <a:spAutoFit/>
          </a:bodyPr>
          <a:lstStyle/>
          <a:p>
            <a:pPr marL="0" indent="0">
              <a:buFont typeface="Arial" charset="0"/>
              <a:buNone/>
            </a:pPr>
            <a:r>
              <a:rPr lang="ru-RU" altLang="ru-RU" b="1" dirty="0">
                <a:solidFill>
                  <a:schemeClr val="tx2">
                    <a:lumMod val="75000"/>
                  </a:schemeClr>
                </a:solidFill>
              </a:rPr>
              <a:t>Методы временной оптимизации</a:t>
            </a:r>
          </a:p>
          <a:p>
            <a:pPr marL="0" indent="0">
              <a:buFont typeface="Arial" charset="0"/>
              <a:buNone/>
            </a:pPr>
            <a:endParaRPr lang="ru-RU" altLang="ru-RU" sz="1600" b="1" dirty="0">
              <a:solidFill>
                <a:schemeClr val="accent3"/>
              </a:solidFill>
            </a:endParaRPr>
          </a:p>
          <a:p>
            <a:pPr marL="0" indent="0" algn="just">
              <a:buNone/>
            </a:pPr>
            <a:r>
              <a:rPr lang="ru-RU" altLang="ru-RU" sz="1600" b="1" dirty="0"/>
              <a:t>Быстрый проход </a:t>
            </a:r>
            <a:r>
              <a:rPr lang="ru-RU" altLang="ru-RU" sz="1600" dirty="0"/>
              <a:t>– сокращение продолжительности исполнения проекта за счёт запараллеливания работ, которые ранее планировались к исполнению последовательно.</a:t>
            </a:r>
          </a:p>
          <a:p>
            <a:pPr marL="0" indent="0" algn="just">
              <a:buNone/>
            </a:pPr>
            <a:endParaRPr lang="ru-RU" altLang="ru-RU" sz="1600" b="1" dirty="0"/>
          </a:p>
          <a:p>
            <a:pPr marL="0" indent="0" algn="just">
              <a:buNone/>
            </a:pPr>
            <a:r>
              <a:rPr lang="ru-RU" altLang="ru-RU" sz="1600" b="1" dirty="0"/>
              <a:t>Сжатие </a:t>
            </a:r>
            <a:r>
              <a:rPr lang="ru-RU" altLang="ru-RU" sz="1600" dirty="0"/>
              <a:t>– сокращение продолжительности исполнения проекта за счёт сокращения продолжительности отдельных работ, путем добавления дополнительных ресурсов.</a:t>
            </a:r>
          </a:p>
          <a:p>
            <a:pPr marL="0" indent="0" algn="just">
              <a:buFont typeface="Arial" charset="0"/>
              <a:buNone/>
            </a:pPr>
            <a:endParaRPr lang="ru-RU" altLang="ru-RU" sz="1600" b="1" dirty="0">
              <a:solidFill>
                <a:schemeClr val="accent3"/>
              </a:solidFill>
            </a:endParaRPr>
          </a:p>
          <a:p>
            <a:pPr marL="0" indent="0" algn="just">
              <a:buFont typeface="Arial" charset="0"/>
              <a:buNone/>
            </a:pPr>
            <a:endParaRPr lang="ru-RU" altLang="ru-RU" sz="1600" b="1" dirty="0">
              <a:solidFill>
                <a:schemeClr val="accent3"/>
              </a:solidFill>
            </a:endParaRPr>
          </a:p>
          <a:p>
            <a:pPr marL="0" indent="0" algn="just">
              <a:buFont typeface="Arial" charset="0"/>
              <a:buNone/>
            </a:pPr>
            <a:r>
              <a:rPr lang="ru-RU" altLang="ru-RU" b="1" dirty="0">
                <a:solidFill>
                  <a:schemeClr val="tx2">
                    <a:lumMod val="75000"/>
                  </a:schemeClr>
                </a:solidFill>
              </a:rPr>
              <a:t>Методы ресурсной оптимизации</a:t>
            </a:r>
          </a:p>
          <a:p>
            <a:pPr marL="0" indent="0" algn="just">
              <a:buFont typeface="Arial" charset="0"/>
              <a:buNone/>
            </a:pPr>
            <a:endParaRPr lang="ru-RU" altLang="ru-RU" sz="1600" b="1" dirty="0">
              <a:solidFill>
                <a:schemeClr val="accent3"/>
              </a:solidFill>
            </a:endParaRPr>
          </a:p>
          <a:p>
            <a:pPr marL="0" indent="0" algn="just">
              <a:buFont typeface="Arial" charset="0"/>
              <a:buNone/>
            </a:pPr>
            <a:r>
              <a:rPr lang="ru-RU" altLang="ru-RU" sz="1600" b="1" dirty="0"/>
              <a:t>Сглаживание</a:t>
            </a:r>
            <a:r>
              <a:rPr lang="ru-RU" altLang="ru-RU" sz="1600" dirty="0"/>
              <a:t> – устранение перегрузки ресурсов, за счет переноса по временной оси работ, на которых наблюдается перегрузка ресурсов, в пределах имеющихся у этих работ временных резервов (применяется в условиях жестких временных ограничений).</a:t>
            </a:r>
          </a:p>
          <a:p>
            <a:pPr marL="0" indent="0" algn="just">
              <a:buFont typeface="Arial" charset="0"/>
              <a:buNone/>
            </a:pPr>
            <a:endParaRPr lang="ru-RU" altLang="ru-RU" sz="1600" dirty="0"/>
          </a:p>
          <a:p>
            <a:pPr marL="0" indent="0" algn="just">
              <a:buFont typeface="Arial" charset="0"/>
              <a:buNone/>
            </a:pPr>
            <a:r>
              <a:rPr lang="ru-RU" altLang="ru-RU" sz="1600" b="1" dirty="0"/>
              <a:t>Калибровка</a:t>
            </a:r>
            <a:r>
              <a:rPr lang="ru-RU" altLang="ru-RU" sz="1600" dirty="0"/>
              <a:t> – устранение перегрузки ресурсов, за счёт уменьшения объема назначения перегруженного ресурса до уровня имеющейся у него доступности, и перенос оставшейся части назначения на периоды, когда данный ресурс недогружен (применяется в условиях жестких ресурсных ограничений).</a:t>
            </a:r>
          </a:p>
          <a:p>
            <a:pPr marL="0" indent="0" algn="just">
              <a:buFont typeface="Arial" panose="020B0604020202020204" pitchFamily="34" charset="0"/>
              <a:buNone/>
            </a:pPr>
            <a:endParaRPr lang="ru-RU" altLang="ru-RU" b="1" dirty="0"/>
          </a:p>
        </p:txBody>
      </p:sp>
    </p:spTree>
    <p:extLst>
      <p:ext uri="{BB962C8B-B14F-4D97-AF65-F5344CB8AC3E}">
        <p14:creationId xmlns:p14="http://schemas.microsoft.com/office/powerpoint/2010/main" val="323964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fade">
                                      <p:cBhvr>
                                        <p:cTn id="23" dur="500"/>
                                        <p:tgtEl>
                                          <p:spTgt spid="3">
                                            <p:txEl>
                                              <p:pRg st="9" end="9"/>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11" end="11"/>
                                            </p:txEl>
                                          </p:spTgt>
                                        </p:tgtEl>
                                        <p:attrNameLst>
                                          <p:attrName>style.visibility</p:attrName>
                                        </p:attrNameLst>
                                      </p:cBhvr>
                                      <p:to>
                                        <p:strVal val="visible"/>
                                      </p:to>
                                    </p:set>
                                    <p:animEffect transition="in" filter="fade">
                                      <p:cBhvr>
                                        <p:cTn id="2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p:cNvPicPr>
            <a:picLocks noChangeAspect="1" noChangeArrowheads="1"/>
          </p:cNvPicPr>
          <p:nvPr/>
        </p:nvPicPr>
        <p:blipFill>
          <a:blip r:embed="rId3">
            <a:extLst>
              <a:ext uri="{28A0092B-C50C-407E-A947-70E740481C1C}">
                <a14:useLocalDpi xmlns:a14="http://schemas.microsoft.com/office/drawing/2010/main" val="0"/>
              </a:ext>
            </a:extLst>
          </a:blip>
          <a:srcRect l="13164" t="8272" r="-124"/>
          <a:stretch>
            <a:fillRect/>
          </a:stretch>
        </p:blipFill>
        <p:spPr bwMode="auto">
          <a:xfrm>
            <a:off x="0" y="1204913"/>
            <a:ext cx="9180513" cy="516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251520" y="4449764"/>
            <a:ext cx="1875730" cy="105568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anchor="ctr"/>
          <a:lstStyle/>
          <a:p>
            <a:pPr algn="ctr">
              <a:defRPr/>
            </a:pPr>
            <a:endParaRPr lang="ru-RU"/>
          </a:p>
        </p:txBody>
      </p:sp>
      <p:sp>
        <p:nvSpPr>
          <p:cNvPr id="62467" name="Line 5"/>
          <p:cNvSpPr>
            <a:spLocks noChangeShapeType="1"/>
          </p:cNvSpPr>
          <p:nvPr/>
        </p:nvSpPr>
        <p:spPr bwMode="auto">
          <a:xfrm flipV="1">
            <a:off x="5962222" y="857250"/>
            <a:ext cx="0" cy="4300538"/>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62468" name="Line 6"/>
          <p:cNvSpPr>
            <a:spLocks noChangeShapeType="1"/>
          </p:cNvSpPr>
          <p:nvPr/>
        </p:nvSpPr>
        <p:spPr bwMode="auto">
          <a:xfrm flipV="1">
            <a:off x="7333965" y="857250"/>
            <a:ext cx="0" cy="4300538"/>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62469" name="Line 7"/>
          <p:cNvSpPr>
            <a:spLocks noChangeShapeType="1"/>
          </p:cNvSpPr>
          <p:nvPr/>
        </p:nvSpPr>
        <p:spPr bwMode="auto">
          <a:xfrm flipH="1" flipV="1">
            <a:off x="1908175" y="5157788"/>
            <a:ext cx="4319588" cy="0"/>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62470" name="Line 8"/>
          <p:cNvSpPr>
            <a:spLocks noChangeShapeType="1"/>
          </p:cNvSpPr>
          <p:nvPr/>
        </p:nvSpPr>
        <p:spPr bwMode="auto">
          <a:xfrm flipH="1">
            <a:off x="1908174" y="4324351"/>
            <a:ext cx="4536033" cy="71437"/>
          </a:xfrm>
          <a:prstGeom prst="line">
            <a:avLst/>
          </a:prstGeom>
          <a:noFill/>
          <a:ln w="1905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ru-RU"/>
          </a:p>
        </p:txBody>
      </p:sp>
      <p:sp>
        <p:nvSpPr>
          <p:cNvPr id="62471" name="Line 9"/>
          <p:cNvSpPr>
            <a:spLocks noChangeShapeType="1"/>
          </p:cNvSpPr>
          <p:nvPr/>
        </p:nvSpPr>
        <p:spPr bwMode="auto">
          <a:xfrm>
            <a:off x="2047875" y="4395788"/>
            <a:ext cx="3175" cy="762000"/>
          </a:xfrm>
          <a:prstGeom prst="line">
            <a:avLst/>
          </a:prstGeom>
          <a:noFill/>
          <a:ln w="190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ru-RU"/>
          </a:p>
        </p:txBody>
      </p:sp>
      <p:sp>
        <p:nvSpPr>
          <p:cNvPr id="62472" name="Text Box 10"/>
          <p:cNvSpPr txBox="1">
            <a:spLocks noChangeArrowheads="1"/>
          </p:cNvSpPr>
          <p:nvPr/>
        </p:nvSpPr>
        <p:spPr bwMode="auto">
          <a:xfrm>
            <a:off x="460375" y="4508500"/>
            <a:ext cx="159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50000"/>
              </a:spcBef>
              <a:buFontTx/>
              <a:buNone/>
            </a:pPr>
            <a:r>
              <a:rPr lang="ru-RU" altLang="ru-RU" sz="1400">
                <a:solidFill>
                  <a:srgbClr val="FF0000"/>
                </a:solidFill>
              </a:rPr>
              <a:t>Перегрузка 40 ч в неделю</a:t>
            </a:r>
          </a:p>
        </p:txBody>
      </p:sp>
      <p:sp>
        <p:nvSpPr>
          <p:cNvPr id="62473" name="Line 11"/>
          <p:cNvSpPr>
            <a:spLocks noChangeShapeType="1"/>
          </p:cNvSpPr>
          <p:nvPr/>
        </p:nvSpPr>
        <p:spPr bwMode="auto">
          <a:xfrm>
            <a:off x="5920658" y="1045369"/>
            <a:ext cx="1427162" cy="0"/>
          </a:xfrm>
          <a:prstGeom prst="line">
            <a:avLst/>
          </a:prstGeom>
          <a:noFill/>
          <a:ln w="1905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ru-RU"/>
          </a:p>
        </p:txBody>
      </p:sp>
      <p:sp>
        <p:nvSpPr>
          <p:cNvPr id="62474" name="Text Box 12"/>
          <p:cNvSpPr txBox="1">
            <a:spLocks noChangeArrowheads="1"/>
          </p:cNvSpPr>
          <p:nvPr/>
        </p:nvSpPr>
        <p:spPr bwMode="auto">
          <a:xfrm>
            <a:off x="5809604" y="498495"/>
            <a:ext cx="1593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50000"/>
              </a:spcBef>
              <a:buFontTx/>
              <a:buNone/>
            </a:pPr>
            <a:r>
              <a:rPr lang="ru-RU" altLang="ru-RU" sz="1400" dirty="0">
                <a:solidFill>
                  <a:srgbClr val="FF0000"/>
                </a:solidFill>
              </a:rPr>
              <a:t>Период перегрузки</a:t>
            </a:r>
          </a:p>
        </p:txBody>
      </p:sp>
      <p:sp>
        <p:nvSpPr>
          <p:cNvPr id="62476" name="Заголовок 11"/>
          <p:cNvSpPr>
            <a:spLocks noGrp="1"/>
          </p:cNvSpPr>
          <p:nvPr>
            <p:ph type="title"/>
          </p:nvPr>
        </p:nvSpPr>
        <p:spPr/>
        <p:txBody>
          <a:bodyPr/>
          <a:lstStyle/>
          <a:p>
            <a:r>
              <a:rPr lang="ru-RU" altLang="ru-RU"/>
              <a:t>Ресурсное выравнивание</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Заголовок 2"/>
          <p:cNvSpPr>
            <a:spLocks noGrp="1"/>
          </p:cNvSpPr>
          <p:nvPr>
            <p:ph type="title"/>
          </p:nvPr>
        </p:nvSpPr>
        <p:spPr>
          <a:xfrm>
            <a:off x="467544" y="2276872"/>
            <a:ext cx="8229600" cy="1143000"/>
          </a:xfrm>
        </p:spPr>
        <p:txBody>
          <a:bodyPr/>
          <a:lstStyle/>
          <a:p>
            <a:pPr defTabSz="762000"/>
            <a:r>
              <a:rPr lang="ru-RU" altLang="ru-RU" dirty="0"/>
              <a:t>Контроль исполнения проекта</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41" name="Rectangle 5"/>
          <p:cNvSpPr>
            <a:spLocks noChangeArrowheads="1"/>
          </p:cNvSpPr>
          <p:nvPr/>
        </p:nvSpPr>
        <p:spPr bwMode="auto">
          <a:xfrm>
            <a:off x="2646363" y="1982788"/>
            <a:ext cx="1897062" cy="785812"/>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p:spPr>
        <p:txBody>
          <a:bodyPr lIns="12700" tIns="12700" rIns="12700" bIns="12700"/>
          <a:lstStyle/>
          <a:p>
            <a:pPr algn="ctr" eaLnBrk="0" hangingPunct="0">
              <a:defRPr/>
            </a:pPr>
            <a:r>
              <a:rPr lang="ru-RU" sz="1400" dirty="0">
                <a:cs typeface="+mn-cs"/>
              </a:rPr>
              <a:t>4.2</a:t>
            </a:r>
          </a:p>
          <a:p>
            <a:pPr algn="ctr" eaLnBrk="0" hangingPunct="0">
              <a:defRPr/>
            </a:pPr>
            <a:r>
              <a:rPr lang="ru-RU" sz="1400" dirty="0">
                <a:cs typeface="+mn-cs"/>
              </a:rPr>
              <a:t>Выполнение плана проекта</a:t>
            </a:r>
          </a:p>
        </p:txBody>
      </p:sp>
      <p:sp>
        <p:nvSpPr>
          <p:cNvPr id="99331" name="Rectangle 6"/>
          <p:cNvSpPr>
            <a:spLocks noChangeArrowheads="1"/>
          </p:cNvSpPr>
          <p:nvPr/>
        </p:nvSpPr>
        <p:spPr bwMode="auto">
          <a:xfrm>
            <a:off x="563563" y="1649413"/>
            <a:ext cx="5997575" cy="4365625"/>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99332" name="Line 7"/>
          <p:cNvSpPr>
            <a:spLocks noChangeShapeType="1"/>
          </p:cNvSpPr>
          <p:nvPr/>
        </p:nvSpPr>
        <p:spPr bwMode="auto">
          <a:xfrm flipH="1">
            <a:off x="4886325" y="2697163"/>
            <a:ext cx="0" cy="633412"/>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99333" name="Rectangle 11"/>
          <p:cNvSpPr>
            <a:spLocks noChangeArrowheads="1"/>
          </p:cNvSpPr>
          <p:nvPr/>
        </p:nvSpPr>
        <p:spPr bwMode="auto">
          <a:xfrm>
            <a:off x="558800" y="1100138"/>
            <a:ext cx="5999163" cy="546100"/>
          </a:xfrm>
          <a:prstGeom prst="rect">
            <a:avLst/>
          </a:prstGeom>
          <a:solidFill>
            <a:srgbClr val="FFFFFF"/>
          </a:solidFill>
          <a:ln w="9525">
            <a:solidFill>
              <a:srgbClr val="000000"/>
            </a:solidFill>
            <a:miter lim="800000"/>
            <a:headEnd/>
            <a:tailEnd/>
          </a:ln>
        </p:spPr>
        <p:txBody>
          <a:bodyPr lIns="12700" tIns="12700" rIns="12700" bIns="1270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endParaRPr lang="ru-RU" altLang="ru-RU" sz="800" u="sng"/>
          </a:p>
          <a:p>
            <a:pPr algn="ctr">
              <a:spcBef>
                <a:spcPct val="0"/>
              </a:spcBef>
              <a:buFontTx/>
              <a:buNone/>
            </a:pPr>
            <a:r>
              <a:rPr lang="ru-RU" altLang="ru-RU" sz="2000" b="1"/>
              <a:t>Основные процессы контроля</a:t>
            </a:r>
            <a:endParaRPr lang="ru-RU" altLang="ru-RU" sz="2800" b="1"/>
          </a:p>
        </p:txBody>
      </p:sp>
      <p:sp>
        <p:nvSpPr>
          <p:cNvPr id="99334" name="Rectangle 12"/>
          <p:cNvSpPr>
            <a:spLocks noChangeArrowheads="1"/>
          </p:cNvSpPr>
          <p:nvPr/>
        </p:nvSpPr>
        <p:spPr bwMode="auto">
          <a:xfrm>
            <a:off x="558800" y="3367088"/>
            <a:ext cx="5434013" cy="2227262"/>
          </a:xfrm>
          <a:prstGeom prst="rect">
            <a:avLst/>
          </a:prstGeom>
          <a:solidFill>
            <a:srgbClr val="F2F2F2"/>
          </a:solidFill>
          <a:ln w="9525">
            <a:solidFill>
              <a:srgbClr val="000000"/>
            </a:solidFill>
            <a:miter lim="800000"/>
            <a:headEnd/>
            <a:tailEnd/>
          </a:ln>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99335" name="Rectangle 13"/>
          <p:cNvSpPr>
            <a:spLocks noChangeArrowheads="1"/>
          </p:cNvSpPr>
          <p:nvPr/>
        </p:nvSpPr>
        <p:spPr bwMode="auto">
          <a:xfrm>
            <a:off x="850900" y="3327400"/>
            <a:ext cx="5434013" cy="261938"/>
          </a:xfrm>
          <a:prstGeom prst="rect">
            <a:avLst/>
          </a:prstGeom>
          <a:solidFill>
            <a:srgbClr val="FFFFFF"/>
          </a:solidFill>
          <a:ln w="9525">
            <a:solidFill>
              <a:srgbClr val="000000"/>
            </a:solidFill>
            <a:miter lim="800000"/>
            <a:headEnd/>
            <a:tailEnd/>
          </a:ln>
        </p:spPr>
        <p:txBody>
          <a:bodyPr lIns="12700" tIns="12700" rIns="12700" bIns="1270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600" b="1"/>
              <a:t>Дополнительные процессы контроля</a:t>
            </a:r>
          </a:p>
        </p:txBody>
      </p:sp>
      <p:sp>
        <p:nvSpPr>
          <p:cNvPr id="1038350" name="Rectangle 14"/>
          <p:cNvSpPr>
            <a:spLocks noChangeArrowheads="1"/>
          </p:cNvSpPr>
          <p:nvPr/>
        </p:nvSpPr>
        <p:spPr bwMode="auto">
          <a:xfrm>
            <a:off x="1211263" y="1831975"/>
            <a:ext cx="1897062" cy="830263"/>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p:spPr>
        <p:txBody>
          <a:bodyPr lIns="12700" tIns="12700" rIns="12700" bIns="12700"/>
          <a:lstStyle/>
          <a:p>
            <a:pPr algn="ctr" eaLnBrk="0" hangingPunct="0">
              <a:defRPr/>
            </a:pPr>
            <a:endParaRPr lang="ru-RU" sz="1500" dirty="0">
              <a:cs typeface="+mn-cs"/>
            </a:endParaRPr>
          </a:p>
          <a:p>
            <a:pPr algn="ctr" eaLnBrk="0" hangingPunct="0">
              <a:defRPr/>
            </a:pPr>
            <a:r>
              <a:rPr lang="ru-RU" sz="1400" b="1" dirty="0">
                <a:cs typeface="+mn-cs"/>
              </a:rPr>
              <a:t>Отчетность о ходе выполнения</a:t>
            </a:r>
            <a:endParaRPr lang="ru-RU" sz="1400" dirty="0">
              <a:cs typeface="+mn-cs"/>
            </a:endParaRPr>
          </a:p>
        </p:txBody>
      </p:sp>
      <p:sp>
        <p:nvSpPr>
          <p:cNvPr id="99337" name="Line 15"/>
          <p:cNvSpPr>
            <a:spLocks noChangeShapeType="1"/>
          </p:cNvSpPr>
          <p:nvPr/>
        </p:nvSpPr>
        <p:spPr bwMode="auto">
          <a:xfrm flipH="1">
            <a:off x="2171700" y="2697163"/>
            <a:ext cx="0" cy="631825"/>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a:lstStyle/>
          <a:p>
            <a:endParaRPr lang="ru-RU"/>
          </a:p>
        </p:txBody>
      </p:sp>
      <p:sp>
        <p:nvSpPr>
          <p:cNvPr id="1038352" name="Rectangle 16"/>
          <p:cNvSpPr>
            <a:spLocks noChangeArrowheads="1"/>
          </p:cNvSpPr>
          <p:nvPr/>
        </p:nvSpPr>
        <p:spPr bwMode="auto">
          <a:xfrm>
            <a:off x="3930650" y="1831975"/>
            <a:ext cx="1897063" cy="830263"/>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p:spPr>
        <p:txBody>
          <a:bodyPr lIns="12700" tIns="12700" rIns="0" bIns="12700"/>
          <a:lstStyle/>
          <a:p>
            <a:pPr algn="ctr" eaLnBrk="0" hangingPunct="0">
              <a:defRPr/>
            </a:pPr>
            <a:endParaRPr lang="ru-RU" sz="1500" dirty="0">
              <a:cs typeface="+mn-cs"/>
            </a:endParaRPr>
          </a:p>
          <a:p>
            <a:pPr algn="ctr" eaLnBrk="0" hangingPunct="0">
              <a:defRPr/>
            </a:pPr>
            <a:r>
              <a:rPr lang="ru-RU" sz="1400" b="1" dirty="0">
                <a:cs typeface="+mn-cs"/>
              </a:rPr>
              <a:t>Общий контроль изменений</a:t>
            </a:r>
            <a:endParaRPr lang="ru-RU" sz="1400" dirty="0">
              <a:cs typeface="+mn-cs"/>
            </a:endParaRPr>
          </a:p>
          <a:p>
            <a:pPr algn="ctr" eaLnBrk="0" hangingPunct="0">
              <a:defRPr/>
            </a:pPr>
            <a:endParaRPr lang="ru-RU" sz="1400" dirty="0">
              <a:cs typeface="+mn-cs"/>
            </a:endParaRPr>
          </a:p>
        </p:txBody>
      </p:sp>
      <p:sp>
        <p:nvSpPr>
          <p:cNvPr id="1038353" name="Rectangle 17"/>
          <p:cNvSpPr>
            <a:spLocks noChangeArrowheads="1"/>
          </p:cNvSpPr>
          <p:nvPr/>
        </p:nvSpPr>
        <p:spPr bwMode="auto">
          <a:xfrm>
            <a:off x="1352550" y="4149725"/>
            <a:ext cx="1025525" cy="436563"/>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0" rIns="12700" bIns="12700" anchor="ctr"/>
          <a:lstStyle/>
          <a:p>
            <a:pPr algn="ctr" eaLnBrk="0" hangingPunct="0">
              <a:defRPr/>
            </a:pPr>
            <a:r>
              <a:rPr lang="ru-RU" sz="1000" dirty="0">
                <a:cs typeface="+mn-cs"/>
              </a:rPr>
              <a:t>Контроль изменений целей</a:t>
            </a:r>
          </a:p>
        </p:txBody>
      </p:sp>
      <p:sp>
        <p:nvSpPr>
          <p:cNvPr id="1038354" name="Rectangle 18"/>
          <p:cNvSpPr>
            <a:spLocks noChangeArrowheads="1"/>
          </p:cNvSpPr>
          <p:nvPr/>
        </p:nvSpPr>
        <p:spPr bwMode="auto">
          <a:xfrm>
            <a:off x="1349375" y="4799013"/>
            <a:ext cx="1023938" cy="43656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r>
              <a:rPr lang="ru-RU" sz="1000" dirty="0">
                <a:cs typeface="+mn-cs"/>
              </a:rPr>
              <a:t>Контроль качества</a:t>
            </a:r>
          </a:p>
        </p:txBody>
      </p:sp>
      <p:sp>
        <p:nvSpPr>
          <p:cNvPr id="1038355" name="Rectangle 19"/>
          <p:cNvSpPr>
            <a:spLocks noChangeArrowheads="1"/>
          </p:cNvSpPr>
          <p:nvPr/>
        </p:nvSpPr>
        <p:spPr bwMode="auto">
          <a:xfrm>
            <a:off x="3059113" y="4149725"/>
            <a:ext cx="1025525" cy="436563"/>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endParaRPr lang="ru-RU" sz="200" b="1" dirty="0">
              <a:cs typeface="+mn-cs"/>
            </a:endParaRPr>
          </a:p>
          <a:p>
            <a:pPr algn="ctr" eaLnBrk="0" hangingPunct="0">
              <a:defRPr/>
            </a:pPr>
            <a:r>
              <a:rPr lang="ru-RU" sz="1000" dirty="0">
                <a:cs typeface="+mn-cs"/>
              </a:rPr>
              <a:t>Контроль расписания</a:t>
            </a:r>
          </a:p>
        </p:txBody>
      </p:sp>
      <p:sp>
        <p:nvSpPr>
          <p:cNvPr id="1038356" name="Rectangle 20"/>
          <p:cNvSpPr>
            <a:spLocks noChangeArrowheads="1"/>
          </p:cNvSpPr>
          <p:nvPr/>
        </p:nvSpPr>
        <p:spPr bwMode="auto">
          <a:xfrm>
            <a:off x="3041650" y="4802188"/>
            <a:ext cx="1025525" cy="436562"/>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r>
              <a:rPr lang="ru-RU" sz="1000" dirty="0">
                <a:cs typeface="+mn-cs"/>
              </a:rPr>
              <a:t>Контроль рисков проекта</a:t>
            </a:r>
          </a:p>
        </p:txBody>
      </p:sp>
      <p:sp>
        <p:nvSpPr>
          <p:cNvPr id="1038357" name="Rectangle 21"/>
          <p:cNvSpPr>
            <a:spLocks noChangeArrowheads="1"/>
          </p:cNvSpPr>
          <p:nvPr/>
        </p:nvSpPr>
        <p:spPr bwMode="auto">
          <a:xfrm>
            <a:off x="4725988" y="4152900"/>
            <a:ext cx="1025525" cy="436563"/>
          </a:xfrm>
          <a:prstGeom prst="rect">
            <a:avLst/>
          </a:prstGeom>
          <a:solidFill>
            <a:srgbClr val="FFFFFF"/>
          </a:solidFill>
          <a:ln w="12700">
            <a:solidFill>
              <a:srgbClr val="000000"/>
            </a:solidFill>
            <a:miter lim="800000"/>
            <a:headEnd/>
            <a:tailEnd/>
          </a:ln>
          <a:effectLst>
            <a:outerShdw dist="57238" dir="2021404" algn="ctr" rotWithShape="0">
              <a:srgbClr val="000000"/>
            </a:outerShdw>
          </a:effectLst>
        </p:spPr>
        <p:txBody>
          <a:bodyPr lIns="12700" tIns="12700" rIns="12700" bIns="12700" anchor="ctr"/>
          <a:lstStyle/>
          <a:p>
            <a:pPr algn="ctr" eaLnBrk="0" hangingPunct="0">
              <a:defRPr/>
            </a:pPr>
            <a:endParaRPr lang="ru-RU" sz="200" b="1" dirty="0">
              <a:cs typeface="+mn-cs"/>
            </a:endParaRPr>
          </a:p>
          <a:p>
            <a:pPr algn="ctr" eaLnBrk="0" hangingPunct="0">
              <a:defRPr/>
            </a:pPr>
            <a:r>
              <a:rPr lang="ru-RU" sz="1000" dirty="0">
                <a:cs typeface="+mn-cs"/>
              </a:rPr>
              <a:t>Контроль стоимости</a:t>
            </a:r>
            <a:endParaRPr lang="en-US" sz="1000" dirty="0">
              <a:cs typeface="+mn-cs"/>
            </a:endParaRPr>
          </a:p>
        </p:txBody>
      </p:sp>
      <p:sp>
        <p:nvSpPr>
          <p:cNvPr id="99344" name="AutoShape 22"/>
          <p:cNvSpPr>
            <a:spLocks noChangeArrowheads="1"/>
          </p:cNvSpPr>
          <p:nvPr/>
        </p:nvSpPr>
        <p:spPr bwMode="auto">
          <a:xfrm>
            <a:off x="6403975" y="3702050"/>
            <a:ext cx="508000" cy="392113"/>
          </a:xfrm>
          <a:prstGeom prst="rightArrow">
            <a:avLst>
              <a:gd name="adj1" fmla="val 33333"/>
              <a:gd name="adj2" fmla="val 38381"/>
            </a:avLst>
          </a:prstGeom>
          <a:solidFill>
            <a:srgbClr val="FFFFFF"/>
          </a:solidFill>
          <a:ln w="6350">
            <a:solidFill>
              <a:srgbClr val="000000"/>
            </a:solidFill>
            <a:miter lim="800000"/>
            <a:headEnd/>
            <a:tailEnd/>
          </a:ln>
        </p:spPr>
        <p:txBody>
          <a:bodyPr lIns="1800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grpSp>
        <p:nvGrpSpPr>
          <p:cNvPr id="99346" name="Group 26"/>
          <p:cNvGrpSpPr>
            <a:grpSpLocks/>
          </p:cNvGrpSpPr>
          <p:nvPr/>
        </p:nvGrpSpPr>
        <p:grpSpPr bwMode="auto">
          <a:xfrm>
            <a:off x="6840538" y="2878138"/>
            <a:ext cx="1366837" cy="855662"/>
            <a:chOff x="3969" y="482"/>
            <a:chExt cx="861" cy="499"/>
          </a:xfrm>
        </p:grpSpPr>
        <p:sp>
          <p:nvSpPr>
            <p:cNvPr id="99358" name="AutoShape 27"/>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200"/>
            </a:p>
          </p:txBody>
        </p:sp>
        <p:sp>
          <p:nvSpPr>
            <p:cNvPr id="99359" name="Text Box 28"/>
            <p:cNvSpPr txBox="1">
              <a:spLocks noChangeArrowheads="1"/>
            </p:cNvSpPr>
            <p:nvPr/>
          </p:nvSpPr>
          <p:spPr bwMode="auto">
            <a:xfrm>
              <a:off x="3969" y="492"/>
              <a:ext cx="86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200" b="1"/>
                <a:t>Запросы на изменения</a:t>
              </a:r>
            </a:p>
          </p:txBody>
        </p:sp>
      </p:grpSp>
      <p:grpSp>
        <p:nvGrpSpPr>
          <p:cNvPr id="99347" name="Group 29"/>
          <p:cNvGrpSpPr>
            <a:grpSpLocks/>
          </p:cNvGrpSpPr>
          <p:nvPr/>
        </p:nvGrpSpPr>
        <p:grpSpPr bwMode="auto">
          <a:xfrm>
            <a:off x="6983413" y="1844675"/>
            <a:ext cx="1477962" cy="817563"/>
            <a:chOff x="3969" y="466"/>
            <a:chExt cx="981" cy="515"/>
          </a:xfrm>
        </p:grpSpPr>
        <p:sp>
          <p:nvSpPr>
            <p:cNvPr id="99356" name="AutoShape 30"/>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200"/>
            </a:p>
          </p:txBody>
        </p:sp>
        <p:sp>
          <p:nvSpPr>
            <p:cNvPr id="99357" name="Text Box 31"/>
            <p:cNvSpPr txBox="1">
              <a:spLocks noChangeArrowheads="1"/>
            </p:cNvSpPr>
            <p:nvPr/>
          </p:nvSpPr>
          <p:spPr bwMode="auto">
            <a:xfrm>
              <a:off x="3970" y="466"/>
              <a:ext cx="98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200" b="1"/>
                <a:t>Отчет о выполнении</a:t>
              </a:r>
            </a:p>
          </p:txBody>
        </p:sp>
      </p:grpSp>
      <p:grpSp>
        <p:nvGrpSpPr>
          <p:cNvPr id="99348" name="Group 35"/>
          <p:cNvGrpSpPr>
            <a:grpSpLocks/>
          </p:cNvGrpSpPr>
          <p:nvPr/>
        </p:nvGrpSpPr>
        <p:grpSpPr bwMode="auto">
          <a:xfrm>
            <a:off x="7031038" y="3943350"/>
            <a:ext cx="1223962" cy="808038"/>
            <a:chOff x="3951" y="472"/>
            <a:chExt cx="861" cy="509"/>
          </a:xfrm>
        </p:grpSpPr>
        <p:sp>
          <p:nvSpPr>
            <p:cNvPr id="99354" name="AutoShape 36"/>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200"/>
            </a:p>
          </p:txBody>
        </p:sp>
        <p:sp>
          <p:nvSpPr>
            <p:cNvPr id="99355" name="Text Box 37"/>
            <p:cNvSpPr txBox="1">
              <a:spLocks noChangeArrowheads="1"/>
            </p:cNvSpPr>
            <p:nvPr/>
          </p:nvSpPr>
          <p:spPr bwMode="auto">
            <a:xfrm>
              <a:off x="3951" y="472"/>
              <a:ext cx="86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200" b="1"/>
                <a:t>Поручения</a:t>
              </a:r>
            </a:p>
          </p:txBody>
        </p:sp>
      </p:grpSp>
      <p:sp>
        <p:nvSpPr>
          <p:cNvPr id="99349" name="Line 38"/>
          <p:cNvSpPr>
            <a:spLocks noChangeShapeType="1"/>
          </p:cNvSpPr>
          <p:nvPr/>
        </p:nvSpPr>
        <p:spPr bwMode="auto">
          <a:xfrm flipH="1">
            <a:off x="4895850" y="2735263"/>
            <a:ext cx="0" cy="631825"/>
          </a:xfrm>
          <a:prstGeom prst="line">
            <a:avLst/>
          </a:prstGeom>
          <a:noFill/>
          <a:ln w="2540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a:lstStyle/>
          <a:p>
            <a:endParaRPr lang="ru-RU"/>
          </a:p>
        </p:txBody>
      </p:sp>
      <p:grpSp>
        <p:nvGrpSpPr>
          <p:cNvPr id="99350" name="Group 29"/>
          <p:cNvGrpSpPr>
            <a:grpSpLocks/>
          </p:cNvGrpSpPr>
          <p:nvPr/>
        </p:nvGrpSpPr>
        <p:grpSpPr bwMode="auto">
          <a:xfrm>
            <a:off x="6911975" y="5011738"/>
            <a:ext cx="1296988" cy="792162"/>
            <a:chOff x="3969" y="482"/>
            <a:chExt cx="861" cy="499"/>
          </a:xfrm>
        </p:grpSpPr>
        <p:sp>
          <p:nvSpPr>
            <p:cNvPr id="99352" name="AutoShape 30"/>
            <p:cNvSpPr>
              <a:spLocks noChangeArrowheads="1"/>
            </p:cNvSpPr>
            <p:nvPr/>
          </p:nvSpPr>
          <p:spPr bwMode="auto">
            <a:xfrm>
              <a:off x="3969" y="482"/>
              <a:ext cx="771" cy="499"/>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sz="1200"/>
            </a:p>
          </p:txBody>
        </p:sp>
        <p:sp>
          <p:nvSpPr>
            <p:cNvPr id="99353" name="Text Box 31"/>
            <p:cNvSpPr txBox="1">
              <a:spLocks noChangeArrowheads="1"/>
            </p:cNvSpPr>
            <p:nvPr/>
          </p:nvSpPr>
          <p:spPr bwMode="auto">
            <a:xfrm>
              <a:off x="3969" y="482"/>
              <a:ext cx="86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200" b="1"/>
                <a:t>Архив </a:t>
              </a:r>
            </a:p>
          </p:txBody>
        </p:sp>
      </p:grpSp>
      <p:sp>
        <p:nvSpPr>
          <p:cNvPr id="99351" name="Заголовок 3"/>
          <p:cNvSpPr>
            <a:spLocks noGrp="1"/>
          </p:cNvSpPr>
          <p:nvPr>
            <p:ph type="title"/>
          </p:nvPr>
        </p:nvSpPr>
        <p:spPr/>
        <p:txBody>
          <a:bodyPr/>
          <a:lstStyle/>
          <a:p>
            <a:r>
              <a:rPr lang="ru-RU" altLang="ru-RU"/>
              <a:t>Процессы  контроля  проекта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9347"/>
                                        </p:tgtEl>
                                        <p:attrNameLst>
                                          <p:attrName>style.visibility</p:attrName>
                                        </p:attrNameLst>
                                      </p:cBhvr>
                                      <p:to>
                                        <p:strVal val="visible"/>
                                      </p:to>
                                    </p:set>
                                    <p:anim calcmode="lin" valueType="num">
                                      <p:cBhvr additive="base">
                                        <p:cTn id="7" dur="500" fill="hold"/>
                                        <p:tgtEl>
                                          <p:spTgt spid="99347"/>
                                        </p:tgtEl>
                                        <p:attrNameLst>
                                          <p:attrName>ppt_x</p:attrName>
                                        </p:attrNameLst>
                                      </p:cBhvr>
                                      <p:tavLst>
                                        <p:tav tm="0">
                                          <p:val>
                                            <p:strVal val="#ppt_x"/>
                                          </p:val>
                                        </p:tav>
                                        <p:tav tm="100000">
                                          <p:val>
                                            <p:strVal val="#ppt_x"/>
                                          </p:val>
                                        </p:tav>
                                      </p:tavLst>
                                    </p:anim>
                                    <p:anim calcmode="lin" valueType="num">
                                      <p:cBhvr additive="base">
                                        <p:cTn id="8" dur="500" fill="hold"/>
                                        <p:tgtEl>
                                          <p:spTgt spid="993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9346"/>
                                        </p:tgtEl>
                                        <p:attrNameLst>
                                          <p:attrName>style.visibility</p:attrName>
                                        </p:attrNameLst>
                                      </p:cBhvr>
                                      <p:to>
                                        <p:strVal val="visible"/>
                                      </p:to>
                                    </p:set>
                                    <p:anim calcmode="lin" valueType="num">
                                      <p:cBhvr additive="base">
                                        <p:cTn id="12" dur="500" fill="hold"/>
                                        <p:tgtEl>
                                          <p:spTgt spid="99346"/>
                                        </p:tgtEl>
                                        <p:attrNameLst>
                                          <p:attrName>ppt_x</p:attrName>
                                        </p:attrNameLst>
                                      </p:cBhvr>
                                      <p:tavLst>
                                        <p:tav tm="0">
                                          <p:val>
                                            <p:strVal val="#ppt_x"/>
                                          </p:val>
                                        </p:tav>
                                        <p:tav tm="100000">
                                          <p:val>
                                            <p:strVal val="#ppt_x"/>
                                          </p:val>
                                        </p:tav>
                                      </p:tavLst>
                                    </p:anim>
                                    <p:anim calcmode="lin" valueType="num">
                                      <p:cBhvr additive="base">
                                        <p:cTn id="13" dur="500" fill="hold"/>
                                        <p:tgtEl>
                                          <p:spTgt spid="9934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9348"/>
                                        </p:tgtEl>
                                        <p:attrNameLst>
                                          <p:attrName>style.visibility</p:attrName>
                                        </p:attrNameLst>
                                      </p:cBhvr>
                                      <p:to>
                                        <p:strVal val="visible"/>
                                      </p:to>
                                    </p:set>
                                    <p:anim calcmode="lin" valueType="num">
                                      <p:cBhvr additive="base">
                                        <p:cTn id="17" dur="500" fill="hold"/>
                                        <p:tgtEl>
                                          <p:spTgt spid="99348"/>
                                        </p:tgtEl>
                                        <p:attrNameLst>
                                          <p:attrName>ppt_x</p:attrName>
                                        </p:attrNameLst>
                                      </p:cBhvr>
                                      <p:tavLst>
                                        <p:tav tm="0">
                                          <p:val>
                                            <p:strVal val="#ppt_x"/>
                                          </p:val>
                                        </p:tav>
                                        <p:tav tm="100000">
                                          <p:val>
                                            <p:strVal val="#ppt_x"/>
                                          </p:val>
                                        </p:tav>
                                      </p:tavLst>
                                    </p:anim>
                                    <p:anim calcmode="lin" valueType="num">
                                      <p:cBhvr additive="base">
                                        <p:cTn id="18" dur="500" fill="hold"/>
                                        <p:tgtEl>
                                          <p:spTgt spid="9934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9350"/>
                                        </p:tgtEl>
                                        <p:attrNameLst>
                                          <p:attrName>style.visibility</p:attrName>
                                        </p:attrNameLst>
                                      </p:cBhvr>
                                      <p:to>
                                        <p:strVal val="visible"/>
                                      </p:to>
                                    </p:set>
                                    <p:anim calcmode="lin" valueType="num">
                                      <p:cBhvr additive="base">
                                        <p:cTn id="22" dur="500" fill="hold"/>
                                        <p:tgtEl>
                                          <p:spTgt spid="99350"/>
                                        </p:tgtEl>
                                        <p:attrNameLst>
                                          <p:attrName>ppt_x</p:attrName>
                                        </p:attrNameLst>
                                      </p:cBhvr>
                                      <p:tavLst>
                                        <p:tav tm="0">
                                          <p:val>
                                            <p:strVal val="#ppt_x"/>
                                          </p:val>
                                        </p:tav>
                                        <p:tav tm="100000">
                                          <p:val>
                                            <p:strVal val="#ppt_x"/>
                                          </p:val>
                                        </p:tav>
                                      </p:tavLst>
                                    </p:anim>
                                    <p:anim calcmode="lin" valueType="num">
                                      <p:cBhvr additive="base">
                                        <p:cTn id="23" dur="500" fill="hold"/>
                                        <p:tgtEl>
                                          <p:spTgt spid="993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altLang="ru-RU" dirty="0"/>
              <a:t>Основные типы деятельности компании</a:t>
            </a:r>
            <a:br>
              <a:rPr lang="ru-RU" altLang="ru-RU" dirty="0"/>
            </a:br>
            <a:endParaRPr lang="ru-RU" dirty="0"/>
          </a:p>
        </p:txBody>
      </p:sp>
      <p:sp>
        <p:nvSpPr>
          <p:cNvPr id="5" name="Выноска со стрелками влево/вправо 4"/>
          <p:cNvSpPr/>
          <p:nvPr/>
        </p:nvSpPr>
        <p:spPr>
          <a:xfrm>
            <a:off x="2798763" y="1698625"/>
            <a:ext cx="3933825" cy="577850"/>
          </a:xfrm>
          <a:prstGeom prst="leftRightArrowCallout">
            <a:avLst>
              <a:gd name="adj1" fmla="val 25000"/>
              <a:gd name="adj2" fmla="val 25000"/>
              <a:gd name="adj3" fmla="val 76717"/>
              <a:gd name="adj4" fmla="val 67517"/>
            </a:avLst>
          </a:prstGeom>
          <a:ln>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ru-RU" b="1" dirty="0">
                <a:solidFill>
                  <a:schemeClr val="tx1"/>
                </a:solidFill>
                <a:latin typeface="+mj-lt"/>
              </a:rPr>
              <a:t>ДЕЯТЕЛЬНОСТЬ</a:t>
            </a:r>
          </a:p>
        </p:txBody>
      </p:sp>
      <p:sp>
        <p:nvSpPr>
          <p:cNvPr id="6" name="TextBox 5"/>
          <p:cNvSpPr txBox="1"/>
          <p:nvPr/>
        </p:nvSpPr>
        <p:spPr>
          <a:xfrm>
            <a:off x="588859" y="1782304"/>
            <a:ext cx="2309916" cy="369332"/>
          </a:xfrm>
          <a:prstGeom prst="rect">
            <a:avLst/>
          </a:prstGeom>
          <a:noFill/>
          <a:ln>
            <a:noFill/>
          </a:ln>
        </p:spPr>
        <p:txBody>
          <a:bodyPr>
            <a:spAutoFit/>
          </a:bodyPr>
          <a:lstStyle/>
          <a:p>
            <a:pPr eaLnBrk="1" hangingPunct="1">
              <a:defRPr/>
            </a:pPr>
            <a:r>
              <a:rPr lang="ru-RU" sz="1800" b="1" cap="all" dirty="0">
                <a:ln w="9000" cmpd="sng">
                  <a:solidFill>
                    <a:schemeClr val="accent4">
                      <a:shade val="50000"/>
                      <a:satMod val="120000"/>
                    </a:schemeClr>
                  </a:solidFill>
                  <a:prstDash val="solid"/>
                </a:ln>
                <a:solidFill>
                  <a:srgbClr val="C00000"/>
                </a:solidFill>
                <a:latin typeface="+mj-lt"/>
              </a:rPr>
              <a:t>ОПЕРАЦИОННАЯ</a:t>
            </a:r>
          </a:p>
        </p:txBody>
      </p:sp>
      <p:sp>
        <p:nvSpPr>
          <p:cNvPr id="7" name="TextBox 6"/>
          <p:cNvSpPr txBox="1"/>
          <p:nvPr/>
        </p:nvSpPr>
        <p:spPr>
          <a:xfrm>
            <a:off x="6748785" y="1802884"/>
            <a:ext cx="1921817" cy="369332"/>
          </a:xfrm>
          <a:prstGeom prst="rect">
            <a:avLst/>
          </a:prstGeom>
          <a:noFill/>
          <a:ln>
            <a:noFill/>
          </a:ln>
        </p:spPr>
        <p:txBody>
          <a:bodyPr>
            <a:spAutoFit/>
          </a:bodyPr>
          <a:lstStyle>
            <a:defPPr>
              <a:defRPr lang="ru-RU"/>
            </a:defPPr>
            <a:lvl1pPr>
              <a:defRPr sz="1600" b="1">
                <a:ln w="11430"/>
                <a:solidFill>
                  <a:srgbClr val="00B050"/>
                </a:solidFill>
                <a:effectLst>
                  <a:outerShdw blurRad="50800" dist="39000" dir="5460000" algn="tl">
                    <a:srgbClr val="000000">
                      <a:alpha val="38000"/>
                    </a:srgbClr>
                  </a:outerShdw>
                </a:effectLst>
                <a:latin typeface="Arial" pitchFamily="34" charset="0"/>
              </a:defRPr>
            </a:lvl1pPr>
          </a:lstStyle>
          <a:p>
            <a:pPr eaLnBrk="1" hangingPunct="1">
              <a:defRPr/>
            </a:pPr>
            <a:r>
              <a:rPr lang="ru-RU" sz="1800" cap="all" dirty="0">
                <a:ln w="9000" cmpd="sng">
                  <a:solidFill>
                    <a:schemeClr val="accent4">
                      <a:shade val="50000"/>
                      <a:satMod val="120000"/>
                    </a:schemeClr>
                  </a:solidFill>
                  <a:prstDash val="solid"/>
                </a:ln>
                <a:solidFill>
                  <a:srgbClr val="224D82"/>
                </a:solidFill>
                <a:effectLst/>
                <a:latin typeface="+mj-lt"/>
              </a:rPr>
              <a:t>ПРОЕКТНАЯ</a:t>
            </a:r>
            <a:endParaRPr lang="ru-RU" sz="2000" cap="all" dirty="0">
              <a:ln w="9000" cmpd="sng">
                <a:solidFill>
                  <a:schemeClr val="accent4">
                    <a:shade val="50000"/>
                    <a:satMod val="120000"/>
                  </a:schemeClr>
                </a:solidFill>
                <a:prstDash val="solid"/>
              </a:ln>
              <a:solidFill>
                <a:srgbClr val="224D82"/>
              </a:solidFill>
              <a:effectLst/>
              <a:latin typeface="+mj-lt"/>
            </a:endParaRPr>
          </a:p>
        </p:txBody>
      </p:sp>
      <p:sp>
        <p:nvSpPr>
          <p:cNvPr id="9" name="TextBox 8"/>
          <p:cNvSpPr txBox="1"/>
          <p:nvPr/>
        </p:nvSpPr>
        <p:spPr>
          <a:xfrm>
            <a:off x="588859" y="2767979"/>
            <a:ext cx="1857375" cy="368300"/>
          </a:xfrm>
          <a:prstGeom prst="rect">
            <a:avLst/>
          </a:prstGeom>
          <a:noFill/>
        </p:spPr>
        <p:txBody>
          <a:bodyPr>
            <a:spAutoFit/>
          </a:bodyPr>
          <a:lstStyle/>
          <a:p>
            <a:pPr eaLnBrk="1" hangingPunct="1">
              <a:defRPr/>
            </a:pPr>
            <a:r>
              <a:rPr lang="ru-RU" sz="1800" b="1" dirty="0">
                <a:solidFill>
                  <a:schemeClr val="accent2">
                    <a:lumMod val="75000"/>
                  </a:schemeClr>
                </a:solidFill>
                <a:latin typeface="+mj-lt"/>
              </a:rPr>
              <a:t>Процесс</a:t>
            </a:r>
          </a:p>
        </p:txBody>
      </p:sp>
      <p:cxnSp>
        <p:nvCxnSpPr>
          <p:cNvPr id="12" name="Прямая со стрелкой 11"/>
          <p:cNvCxnSpPr/>
          <p:nvPr/>
        </p:nvCxnSpPr>
        <p:spPr>
          <a:xfrm>
            <a:off x="2555875" y="3414713"/>
            <a:ext cx="4248150" cy="6350"/>
          </a:xfrm>
          <a:prstGeom prst="straightConnector1">
            <a:avLst/>
          </a:prstGeom>
          <a:ln>
            <a:solidFill>
              <a:srgbClr val="464648"/>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3" name="Круговая стрелка 12"/>
          <p:cNvSpPr/>
          <p:nvPr/>
        </p:nvSpPr>
        <p:spPr>
          <a:xfrm>
            <a:off x="2898775"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4" name="Круговая стрелка 13"/>
          <p:cNvSpPr/>
          <p:nvPr/>
        </p:nvSpPr>
        <p:spPr>
          <a:xfrm>
            <a:off x="3575050" y="2754313"/>
            <a:ext cx="725488"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5" name="Круговая стрелка 14"/>
          <p:cNvSpPr/>
          <p:nvPr/>
        </p:nvSpPr>
        <p:spPr>
          <a:xfrm>
            <a:off x="4249738"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6" name="Круговая стрелка 15"/>
          <p:cNvSpPr/>
          <p:nvPr/>
        </p:nvSpPr>
        <p:spPr>
          <a:xfrm>
            <a:off x="4924425"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17" name="Круговая стрелка 16"/>
          <p:cNvSpPr/>
          <p:nvPr/>
        </p:nvSpPr>
        <p:spPr>
          <a:xfrm>
            <a:off x="5599113" y="2754313"/>
            <a:ext cx="727075" cy="639762"/>
          </a:xfrm>
          <a:prstGeom prst="circularArrow">
            <a:avLst>
              <a:gd name="adj1" fmla="val 14453"/>
              <a:gd name="adj2" fmla="val 1653739"/>
              <a:gd name="adj3" fmla="val 18527904"/>
              <a:gd name="adj4" fmla="val 21141100"/>
              <a:gd name="adj5" fmla="val 19646"/>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ru-RU" dirty="0">
              <a:solidFill>
                <a:schemeClr val="tx1"/>
              </a:solidFill>
              <a:latin typeface="+mj-lt"/>
            </a:endParaRPr>
          </a:p>
        </p:txBody>
      </p:sp>
      <p:sp>
        <p:nvSpPr>
          <p:cNvPr id="27" name="TextBox 26"/>
          <p:cNvSpPr txBox="1"/>
          <p:nvPr/>
        </p:nvSpPr>
        <p:spPr>
          <a:xfrm>
            <a:off x="6732588" y="3195638"/>
            <a:ext cx="393700" cy="338137"/>
          </a:xfrm>
          <a:prstGeom prst="rect">
            <a:avLst/>
          </a:prstGeom>
          <a:noFill/>
        </p:spPr>
        <p:txBody>
          <a:bodyPr>
            <a:spAutoFit/>
          </a:bodyPr>
          <a:lstStyle/>
          <a:p>
            <a:pPr eaLnBrk="1" hangingPunct="1">
              <a:defRPr/>
            </a:pPr>
            <a:r>
              <a:rPr lang="en-US" sz="1600" b="1" dirty="0">
                <a:solidFill>
                  <a:srgbClr val="464648"/>
                </a:solidFill>
                <a:latin typeface="+mj-lt"/>
              </a:rPr>
              <a:t>t</a:t>
            </a:r>
            <a:endParaRPr lang="ru-RU" sz="1600" b="1" dirty="0">
              <a:solidFill>
                <a:srgbClr val="464648"/>
              </a:solidFill>
              <a:latin typeface="+mj-lt"/>
            </a:endParaRPr>
          </a:p>
        </p:txBody>
      </p:sp>
      <p:sp>
        <p:nvSpPr>
          <p:cNvPr id="31" name="Text Box 9"/>
          <p:cNvSpPr txBox="1">
            <a:spLocks noChangeArrowheads="1"/>
          </p:cNvSpPr>
          <p:nvPr/>
        </p:nvSpPr>
        <p:spPr bwMode="auto">
          <a:xfrm>
            <a:off x="457200" y="3749675"/>
            <a:ext cx="2630488" cy="1169551"/>
          </a:xfrm>
          <a:prstGeom prst="rect">
            <a:avLst/>
          </a:prstGeom>
          <a:noFill/>
          <a:ln w="12700">
            <a:noFill/>
            <a:miter lim="800000"/>
            <a:headEnd type="none" w="sm" len="sm"/>
            <a:tailEnd type="none" w="sm" len="sm"/>
          </a:ln>
        </p:spPr>
        <p:txBody>
          <a:bodyPr wrap="square" lIns="0" rIns="0">
            <a:spAutoFit/>
          </a:bodyPr>
          <a:lstStyle/>
          <a:p>
            <a:pPr marL="180000" indent="-180000" defTabSz="762000" eaLnBrk="1" hangingPunct="1">
              <a:buFont typeface="Arial" pitchFamily="34" charset="0"/>
              <a:buChar char="•"/>
              <a:defRPr/>
            </a:pPr>
            <a:r>
              <a:rPr lang="ru-RU" sz="1400" b="1" dirty="0">
                <a:solidFill>
                  <a:schemeClr val="accent2">
                    <a:lumMod val="75000"/>
                  </a:schemeClr>
                </a:solidFill>
                <a:latin typeface="+mj-lt"/>
              </a:rPr>
              <a:t>Повторяемость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Определенность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Наличие технологии </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Цикличность</a:t>
            </a:r>
          </a:p>
          <a:p>
            <a:pPr marL="180000" indent="-180000" defTabSz="762000" eaLnBrk="1" hangingPunct="1">
              <a:buFont typeface="Arial" pitchFamily="34" charset="0"/>
              <a:buChar char="•"/>
              <a:defRPr/>
            </a:pPr>
            <a:r>
              <a:rPr lang="ru-RU" sz="1400" b="1" dirty="0">
                <a:solidFill>
                  <a:schemeClr val="accent2">
                    <a:lumMod val="75000"/>
                  </a:schemeClr>
                </a:solidFill>
                <a:latin typeface="+mj-lt"/>
              </a:rPr>
              <a:t>«Принцип конвейера»</a:t>
            </a:r>
          </a:p>
        </p:txBody>
      </p:sp>
    </p:spTree>
    <p:extLst>
      <p:ext uri="{BB962C8B-B14F-4D97-AF65-F5344CB8AC3E}">
        <p14:creationId xmlns:p14="http://schemas.microsoft.com/office/powerpoint/2010/main" val="3668396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00"/>
                            </p:stCondLst>
                            <p:childTnLst>
                              <p:par>
                                <p:cTn id="33" presetID="21"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1)">
                                      <p:cBhvr>
                                        <p:cTn id="35" dur="500"/>
                                        <p:tgtEl>
                                          <p:spTgt spid="13"/>
                                        </p:tgtEl>
                                      </p:cBhvr>
                                    </p:animEffect>
                                  </p:childTnLst>
                                </p:cTn>
                              </p:par>
                            </p:childTnLst>
                          </p:cTn>
                        </p:par>
                        <p:par>
                          <p:cTn id="36" fill="hold">
                            <p:stCondLst>
                              <p:cond delay="1000"/>
                            </p:stCondLst>
                            <p:childTnLst>
                              <p:par>
                                <p:cTn id="37" presetID="21" presetClass="entr" presetSubtype="1" fill="hold" nodeType="afterEffect">
                                  <p:stCondLst>
                                    <p:cond delay="100"/>
                                  </p:stCondLst>
                                  <p:childTnLst>
                                    <p:set>
                                      <p:cBhvr>
                                        <p:cTn id="38" dur="1" fill="hold">
                                          <p:stCondLst>
                                            <p:cond delay="0"/>
                                          </p:stCondLst>
                                        </p:cTn>
                                        <p:tgtEl>
                                          <p:spTgt spid="14"/>
                                        </p:tgtEl>
                                        <p:attrNameLst>
                                          <p:attrName>style.visibility</p:attrName>
                                        </p:attrNameLst>
                                      </p:cBhvr>
                                      <p:to>
                                        <p:strVal val="visible"/>
                                      </p:to>
                                    </p:set>
                                    <p:animEffect transition="in" filter="wheel(1)">
                                      <p:cBhvr>
                                        <p:cTn id="39" dur="500"/>
                                        <p:tgtEl>
                                          <p:spTgt spid="14"/>
                                        </p:tgtEl>
                                      </p:cBhvr>
                                    </p:animEffect>
                                  </p:childTnLst>
                                </p:cTn>
                              </p:par>
                            </p:childTnLst>
                          </p:cTn>
                        </p:par>
                        <p:par>
                          <p:cTn id="40" fill="hold">
                            <p:stCondLst>
                              <p:cond delay="1600"/>
                            </p:stCondLst>
                            <p:childTnLst>
                              <p:par>
                                <p:cTn id="41" presetID="21" presetClass="entr" presetSubtype="1" fill="hold" nodeType="afterEffect">
                                  <p:stCondLst>
                                    <p:cond delay="100"/>
                                  </p:stCondLst>
                                  <p:childTnLst>
                                    <p:set>
                                      <p:cBhvr>
                                        <p:cTn id="42" dur="1" fill="hold">
                                          <p:stCondLst>
                                            <p:cond delay="0"/>
                                          </p:stCondLst>
                                        </p:cTn>
                                        <p:tgtEl>
                                          <p:spTgt spid="15"/>
                                        </p:tgtEl>
                                        <p:attrNameLst>
                                          <p:attrName>style.visibility</p:attrName>
                                        </p:attrNameLst>
                                      </p:cBhvr>
                                      <p:to>
                                        <p:strVal val="visible"/>
                                      </p:to>
                                    </p:set>
                                    <p:animEffect transition="in" filter="wheel(1)">
                                      <p:cBhvr>
                                        <p:cTn id="43" dur="500"/>
                                        <p:tgtEl>
                                          <p:spTgt spid="15"/>
                                        </p:tgtEl>
                                      </p:cBhvr>
                                    </p:animEffect>
                                  </p:childTnLst>
                                </p:cTn>
                              </p:par>
                            </p:childTnLst>
                          </p:cTn>
                        </p:par>
                        <p:par>
                          <p:cTn id="44" fill="hold">
                            <p:stCondLst>
                              <p:cond delay="2200"/>
                            </p:stCondLst>
                            <p:childTnLst>
                              <p:par>
                                <p:cTn id="45" presetID="21" presetClass="entr" presetSubtype="1" fill="hold" nodeType="afterEffect">
                                  <p:stCondLst>
                                    <p:cond delay="100"/>
                                  </p:stCondLst>
                                  <p:childTnLst>
                                    <p:set>
                                      <p:cBhvr>
                                        <p:cTn id="46" dur="1" fill="hold">
                                          <p:stCondLst>
                                            <p:cond delay="0"/>
                                          </p:stCondLst>
                                        </p:cTn>
                                        <p:tgtEl>
                                          <p:spTgt spid="16"/>
                                        </p:tgtEl>
                                        <p:attrNameLst>
                                          <p:attrName>style.visibility</p:attrName>
                                        </p:attrNameLst>
                                      </p:cBhvr>
                                      <p:to>
                                        <p:strVal val="visible"/>
                                      </p:to>
                                    </p:set>
                                    <p:animEffect transition="in" filter="wheel(1)">
                                      <p:cBhvr>
                                        <p:cTn id="47" dur="500"/>
                                        <p:tgtEl>
                                          <p:spTgt spid="16"/>
                                        </p:tgtEl>
                                      </p:cBhvr>
                                    </p:animEffect>
                                  </p:childTnLst>
                                </p:cTn>
                              </p:par>
                            </p:childTnLst>
                          </p:cTn>
                        </p:par>
                        <p:par>
                          <p:cTn id="48" fill="hold">
                            <p:stCondLst>
                              <p:cond delay="2800"/>
                            </p:stCondLst>
                            <p:childTnLst>
                              <p:par>
                                <p:cTn id="49" presetID="21" presetClass="entr" presetSubtype="1" fill="hold" nodeType="afterEffect">
                                  <p:stCondLst>
                                    <p:cond delay="10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3400"/>
                            </p:stCondLst>
                            <p:childTnLst>
                              <p:par>
                                <p:cTn id="53" presetID="8" presetClass="emph" presetSubtype="0" fill="hold" nodeType="afterEffect">
                                  <p:stCondLst>
                                    <p:cond delay="100"/>
                                  </p:stCondLst>
                                  <p:childTnLst>
                                    <p:animRot by="21600000">
                                      <p:cBhvr>
                                        <p:cTn id="54" dur="500" fill="hold"/>
                                        <p:tgtEl>
                                          <p:spTgt spid="13"/>
                                        </p:tgtEl>
                                        <p:attrNameLst>
                                          <p:attrName>r</p:attrName>
                                        </p:attrNameLst>
                                      </p:cBhvr>
                                    </p:animRot>
                                  </p:childTnLst>
                                </p:cTn>
                              </p:par>
                            </p:childTnLst>
                          </p:cTn>
                        </p:par>
                        <p:par>
                          <p:cTn id="55" fill="hold">
                            <p:stCondLst>
                              <p:cond delay="4000"/>
                            </p:stCondLst>
                            <p:childTnLst>
                              <p:par>
                                <p:cTn id="56" presetID="8" presetClass="emph" presetSubtype="0" fill="hold" nodeType="afterEffect">
                                  <p:stCondLst>
                                    <p:cond delay="100"/>
                                  </p:stCondLst>
                                  <p:childTnLst>
                                    <p:animRot by="21600000">
                                      <p:cBhvr>
                                        <p:cTn id="57" dur="500" fill="hold"/>
                                        <p:tgtEl>
                                          <p:spTgt spid="14"/>
                                        </p:tgtEl>
                                        <p:attrNameLst>
                                          <p:attrName>r</p:attrName>
                                        </p:attrNameLst>
                                      </p:cBhvr>
                                    </p:animRot>
                                  </p:childTnLst>
                                </p:cTn>
                              </p:par>
                            </p:childTnLst>
                          </p:cTn>
                        </p:par>
                        <p:par>
                          <p:cTn id="58" fill="hold">
                            <p:stCondLst>
                              <p:cond delay="4600"/>
                            </p:stCondLst>
                            <p:childTnLst>
                              <p:par>
                                <p:cTn id="59" presetID="8" presetClass="emph" presetSubtype="0" fill="hold" nodeType="afterEffect">
                                  <p:stCondLst>
                                    <p:cond delay="100"/>
                                  </p:stCondLst>
                                  <p:childTnLst>
                                    <p:animRot by="21600000">
                                      <p:cBhvr>
                                        <p:cTn id="60" dur="500" fill="hold"/>
                                        <p:tgtEl>
                                          <p:spTgt spid="15"/>
                                        </p:tgtEl>
                                        <p:attrNameLst>
                                          <p:attrName>r</p:attrName>
                                        </p:attrNameLst>
                                      </p:cBhvr>
                                    </p:animRot>
                                  </p:childTnLst>
                                </p:cTn>
                              </p:par>
                            </p:childTnLst>
                          </p:cTn>
                        </p:par>
                        <p:par>
                          <p:cTn id="61" fill="hold">
                            <p:stCondLst>
                              <p:cond delay="5200"/>
                            </p:stCondLst>
                            <p:childTnLst>
                              <p:par>
                                <p:cTn id="62" presetID="8" presetClass="emph" presetSubtype="0" fill="hold" nodeType="afterEffect">
                                  <p:stCondLst>
                                    <p:cond delay="100"/>
                                  </p:stCondLst>
                                  <p:childTnLst>
                                    <p:animRot by="21600000">
                                      <p:cBhvr>
                                        <p:cTn id="63" dur="500" fill="hold"/>
                                        <p:tgtEl>
                                          <p:spTgt spid="16"/>
                                        </p:tgtEl>
                                        <p:attrNameLst>
                                          <p:attrName>r</p:attrName>
                                        </p:attrNameLst>
                                      </p:cBhvr>
                                    </p:animRot>
                                  </p:childTnLst>
                                </p:cTn>
                              </p:par>
                            </p:childTnLst>
                          </p:cTn>
                        </p:par>
                        <p:par>
                          <p:cTn id="64" fill="hold">
                            <p:stCondLst>
                              <p:cond delay="5800"/>
                            </p:stCondLst>
                            <p:childTnLst>
                              <p:par>
                                <p:cTn id="65" presetID="8" presetClass="emph" presetSubtype="0" fill="hold" nodeType="afterEffect">
                                  <p:stCondLst>
                                    <p:cond delay="100"/>
                                  </p:stCondLst>
                                  <p:childTnLst>
                                    <p:animRot by="21600000">
                                      <p:cBhvr>
                                        <p:cTn id="66" dur="500" fill="hold"/>
                                        <p:tgtEl>
                                          <p:spTgt spid="17"/>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27" grpId="0"/>
      <p:bldP spid="3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4"/>
          <p:cNvSpPr txBox="1">
            <a:spLocks noChangeArrowheads="1"/>
          </p:cNvSpPr>
          <p:nvPr/>
        </p:nvSpPr>
        <p:spPr bwMode="auto">
          <a:xfrm>
            <a:off x="395536" y="1844825"/>
            <a:ext cx="8488114"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marL="342900" indent="-342900" defTabSz="762000" eaLnBrk="0" hangingPunct="0">
              <a:spcBef>
                <a:spcPct val="20000"/>
              </a:spcBef>
              <a:buFont typeface="Arial" pitchFamily="34" charset="0"/>
              <a:buChar char="•"/>
              <a:defRPr>
                <a:solidFill>
                  <a:schemeClr val="tx1"/>
                </a:solidFill>
                <a:latin typeface="Arial" pitchFamily="34" charset="0"/>
              </a:defRPr>
            </a:lvl1pPr>
            <a:lvl2pPr marL="742950" indent="-285750" defTabSz="762000" eaLnBrk="0" hangingPunct="0">
              <a:spcBef>
                <a:spcPct val="20000"/>
              </a:spcBef>
              <a:buFont typeface="Arial" pitchFamily="34" charset="0"/>
              <a:buChar char="–"/>
              <a:defRPr sz="1600">
                <a:solidFill>
                  <a:schemeClr val="tx1"/>
                </a:solidFill>
                <a:latin typeface="Arial" pitchFamily="34" charset="0"/>
              </a:defRPr>
            </a:lvl2pPr>
            <a:lvl3pPr marL="1143000" indent="-228600" defTabSz="762000" eaLnBrk="0" hangingPunct="0">
              <a:spcBef>
                <a:spcPct val="20000"/>
              </a:spcBef>
              <a:buFont typeface="Arial" pitchFamily="34" charset="0"/>
              <a:buChar char="•"/>
              <a:defRPr sz="1400">
                <a:solidFill>
                  <a:schemeClr val="tx1"/>
                </a:solidFill>
                <a:latin typeface="Arial" pitchFamily="34" charset="0"/>
              </a:defRPr>
            </a:lvl3pPr>
            <a:lvl4pPr marL="1600200" indent="-228600" defTabSz="762000" eaLnBrk="0" hangingPunct="0">
              <a:spcBef>
                <a:spcPct val="20000"/>
              </a:spcBef>
              <a:buFont typeface="Arial" pitchFamily="34" charset="0"/>
              <a:buChar char="–"/>
              <a:defRPr sz="1200">
                <a:solidFill>
                  <a:schemeClr val="tx1"/>
                </a:solidFill>
                <a:latin typeface="Arial" pitchFamily="34" charset="0"/>
              </a:defRPr>
            </a:lvl4pPr>
            <a:lvl5pPr marL="2057400" indent="-228600" defTabSz="762000" eaLnBrk="0" hangingPunct="0">
              <a:spcBef>
                <a:spcPct val="20000"/>
              </a:spcBef>
              <a:buFont typeface="Arial" pitchFamily="34" charset="0"/>
              <a:buChar char="»"/>
              <a:defRPr sz="1100">
                <a:solidFill>
                  <a:schemeClr val="tx1"/>
                </a:solidFill>
                <a:latin typeface="Arial" pitchFamily="34" charset="0"/>
              </a:defRPr>
            </a:lvl5pPr>
            <a:lvl6pPr marL="25146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defTabSz="7620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marL="623888" indent="-623888">
              <a:spcBef>
                <a:spcPct val="0"/>
              </a:spcBef>
              <a:buFont typeface="Wingdings" panose="05000000000000000000" pitchFamily="2" charset="2"/>
              <a:buChar char="ü"/>
            </a:pPr>
            <a:r>
              <a:rPr lang="ru-RU" altLang="ru-RU" dirty="0"/>
              <a:t>Своевременность разработки – на первоначальных этапах планирования</a:t>
            </a:r>
          </a:p>
          <a:p>
            <a:pPr marL="623888" indent="-623888">
              <a:spcBef>
                <a:spcPct val="0"/>
              </a:spcBef>
              <a:buFont typeface="Wingdings" panose="05000000000000000000" pitchFamily="2" charset="2"/>
              <a:buChar char="ü"/>
            </a:pPr>
            <a:endParaRPr lang="ru-RU" altLang="ru-RU" dirty="0"/>
          </a:p>
          <a:p>
            <a:pPr marL="623888" indent="-623888">
              <a:spcBef>
                <a:spcPct val="0"/>
              </a:spcBef>
              <a:buFont typeface="Wingdings" panose="05000000000000000000" pitchFamily="2" charset="2"/>
              <a:buChar char="ü"/>
            </a:pPr>
            <a:r>
              <a:rPr lang="ru-RU" altLang="ru-RU" dirty="0"/>
              <a:t>Связь с ИСР – элемент ИСР – элемент контроля</a:t>
            </a:r>
          </a:p>
          <a:p>
            <a:pPr marL="623888" indent="-623888">
              <a:spcBef>
                <a:spcPct val="0"/>
              </a:spcBef>
              <a:buFont typeface="Wingdings" panose="05000000000000000000" pitchFamily="2" charset="2"/>
              <a:buChar char="ü"/>
            </a:pPr>
            <a:endParaRPr lang="ru-RU" altLang="ru-RU" dirty="0"/>
          </a:p>
          <a:p>
            <a:pPr marL="623888" indent="-623888">
              <a:spcBef>
                <a:spcPct val="0"/>
              </a:spcBef>
              <a:buFont typeface="Wingdings" panose="05000000000000000000" pitchFamily="2" charset="2"/>
              <a:buChar char="ü"/>
            </a:pPr>
            <a:r>
              <a:rPr lang="ru-RU" altLang="ru-RU" dirty="0"/>
              <a:t>Наличие четких планов – базовых планов</a:t>
            </a:r>
          </a:p>
          <a:p>
            <a:pPr marL="623888" indent="-623888">
              <a:spcBef>
                <a:spcPct val="0"/>
              </a:spcBef>
              <a:buFont typeface="Wingdings" panose="05000000000000000000" pitchFamily="2" charset="2"/>
              <a:buChar char="ü"/>
            </a:pPr>
            <a:endParaRPr lang="ru-RU" altLang="ru-RU" dirty="0"/>
          </a:p>
          <a:p>
            <a:pPr marL="623888" indent="-623888">
              <a:spcBef>
                <a:spcPct val="0"/>
              </a:spcBef>
              <a:buFont typeface="Wingdings" panose="05000000000000000000" pitchFamily="2" charset="2"/>
              <a:buChar char="ü"/>
            </a:pPr>
            <a:r>
              <a:rPr lang="ru-RU" altLang="ru-RU" dirty="0"/>
              <a:t>Прозрачность – периодичность, система критериев</a:t>
            </a:r>
          </a:p>
          <a:p>
            <a:pPr marL="623888" indent="-623888">
              <a:spcBef>
                <a:spcPct val="0"/>
              </a:spcBef>
              <a:buFont typeface="Wingdings" panose="05000000000000000000" pitchFamily="2" charset="2"/>
              <a:buChar char="ü"/>
            </a:pPr>
            <a:endParaRPr lang="ru-RU" altLang="ru-RU" dirty="0"/>
          </a:p>
          <a:p>
            <a:pPr marL="623888" indent="-623888">
              <a:spcBef>
                <a:spcPct val="0"/>
              </a:spcBef>
              <a:buFont typeface="Wingdings" panose="05000000000000000000" pitchFamily="2" charset="2"/>
              <a:buChar char="ü"/>
            </a:pPr>
            <a:r>
              <a:rPr lang="ru-RU" altLang="ru-RU" dirty="0"/>
              <a:t>Четкость системы измерения прогресса – простой, детальный</a:t>
            </a:r>
          </a:p>
          <a:p>
            <a:pPr marL="623888" indent="-623888">
              <a:spcBef>
                <a:spcPct val="0"/>
              </a:spcBef>
              <a:buFont typeface="Wingdings" panose="05000000000000000000" pitchFamily="2" charset="2"/>
              <a:buChar char="ü"/>
            </a:pPr>
            <a:endParaRPr lang="ru-RU" altLang="ru-RU" dirty="0"/>
          </a:p>
          <a:p>
            <a:pPr marL="623888" indent="-623888">
              <a:spcBef>
                <a:spcPct val="0"/>
              </a:spcBef>
              <a:buFont typeface="Wingdings" panose="05000000000000000000" pitchFamily="2" charset="2"/>
              <a:buChar char="ü"/>
            </a:pPr>
            <a:r>
              <a:rPr lang="ru-RU" altLang="ru-RU" dirty="0"/>
              <a:t>Функциональность – учет, прогноз</a:t>
            </a:r>
          </a:p>
          <a:p>
            <a:pPr marL="0" indent="0">
              <a:spcBef>
                <a:spcPct val="0"/>
              </a:spcBef>
              <a:buNone/>
            </a:pPr>
            <a:endParaRPr lang="ru-RU" altLang="ru-RU" sz="2000" dirty="0"/>
          </a:p>
          <a:p>
            <a:pPr>
              <a:spcBef>
                <a:spcPct val="0"/>
              </a:spcBef>
            </a:pPr>
            <a:endParaRPr lang="ru-RU" altLang="ru-RU" sz="2000" dirty="0"/>
          </a:p>
        </p:txBody>
      </p:sp>
      <p:sp>
        <p:nvSpPr>
          <p:cNvPr id="100355" name="Заголовок 1"/>
          <p:cNvSpPr>
            <a:spLocks noGrp="1"/>
          </p:cNvSpPr>
          <p:nvPr>
            <p:ph type="title"/>
          </p:nvPr>
        </p:nvSpPr>
        <p:spPr>
          <a:xfrm>
            <a:off x="179512" y="260648"/>
            <a:ext cx="6543675" cy="582612"/>
          </a:xfrm>
        </p:spPr>
        <p:txBody>
          <a:bodyPr/>
          <a:lstStyle/>
          <a:p>
            <a:r>
              <a:rPr lang="ru-RU" altLang="ru-RU" dirty="0"/>
              <a:t>Принципы построения системы контроля</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78661" name="Group 5"/>
          <p:cNvGraphicFramePr>
            <a:graphicFrameLocks noGrp="1"/>
          </p:cNvGraphicFramePr>
          <p:nvPr>
            <p:extLst>
              <p:ext uri="{D42A27DB-BD31-4B8C-83A1-F6EECF244321}">
                <p14:modId xmlns:p14="http://schemas.microsoft.com/office/powerpoint/2010/main" val="3488180333"/>
              </p:ext>
            </p:extLst>
          </p:nvPr>
        </p:nvGraphicFramePr>
        <p:xfrm>
          <a:off x="323528" y="1525916"/>
          <a:ext cx="8646229" cy="2439794"/>
        </p:xfrm>
        <a:graphic>
          <a:graphicData uri="http://schemas.openxmlformats.org/drawingml/2006/table">
            <a:tbl>
              <a:tblPr>
                <a:tableStyleId>{616DA210-FB5B-4158-B5E0-FEB733F419BA}</a:tableStyleId>
              </a:tblPr>
              <a:tblGrid>
                <a:gridCol w="4534097">
                  <a:extLst>
                    <a:ext uri="{9D8B030D-6E8A-4147-A177-3AD203B41FA5}">
                      <a16:colId xmlns:a16="http://schemas.microsoft.com/office/drawing/2014/main" val="20000"/>
                    </a:ext>
                  </a:extLst>
                </a:gridCol>
                <a:gridCol w="1735112">
                  <a:extLst>
                    <a:ext uri="{9D8B030D-6E8A-4147-A177-3AD203B41FA5}">
                      <a16:colId xmlns:a16="http://schemas.microsoft.com/office/drawing/2014/main" val="20001"/>
                    </a:ext>
                  </a:extLst>
                </a:gridCol>
                <a:gridCol w="972639">
                  <a:extLst>
                    <a:ext uri="{9D8B030D-6E8A-4147-A177-3AD203B41FA5}">
                      <a16:colId xmlns:a16="http://schemas.microsoft.com/office/drawing/2014/main" val="20002"/>
                    </a:ext>
                  </a:extLst>
                </a:gridCol>
                <a:gridCol w="1404381">
                  <a:extLst>
                    <a:ext uri="{9D8B030D-6E8A-4147-A177-3AD203B41FA5}">
                      <a16:colId xmlns:a16="http://schemas.microsoft.com/office/drawing/2014/main" val="20003"/>
                    </a:ext>
                  </a:extLst>
                </a:gridCol>
              </a:tblGrid>
              <a:tr h="626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u="none" strike="noStrike" cap="none" normalizeH="0" baseline="0" dirty="0">
                          <a:ln>
                            <a:noFill/>
                          </a:ln>
                          <a:effectLst/>
                        </a:rPr>
                        <a:t>Выполненные работы за отчетный период</a:t>
                      </a:r>
                      <a:endParaRPr kumimoji="0" lang="ru-RU" sz="16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effectLst/>
                        </a:rPr>
                        <a:t>Отставание по окончанию</a:t>
                      </a:r>
                      <a:endParaRPr kumimoji="0" lang="ru-RU" sz="14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effectLst/>
                        </a:rPr>
                        <a:t>Затраты (план)</a:t>
                      </a:r>
                      <a:endParaRPr kumimoji="0" lang="ru-RU" sz="1400" b="1" i="0" u="none" strike="noStrike" cap="none" normalizeH="0" baseline="0" dirty="0">
                        <a:ln>
                          <a:noFill/>
                        </a:ln>
                        <a:solidFill>
                          <a:schemeClr val="tx1"/>
                        </a:solidFill>
                        <a:effectLst/>
                        <a:latin typeface="Arial" pitchFamily="34" charset="0"/>
                        <a:cs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effectLst/>
                        </a:rPr>
                        <a:t>Затраты (факт)</a:t>
                      </a:r>
                      <a:endParaRPr kumimoji="0" lang="ru-RU" sz="1400" b="1" i="0" u="none" strike="noStrike" cap="none" normalizeH="0" baseline="0" dirty="0">
                        <a:ln>
                          <a:noFill/>
                        </a:ln>
                        <a:solidFill>
                          <a:schemeClr val="tx1"/>
                        </a:solidFill>
                        <a:effectLst/>
                        <a:latin typeface="Arial" pitchFamily="34" charset="0"/>
                        <a:cs typeface="Arial" pitchFamily="34" charset="0"/>
                      </a:endParaRPr>
                    </a:p>
                  </a:txBody>
                  <a:tcPr marT="45731" marB="45731" horzOverflow="overflow"/>
                </a:tc>
                <a:extLst>
                  <a:ext uri="{0D108BD9-81ED-4DB2-BD59-A6C34878D82A}">
                    <a16:rowId xmlns:a16="http://schemas.microsoft.com/office/drawing/2014/main" val="10000"/>
                  </a:ext>
                </a:extLst>
              </a:tr>
              <a:tr h="3297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a:ln>
                          <a:noFill/>
                        </a:ln>
                        <a:solidFill>
                          <a:schemeClr val="tx1"/>
                        </a:solidFill>
                        <a:effectLst/>
                        <a:latin typeface="Arial" pitchFamily="34" charset="0"/>
                      </a:endParaRPr>
                    </a:p>
                  </a:txBody>
                  <a:tcPr marT="45731" marB="45731" horzOverflow="overflow"/>
                </a:tc>
                <a:extLst>
                  <a:ext uri="{0D108BD9-81ED-4DB2-BD59-A6C34878D82A}">
                    <a16:rowId xmlns:a16="http://schemas.microsoft.com/office/drawing/2014/main" val="10001"/>
                  </a:ext>
                </a:extLst>
              </a:tr>
              <a:tr h="32970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a:ln>
                          <a:noFill/>
                        </a:ln>
                        <a:solidFill>
                          <a:schemeClr val="tx1"/>
                        </a:solidFill>
                        <a:effectLst/>
                        <a:latin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b="0" i="0" u="none" strike="noStrike" cap="none" normalizeH="0" baseline="0" dirty="0">
                        <a:ln>
                          <a:noFill/>
                        </a:ln>
                        <a:solidFill>
                          <a:schemeClr val="tx1"/>
                        </a:solidFill>
                        <a:effectLst/>
                        <a:latin typeface="Arial" pitchFamily="34" charset="0"/>
                      </a:endParaRPr>
                    </a:p>
                  </a:txBody>
                  <a:tcPr marT="45731" marB="45731" horzOverflow="overflow"/>
                </a:tc>
                <a:extLst>
                  <a:ext uri="{0D108BD9-81ED-4DB2-BD59-A6C34878D82A}">
                    <a16:rowId xmlns:a16="http://schemas.microsoft.com/office/drawing/2014/main" val="10002"/>
                  </a:ext>
                </a:extLst>
              </a:tr>
              <a:tr h="56049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u="none" strike="noStrike" cap="none" normalizeH="0" baseline="0" dirty="0">
                          <a:ln>
                            <a:noFill/>
                          </a:ln>
                          <a:effectLst/>
                        </a:rPr>
                        <a:t>Работы в процессе выполнения</a:t>
                      </a:r>
                      <a:endParaRPr kumimoji="0" lang="ru-RU" sz="16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effectLst/>
                        </a:rPr>
                        <a:t>Отставание по окончанию</a:t>
                      </a:r>
                      <a:endParaRPr kumimoji="0" lang="ru-RU" sz="14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effectLst/>
                        </a:rPr>
                        <a:t>Затраты (план)</a:t>
                      </a:r>
                      <a:endParaRPr kumimoji="0" lang="ru-RU" sz="1400" b="1" i="0" u="none" strike="noStrike" cap="none" normalizeH="0" baseline="0" dirty="0">
                        <a:ln>
                          <a:noFill/>
                        </a:ln>
                        <a:solidFill>
                          <a:schemeClr val="tx1"/>
                        </a:solidFill>
                        <a:effectLst/>
                        <a:latin typeface="Arial" pitchFamily="34" charset="0"/>
                        <a:cs typeface="Arial" pitchFamily="34" charset="0"/>
                      </a:endParaRPr>
                    </a:p>
                  </a:txBody>
                  <a:tcPr marT="45731" marB="4573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effectLst/>
                        </a:rPr>
                        <a:t>Затраты (факт)</a:t>
                      </a:r>
                      <a:endParaRPr kumimoji="0" lang="ru-RU" sz="1400" b="1" i="0" u="none" strike="noStrike" cap="none" normalizeH="0" baseline="0" dirty="0">
                        <a:ln>
                          <a:noFill/>
                        </a:ln>
                        <a:solidFill>
                          <a:schemeClr val="tx1"/>
                        </a:solidFill>
                        <a:effectLst/>
                        <a:latin typeface="Arial" pitchFamily="34" charset="0"/>
                        <a:cs typeface="Arial" pitchFamily="34" charset="0"/>
                      </a:endParaRPr>
                    </a:p>
                  </a:txBody>
                  <a:tcPr marT="45731" marB="45731" horzOverflow="overflow"/>
                </a:tc>
                <a:extLst>
                  <a:ext uri="{0D108BD9-81ED-4DB2-BD59-A6C34878D82A}">
                    <a16:rowId xmlns:a16="http://schemas.microsoft.com/office/drawing/2014/main" val="10003"/>
                  </a:ext>
                </a:extLst>
              </a:tr>
              <a:tr h="2967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Arial" pitchFamily="34" charset="0"/>
                      </a:endParaRPr>
                    </a:p>
                  </a:txBody>
                  <a:tcPr marT="45731" marB="4573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Arial" pitchFamily="34" charset="0"/>
                      </a:endParaRPr>
                    </a:p>
                  </a:txBody>
                  <a:tcPr marT="45731" marB="4573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Arial" pitchFamily="34" charset="0"/>
                      </a:endParaRPr>
                    </a:p>
                  </a:txBody>
                  <a:tcPr marT="45731" marB="4573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Arial" pitchFamily="34" charset="0"/>
                      </a:endParaRPr>
                    </a:p>
                  </a:txBody>
                  <a:tcPr marT="45731" marB="45731" horzOverflow="overflow"/>
                </a:tc>
                <a:extLst>
                  <a:ext uri="{0D108BD9-81ED-4DB2-BD59-A6C34878D82A}">
                    <a16:rowId xmlns:a16="http://schemas.microsoft.com/office/drawing/2014/main" val="10004"/>
                  </a:ext>
                </a:extLst>
              </a:tr>
              <a:tr h="2967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Arial" pitchFamily="34" charset="0"/>
                      </a:endParaRPr>
                    </a:p>
                  </a:txBody>
                  <a:tcPr marT="45731" marB="4573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Arial" pitchFamily="34" charset="0"/>
                      </a:endParaRPr>
                    </a:p>
                  </a:txBody>
                  <a:tcPr marT="45731" marB="4573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a:ln>
                          <a:noFill/>
                        </a:ln>
                        <a:solidFill>
                          <a:schemeClr val="tx1"/>
                        </a:solidFill>
                        <a:effectLst/>
                        <a:latin typeface="Arial" pitchFamily="34" charset="0"/>
                      </a:endParaRPr>
                    </a:p>
                  </a:txBody>
                  <a:tcPr marT="45731" marB="4573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Arial" pitchFamily="34" charset="0"/>
                      </a:endParaRPr>
                    </a:p>
                  </a:txBody>
                  <a:tcPr marT="45731" marB="45731" horzOverflow="overflow"/>
                </a:tc>
                <a:extLst>
                  <a:ext uri="{0D108BD9-81ED-4DB2-BD59-A6C34878D82A}">
                    <a16:rowId xmlns:a16="http://schemas.microsoft.com/office/drawing/2014/main" val="10005"/>
                  </a:ext>
                </a:extLst>
              </a:tr>
            </a:tbl>
          </a:graphicData>
        </a:graphic>
      </p:graphicFrame>
      <p:sp>
        <p:nvSpPr>
          <p:cNvPr id="104492" name="Rectangle 47"/>
          <p:cNvSpPr>
            <a:spLocks noChangeArrowheads="1"/>
          </p:cNvSpPr>
          <p:nvPr/>
        </p:nvSpPr>
        <p:spPr bwMode="auto">
          <a:xfrm>
            <a:off x="251520" y="4293096"/>
            <a:ext cx="856932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marL="0" indent="0">
              <a:spcBef>
                <a:spcPct val="0"/>
              </a:spcBef>
              <a:buFont typeface="Arial" pitchFamily="34" charset="0"/>
              <a:buNone/>
              <a:defRPr/>
            </a:pPr>
            <a:r>
              <a:rPr lang="ru-RU" altLang="ru-RU" b="1" dirty="0"/>
              <a:t>Отчет отражает:</a:t>
            </a:r>
          </a:p>
          <a:p>
            <a:pPr>
              <a:spcBef>
                <a:spcPct val="0"/>
              </a:spcBef>
              <a:defRPr/>
            </a:pPr>
            <a:r>
              <a:rPr lang="ru-RU" altLang="ru-RU" dirty="0"/>
              <a:t>Трудности, выявленные в ходе выполнения проекта за отчетный период</a:t>
            </a:r>
          </a:p>
          <a:p>
            <a:pPr>
              <a:spcBef>
                <a:spcPct val="0"/>
              </a:spcBef>
              <a:defRPr/>
            </a:pPr>
            <a:r>
              <a:rPr lang="ru-RU" altLang="ru-RU" dirty="0"/>
              <a:t>Изменения в Плане проекта за отчетный период</a:t>
            </a:r>
          </a:p>
          <a:p>
            <a:pPr>
              <a:spcBef>
                <a:spcPct val="0"/>
              </a:spcBef>
              <a:defRPr/>
            </a:pPr>
            <a:r>
              <a:rPr lang="ru-RU" altLang="ru-RU" dirty="0"/>
              <a:t>Работы следующего отчетного периода</a:t>
            </a:r>
          </a:p>
          <a:p>
            <a:pPr>
              <a:spcBef>
                <a:spcPct val="0"/>
              </a:spcBef>
              <a:defRPr/>
            </a:pPr>
            <a:r>
              <a:rPr lang="ru-RU" altLang="ru-RU" dirty="0"/>
              <a:t>Потенциальные трудности и риски, требующие вмешательства Куратора</a:t>
            </a:r>
          </a:p>
          <a:p>
            <a:pPr>
              <a:spcBef>
                <a:spcPct val="0"/>
              </a:spcBef>
              <a:defRPr/>
            </a:pPr>
            <a:r>
              <a:rPr lang="ru-RU" altLang="ru-RU" dirty="0"/>
              <a:t>Предложения по разрешению трудностей, способы реагирования на риски</a:t>
            </a:r>
          </a:p>
        </p:txBody>
      </p:sp>
      <p:sp>
        <p:nvSpPr>
          <p:cNvPr id="101421" name="Заголовок 1"/>
          <p:cNvSpPr>
            <a:spLocks noGrp="1"/>
          </p:cNvSpPr>
          <p:nvPr>
            <p:ph type="title"/>
          </p:nvPr>
        </p:nvSpPr>
        <p:spPr/>
        <p:txBody>
          <a:bodyPr/>
          <a:lstStyle/>
          <a:p>
            <a:r>
              <a:rPr lang="ru-RU" altLang="ru-RU"/>
              <a:t>Двухнедельный отчет </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4325" name="Group 5"/>
          <p:cNvGraphicFramePr>
            <a:graphicFrameLocks noGrp="1"/>
          </p:cNvGraphicFramePr>
          <p:nvPr>
            <p:ph sz="half" idx="4294967295"/>
            <p:extLst>
              <p:ext uri="{D42A27DB-BD31-4B8C-83A1-F6EECF244321}">
                <p14:modId xmlns:p14="http://schemas.microsoft.com/office/powerpoint/2010/main" val="3485130898"/>
              </p:ext>
            </p:extLst>
          </p:nvPr>
        </p:nvGraphicFramePr>
        <p:xfrm>
          <a:off x="250824" y="1052513"/>
          <a:ext cx="8642351" cy="5040783"/>
        </p:xfrm>
        <a:graphic>
          <a:graphicData uri="http://schemas.openxmlformats.org/drawingml/2006/table">
            <a:tbl>
              <a:tblPr>
                <a:tableStyleId>{616DA210-FB5B-4158-B5E0-FEB733F419BA}</a:tableStyleId>
              </a:tblPr>
              <a:tblGrid>
                <a:gridCol w="2143334">
                  <a:extLst>
                    <a:ext uri="{9D8B030D-6E8A-4147-A177-3AD203B41FA5}">
                      <a16:colId xmlns:a16="http://schemas.microsoft.com/office/drawing/2014/main" val="20000"/>
                    </a:ext>
                  </a:extLst>
                </a:gridCol>
                <a:gridCol w="6499017">
                  <a:extLst>
                    <a:ext uri="{9D8B030D-6E8A-4147-A177-3AD203B41FA5}">
                      <a16:colId xmlns:a16="http://schemas.microsoft.com/office/drawing/2014/main" val="20001"/>
                    </a:ext>
                  </a:extLst>
                </a:gridCol>
              </a:tblGrid>
              <a:tr h="29005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solidFill>
                            <a:schemeClr val="tx2">
                              <a:lumMod val="75000"/>
                            </a:schemeClr>
                          </a:solidFill>
                          <a:effectLst/>
                        </a:rPr>
                        <a:t>Наименование поля</a:t>
                      </a:r>
                      <a:endParaRPr kumimoji="0" lang="ru-RU" sz="1400" b="1" i="0" u="none" strike="noStrike" cap="none" normalizeH="0" baseline="0" dirty="0">
                        <a:ln>
                          <a:noFill/>
                        </a:ln>
                        <a:solidFill>
                          <a:schemeClr val="tx2">
                            <a:lumMod val="75000"/>
                          </a:schemeClr>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a:ln>
                            <a:noFill/>
                          </a:ln>
                          <a:solidFill>
                            <a:schemeClr val="tx2">
                              <a:lumMod val="75000"/>
                            </a:schemeClr>
                          </a:solidFill>
                          <a:effectLst/>
                        </a:rPr>
                        <a:t>Описание поля</a:t>
                      </a:r>
                      <a:endParaRPr kumimoji="0" lang="ru-RU" sz="1400" b="1" i="0" u="none" strike="noStrike" cap="none" normalizeH="0" baseline="0" dirty="0">
                        <a:ln>
                          <a:noFill/>
                        </a:ln>
                        <a:solidFill>
                          <a:schemeClr val="tx2">
                            <a:lumMod val="75000"/>
                          </a:schemeClr>
                        </a:solidFill>
                        <a:effectLst/>
                        <a:latin typeface="Arial" pitchFamily="34" charset="0"/>
                        <a:ea typeface="Times New Roman" pitchFamily="18" charset="0"/>
                        <a:cs typeface="Arial" pitchFamily="34" charset="0"/>
                      </a:endParaRPr>
                    </a:p>
                  </a:txBody>
                  <a:tcPr marL="91443" marR="91443" marT="45721" marB="45721" horzOverflow="overflow"/>
                </a:tc>
                <a:extLst>
                  <a:ext uri="{0D108BD9-81ED-4DB2-BD59-A6C34878D82A}">
                    <a16:rowId xmlns:a16="http://schemas.microsoft.com/office/drawing/2014/main" val="10000"/>
                  </a:ext>
                </a:extLst>
              </a:tr>
              <a:tr h="232044">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Номер запроса на изменение</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01"/>
                  </a:ext>
                </a:extLst>
              </a:tr>
              <a:tr h="232044">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Заголовок</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02"/>
                  </a:ext>
                </a:extLst>
              </a:tr>
              <a:tr h="555534">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Приоритет</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0" fontAlgn="base" latinLnBrk="0" hangingPunct="0">
                        <a:lnSpc>
                          <a:spcPct val="100000"/>
                        </a:lnSpc>
                        <a:spcBef>
                          <a:spcPct val="0"/>
                        </a:spcBef>
                        <a:spcAft>
                          <a:spcPct val="0"/>
                        </a:spcAft>
                        <a:buClrTx/>
                        <a:buSzTx/>
                        <a:buFont typeface="Times New Roman" pitchFamily="18" charset="0"/>
                        <a:buNone/>
                        <a:tabLst>
                          <a:tab pos="266700" algn="l"/>
                        </a:tabLst>
                      </a:pPr>
                      <a:r>
                        <a:rPr kumimoji="0" lang="ru-RU" sz="1000" u="none" strike="noStrike" cap="none" normalizeH="0" baseline="0" dirty="0">
                          <a:ln>
                            <a:noFill/>
                          </a:ln>
                          <a:effectLst/>
                        </a:rPr>
                        <a:t>Высокий – обязательное изменение, других альтернатив нет;</a:t>
                      </a:r>
                    </a:p>
                    <a:p>
                      <a:pPr marL="0" marR="0" lvl="0" indent="0" algn="l" defTabSz="914400" rtl="0" eaLnBrk="0" fontAlgn="base" latinLnBrk="0" hangingPunct="0">
                        <a:lnSpc>
                          <a:spcPct val="100000"/>
                        </a:lnSpc>
                        <a:spcBef>
                          <a:spcPct val="0"/>
                        </a:spcBef>
                        <a:spcAft>
                          <a:spcPct val="0"/>
                        </a:spcAft>
                        <a:buClrTx/>
                        <a:buSzTx/>
                        <a:buFont typeface="Times New Roman" pitchFamily="18" charset="0"/>
                        <a:buNone/>
                        <a:tabLst>
                          <a:tab pos="266700" algn="l"/>
                        </a:tabLst>
                      </a:pPr>
                      <a:r>
                        <a:rPr kumimoji="0" lang="ru-RU" sz="1000" u="none" strike="noStrike" cap="none" normalizeH="0" baseline="0" dirty="0">
                          <a:ln>
                            <a:noFill/>
                          </a:ln>
                          <a:effectLst/>
                        </a:rPr>
                        <a:t>Средний – обязательное или в высшей степени желательное изменение, но имеются альтернативы;</a:t>
                      </a:r>
                    </a:p>
                    <a:p>
                      <a:pPr marL="0" marR="0" lvl="0" indent="0" algn="l" defTabSz="914400" rtl="0" eaLnBrk="0" fontAlgn="base" latinLnBrk="0" hangingPunct="0">
                        <a:lnSpc>
                          <a:spcPct val="100000"/>
                        </a:lnSpc>
                        <a:spcBef>
                          <a:spcPct val="0"/>
                        </a:spcBef>
                        <a:spcAft>
                          <a:spcPct val="0"/>
                        </a:spcAft>
                        <a:buClrTx/>
                        <a:buSzTx/>
                        <a:buFont typeface="Times New Roman" pitchFamily="18" charset="0"/>
                        <a:buNone/>
                        <a:tabLst>
                          <a:tab pos="266700" algn="l"/>
                        </a:tabLst>
                      </a:pPr>
                      <a:r>
                        <a:rPr kumimoji="0" lang="ru-RU" sz="1000" u="none" strike="noStrike" cap="none" normalizeH="0" baseline="0" dirty="0">
                          <a:ln>
                            <a:noFill/>
                          </a:ln>
                          <a:effectLst/>
                        </a:rPr>
                        <a:t>Низкий – необязательное, но желательное решение для совершенствования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extLst>
                  <a:ext uri="{0D108BD9-81ED-4DB2-BD59-A6C34878D82A}">
                    <a16:rowId xmlns:a16="http://schemas.microsoft.com/office/drawing/2014/main" val="10003"/>
                  </a:ext>
                </a:extLst>
              </a:tr>
              <a:tr h="232044">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Информация об инициаторе</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04"/>
                  </a:ext>
                </a:extLst>
              </a:tr>
              <a:tr h="232044">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Детальное описание изменения</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Если необходимо, возможно использование дополнительных страниц, в качестве приложения</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extLst>
                  <a:ext uri="{0D108BD9-81ED-4DB2-BD59-A6C34878D82A}">
                    <a16:rowId xmlns:a16="http://schemas.microsoft.com/office/drawing/2014/main" val="10005"/>
                  </a:ext>
                </a:extLst>
              </a:tr>
              <a:tr h="18074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Причины изменения</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06"/>
                  </a:ext>
                </a:extLst>
              </a:tr>
              <a:tr h="232044">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Влияние изменения на проект</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07"/>
                  </a:ext>
                </a:extLst>
              </a:tr>
              <a:tr h="91719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Решение Руководителя проекта по запросу на изменение:</a:t>
                      </a:r>
                    </a:p>
                    <a:p>
                      <a:pPr marL="342900" marR="0" lvl="0" indent="-342900" algn="just" defTabSz="914400" rtl="0" eaLnBrk="0" fontAlgn="base" latinLnBrk="0" hangingPunct="0">
                        <a:lnSpc>
                          <a:spcPct val="100000"/>
                        </a:lnSpc>
                        <a:spcBef>
                          <a:spcPct val="0"/>
                        </a:spcBef>
                        <a:spcAft>
                          <a:spcPct val="0"/>
                        </a:spcAft>
                        <a:buClrTx/>
                        <a:buSzTx/>
                        <a:buFontTx/>
                        <a:buNone/>
                        <a:tabLst/>
                      </a:pPr>
                      <a:endParaRPr kumimoji="0" lang="ru-RU" sz="1000" u="none" strike="noStrike" cap="none" normalizeH="0" baseline="0" dirty="0">
                        <a:ln>
                          <a:noFill/>
                        </a:ln>
                        <a:effectLst/>
                      </a:endParaRP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ru-RU" sz="1000" u="none" strike="noStrike" cap="none" normalizeH="0" baseline="0" dirty="0">
                          <a:ln>
                            <a:noFill/>
                          </a:ln>
                          <a:effectLst/>
                        </a:rPr>
                        <a:t>Дата, подпись</a:t>
                      </a:r>
                    </a:p>
                  </a:txBody>
                  <a:tcPr marL="91443" marR="91443" marT="45721" marB="45721" horzOverflow="overflow"/>
                </a:tc>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228600" algn="l"/>
                        </a:tabLst>
                      </a:pPr>
                      <a:r>
                        <a:rPr kumimoji="0" lang="ru-RU" sz="1000" u="none" strike="noStrike" cap="none" normalizeH="0" baseline="0" dirty="0">
                          <a:ln>
                            <a:noFill/>
                          </a:ln>
                          <a:effectLst/>
                        </a:rPr>
                        <a:t>Принять – произвести предлагаемые изменения;</a:t>
                      </a: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228600" algn="l"/>
                        </a:tabLst>
                      </a:pPr>
                      <a:r>
                        <a:rPr kumimoji="0" lang="ru-RU" sz="1000" u="none" strike="noStrike" cap="none" normalizeH="0" baseline="0" dirty="0">
                          <a:ln>
                            <a:noFill/>
                          </a:ln>
                          <a:effectLst/>
                        </a:rPr>
                        <a:t>Отменить – признано нецелесообразным давать дальнейший ход этому запросу;</a:t>
                      </a: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228600" algn="l"/>
                        </a:tabLst>
                      </a:pPr>
                      <a:r>
                        <a:rPr kumimoji="0" lang="ru-RU" sz="1000" u="none" strike="noStrike" cap="none" normalizeH="0" baseline="0" dirty="0">
                          <a:ln>
                            <a:noFill/>
                          </a:ln>
                          <a:effectLst/>
                        </a:rPr>
                        <a:t>Отложить – запрос имеет смысл, однако будет рассмотрен на более позднем этапе проекта;</a:t>
                      </a: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228600" algn="l"/>
                        </a:tabLst>
                      </a:pPr>
                      <a:r>
                        <a:rPr kumimoji="0" lang="ru-RU" sz="1000" u="none" strike="noStrike" cap="none" normalizeH="0" baseline="0" dirty="0">
                          <a:ln>
                            <a:noFill/>
                          </a:ln>
                          <a:effectLst/>
                        </a:rPr>
                        <a:t>Провести оценку – запрос имеет смысл и необходимо провести анализ и оценку последствий;</a:t>
                      </a:r>
                    </a:p>
                    <a:p>
                      <a:pPr marL="0" marR="0" lvl="0" indent="0" algn="l" defTabSz="914400" rtl="0" eaLnBrk="0" fontAlgn="base" latinLnBrk="0" hangingPunct="0">
                        <a:lnSpc>
                          <a:spcPct val="100000"/>
                        </a:lnSpc>
                        <a:spcBef>
                          <a:spcPct val="0"/>
                        </a:spcBef>
                        <a:spcAft>
                          <a:spcPct val="0"/>
                        </a:spcAft>
                        <a:buClrTx/>
                        <a:buSzTx/>
                        <a:buFont typeface="Symbol" pitchFamily="18" charset="2"/>
                        <a:buNone/>
                        <a:tabLst>
                          <a:tab pos="228600" algn="l"/>
                        </a:tabLst>
                      </a:pPr>
                      <a:r>
                        <a:rPr kumimoji="0" lang="ru-RU" sz="1000" u="none" strike="noStrike" cap="none" normalizeH="0" baseline="0" dirty="0">
                          <a:ln>
                            <a:noFill/>
                          </a:ln>
                          <a:effectLst/>
                        </a:rPr>
                        <a:t>Эскалировать – запрос имеет смысл, и необходимо провести анализ и оценку последствий, однако проводить такую оценку и принимать решение полномочия имеют только вышестоящие комитеты. </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extLst>
                  <a:ext uri="{0D108BD9-81ED-4DB2-BD59-A6C34878D82A}">
                    <a16:rowId xmlns:a16="http://schemas.microsoft.com/office/drawing/2014/main" val="10008"/>
                  </a:ext>
                </a:extLst>
              </a:tr>
              <a:tr h="271393">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Решение Куратора проекта</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ru-RU" sz="1000" u="none" strike="noStrike" cap="none" normalizeH="0" baseline="0" dirty="0">
                          <a:ln>
                            <a:noFill/>
                          </a:ln>
                          <a:effectLst/>
                        </a:rPr>
                        <a:t>Дата, подпись</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09"/>
                  </a:ext>
                </a:extLst>
              </a:tr>
              <a:tr h="5952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Оценка последствий изменения </a:t>
                      </a:r>
                      <a:r>
                        <a:rPr kumimoji="0" lang="ru-RU" sz="1000" u="none" strike="noStrike" cap="none" normalizeH="0" baseline="0">
                          <a:ln>
                            <a:noFill/>
                          </a:ln>
                          <a:effectLst/>
                        </a:rPr>
                        <a:t>и рекомендации </a:t>
                      </a:r>
                      <a:r>
                        <a:rPr kumimoji="0" lang="ru-RU" sz="1000" u="none" strike="noStrike" cap="none" normalizeH="0" baseline="0" dirty="0">
                          <a:ln>
                            <a:noFill/>
                          </a:ln>
                          <a:effectLst/>
                        </a:rPr>
                        <a:t>(производится экспертным комитетом):</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Влияние на длительность </a:t>
                      </a:r>
                    </a:p>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Влияние на состав работ проекта</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ru-RU" sz="1000" u="none" strike="noStrike" cap="none" normalizeH="0" baseline="0" dirty="0">
                          <a:ln>
                            <a:noFill/>
                          </a:ln>
                          <a:effectLst/>
                        </a:rPr>
                        <a:t>Влияние на стоимость проекта</a:t>
                      </a:r>
                    </a:p>
                    <a:p>
                      <a:pPr marL="342900" marR="0" lvl="0" indent="-342900" algn="just" defTabSz="914400" rtl="0" eaLnBrk="0" fontAlgn="base" latinLnBrk="0" hangingPunct="0">
                        <a:lnSpc>
                          <a:spcPct val="100000"/>
                        </a:lnSpc>
                        <a:spcBef>
                          <a:spcPct val="0"/>
                        </a:spcBef>
                        <a:spcAft>
                          <a:spcPct val="0"/>
                        </a:spcAft>
                        <a:buClrTx/>
                        <a:buSzTx/>
                        <a:buFontTx/>
                        <a:buNone/>
                        <a:tabLst/>
                      </a:pPr>
                      <a:r>
                        <a:rPr kumimoji="0" lang="ru-RU" sz="1000" u="none" strike="noStrike" cap="none" normalizeH="0" baseline="0" dirty="0">
                          <a:ln>
                            <a:noFill/>
                          </a:ln>
                          <a:effectLst/>
                        </a:rPr>
                        <a:t>Итоговая оценка (если возможно)</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extLst>
                  <a:ext uri="{0D108BD9-81ED-4DB2-BD59-A6C34878D82A}">
                    <a16:rowId xmlns:a16="http://schemas.microsoft.com/office/drawing/2014/main" val="10010"/>
                  </a:ext>
                </a:extLst>
              </a:tr>
              <a:tr h="614269">
                <a:tc>
                  <a:txBody>
                    <a:bodyPr/>
                    <a:lstStyle/>
                    <a:p>
                      <a:pPr marL="3175" marR="0" lvl="0" indent="-3175"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Решение Управляющего комитета</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ru-RU" sz="1000" u="none" strike="noStrike" cap="none" normalizeH="0" baseline="0" dirty="0">
                          <a:ln>
                            <a:noFill/>
                          </a:ln>
                          <a:effectLst/>
                        </a:rPr>
                        <a:t>Дата, подпись</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43" marR="91443" marT="45721" marB="4572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43" marR="91443" marT="45721" marB="45721" horzOverflow="overflow"/>
                </a:tc>
                <a:extLst>
                  <a:ext uri="{0D108BD9-81ED-4DB2-BD59-A6C34878D82A}">
                    <a16:rowId xmlns:a16="http://schemas.microsoft.com/office/drawing/2014/main" val="10011"/>
                  </a:ext>
                </a:extLst>
              </a:tr>
            </a:tbl>
          </a:graphicData>
        </a:graphic>
      </p:graphicFrame>
      <p:sp>
        <p:nvSpPr>
          <p:cNvPr id="102443" name="Заголовок 2"/>
          <p:cNvSpPr>
            <a:spLocks noGrp="1"/>
          </p:cNvSpPr>
          <p:nvPr>
            <p:ph type="title"/>
          </p:nvPr>
        </p:nvSpPr>
        <p:spPr/>
        <p:txBody>
          <a:bodyPr/>
          <a:lstStyle/>
          <a:p>
            <a:r>
              <a:rPr lang="ru-RU" altLang="ru-RU"/>
              <a:t>Запрос на изменение (вариант)</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072431108"/>
              </p:ext>
            </p:extLst>
          </p:nvPr>
        </p:nvGraphicFramePr>
        <p:xfrm>
          <a:off x="250824" y="1218776"/>
          <a:ext cx="8642351" cy="4993887"/>
        </p:xfrm>
        <a:graphic>
          <a:graphicData uri="http://schemas.openxmlformats.org/drawingml/2006/table">
            <a:tbl>
              <a:tblPr firstRow="1" bandRow="1">
                <a:tableStyleId>{2D5ABB26-0587-4C30-8999-92F81FD0307C}</a:tableStyleId>
              </a:tblPr>
              <a:tblGrid>
                <a:gridCol w="2007218">
                  <a:extLst>
                    <a:ext uri="{9D8B030D-6E8A-4147-A177-3AD203B41FA5}">
                      <a16:colId xmlns:a16="http://schemas.microsoft.com/office/drawing/2014/main" val="20000"/>
                    </a:ext>
                  </a:extLst>
                </a:gridCol>
                <a:gridCol w="2245900">
                  <a:extLst>
                    <a:ext uri="{9D8B030D-6E8A-4147-A177-3AD203B41FA5}">
                      <a16:colId xmlns:a16="http://schemas.microsoft.com/office/drawing/2014/main" val="20001"/>
                    </a:ext>
                  </a:extLst>
                </a:gridCol>
                <a:gridCol w="2177842">
                  <a:extLst>
                    <a:ext uri="{9D8B030D-6E8A-4147-A177-3AD203B41FA5}">
                      <a16:colId xmlns:a16="http://schemas.microsoft.com/office/drawing/2014/main" val="20002"/>
                    </a:ext>
                  </a:extLst>
                </a:gridCol>
                <a:gridCol w="2211391">
                  <a:extLst>
                    <a:ext uri="{9D8B030D-6E8A-4147-A177-3AD203B41FA5}">
                      <a16:colId xmlns:a16="http://schemas.microsoft.com/office/drawing/2014/main" val="20003"/>
                    </a:ext>
                  </a:extLst>
                </a:gridCol>
              </a:tblGrid>
              <a:tr h="591380">
                <a:tc>
                  <a:txBody>
                    <a:bodyPr/>
                    <a:lstStyle/>
                    <a:p>
                      <a:pPr algn="ctr"/>
                      <a:r>
                        <a:rPr lang="ru-RU" sz="1200" b="1" dirty="0">
                          <a:solidFill>
                            <a:schemeClr val="tx2">
                              <a:lumMod val="75000"/>
                            </a:schemeClr>
                          </a:solidFill>
                        </a:rPr>
                        <a:t>Характер изменения / кто утверждает</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b="1" dirty="0">
                          <a:solidFill>
                            <a:schemeClr val="tx2">
                              <a:lumMod val="75000"/>
                            </a:schemeClr>
                          </a:solidFill>
                        </a:rPr>
                        <a:t>Руководитель</a:t>
                      </a:r>
                      <a:r>
                        <a:rPr lang="ru-RU" sz="1200" b="1" baseline="0" dirty="0">
                          <a:solidFill>
                            <a:schemeClr val="tx2">
                              <a:lumMod val="75000"/>
                            </a:schemeClr>
                          </a:solidFill>
                        </a:rPr>
                        <a:t> проекта</a:t>
                      </a:r>
                      <a:endParaRPr lang="ru-RU" sz="1200" b="1" dirty="0">
                        <a:solidFill>
                          <a:schemeClr val="tx2">
                            <a:lumMod val="75000"/>
                          </a:schemeClr>
                        </a:solidFill>
                      </a:endParaRP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b="1" dirty="0">
                          <a:solidFill>
                            <a:schemeClr val="tx2">
                              <a:lumMod val="75000"/>
                            </a:schemeClr>
                          </a:solidFill>
                        </a:rPr>
                        <a:t>Куратор проекта</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200" b="1" dirty="0">
                          <a:solidFill>
                            <a:schemeClr val="tx2">
                              <a:lumMod val="75000"/>
                            </a:schemeClr>
                          </a:solidFill>
                        </a:rPr>
                        <a:t>Управляющий комитет проекта</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2418">
                <a:tc>
                  <a:txBody>
                    <a:bodyPr/>
                    <a:lstStyle/>
                    <a:p>
                      <a:r>
                        <a:rPr lang="ru-RU" sz="1200" b="1" dirty="0"/>
                        <a:t>Общий бюджет</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Любые отклонения на сумме</a:t>
                      </a:r>
                      <a:r>
                        <a:rPr lang="ru-RU" sz="1200" baseline="0" dirty="0"/>
                        <a:t> общего бюджета</a:t>
                      </a:r>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91380">
                <a:tc>
                  <a:txBody>
                    <a:bodyPr/>
                    <a:lstStyle/>
                    <a:p>
                      <a:r>
                        <a:rPr lang="ru-RU" sz="1200" b="1" dirty="0"/>
                        <a:t>Бюджет по отдельным статьям</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Отклонения в размере не более ±10%</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Отклонения в</a:t>
                      </a:r>
                      <a:r>
                        <a:rPr lang="ru-RU" sz="1200" baseline="0" dirty="0"/>
                        <a:t> размере не более </a:t>
                      </a:r>
                      <a:r>
                        <a:rPr lang="ru-RU" sz="1200" dirty="0"/>
                        <a:t>±20%</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Отклонения в</a:t>
                      </a:r>
                      <a:r>
                        <a:rPr lang="ru-RU" sz="1200" baseline="0" dirty="0"/>
                        <a:t> размере более </a:t>
                      </a:r>
                      <a:r>
                        <a:rPr lang="ru-RU" sz="1200" dirty="0"/>
                        <a:t>±20%</a:t>
                      </a:r>
                    </a:p>
                    <a:p>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22418">
                <a:tc>
                  <a:txBody>
                    <a:bodyPr/>
                    <a:lstStyle/>
                    <a:p>
                      <a:r>
                        <a:rPr lang="ru-RU" sz="1200" b="1" dirty="0"/>
                        <a:t>Прибыль</a:t>
                      </a:r>
                      <a:r>
                        <a:rPr lang="ru-RU" sz="1200" b="1" baseline="0" dirty="0"/>
                        <a:t> проекта</a:t>
                      </a:r>
                      <a:endParaRPr lang="ru-RU" sz="1200" b="1" dirty="0"/>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Отклонения в размере не более ±10%</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Отклонения в размере более ±10%</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22418">
                <a:tc>
                  <a:txBody>
                    <a:bodyPr/>
                    <a:lstStyle/>
                    <a:p>
                      <a:r>
                        <a:rPr lang="ru-RU" sz="1200" b="1" dirty="0"/>
                        <a:t>Перечисление дивидендов</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Любые отклонения</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22418">
                <a:tc>
                  <a:txBody>
                    <a:bodyPr/>
                    <a:lstStyle/>
                    <a:p>
                      <a:r>
                        <a:rPr lang="ru-RU" sz="1200" b="1" dirty="0"/>
                        <a:t>Продукт</a:t>
                      </a:r>
                      <a:r>
                        <a:rPr lang="ru-RU" sz="1200" b="1" baseline="0" dirty="0"/>
                        <a:t> проекта</a:t>
                      </a:r>
                      <a:endParaRPr lang="ru-RU" sz="1200" b="1" dirty="0"/>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Изменения, не влияющие</a:t>
                      </a:r>
                      <a:r>
                        <a:rPr lang="ru-RU" sz="1200" baseline="0" dirty="0"/>
                        <a:t> на требования к продукту</a:t>
                      </a:r>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Изменения,</a:t>
                      </a:r>
                      <a:r>
                        <a:rPr lang="ru-RU" sz="1200" baseline="0" dirty="0"/>
                        <a:t> </a:t>
                      </a:r>
                      <a:r>
                        <a:rPr lang="ru-RU" sz="1200" dirty="0"/>
                        <a:t>влияющие</a:t>
                      </a:r>
                      <a:r>
                        <a:rPr lang="ru-RU" sz="1200" baseline="0" dirty="0"/>
                        <a:t> на требования к продукту</a:t>
                      </a:r>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87623">
                <a:tc>
                  <a:txBody>
                    <a:bodyPr/>
                    <a:lstStyle/>
                    <a:p>
                      <a:r>
                        <a:rPr lang="ru-RU" sz="1200" b="1" dirty="0"/>
                        <a:t>Цели проекта</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Любые изменения целей</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760343">
                <a:tc>
                  <a:txBody>
                    <a:bodyPr/>
                    <a:lstStyle/>
                    <a:p>
                      <a:r>
                        <a:rPr lang="ru-RU" sz="1200" b="1" dirty="0"/>
                        <a:t>Длительность проекта</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Изменение длительности работ без изменения суммарной длительности</a:t>
                      </a:r>
                      <a:r>
                        <a:rPr lang="ru-RU" sz="1200" baseline="0" dirty="0"/>
                        <a:t> </a:t>
                      </a:r>
                      <a:r>
                        <a:rPr lang="ru-RU" sz="1200" dirty="0"/>
                        <a:t>проекта</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Изменение суммарной длительности</a:t>
                      </a:r>
                      <a:r>
                        <a:rPr lang="ru-RU" sz="1200" baseline="0" dirty="0"/>
                        <a:t> проекта в пределах 1 месяца</a:t>
                      </a:r>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Изменение суммарной длительности</a:t>
                      </a:r>
                      <a:r>
                        <a:rPr lang="ru-RU" sz="1200" baseline="0" dirty="0"/>
                        <a:t> проекта более чем на 1 месяц</a:t>
                      </a:r>
                      <a:endParaRPr lang="ru-RU" sz="1200" dirty="0"/>
                    </a:p>
                    <a:p>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760343">
                <a:tc>
                  <a:txBody>
                    <a:bodyPr/>
                    <a:lstStyle/>
                    <a:p>
                      <a:r>
                        <a:rPr lang="ru-RU" sz="1200" b="1" dirty="0"/>
                        <a:t>Длительность отдельной фазы</a:t>
                      </a:r>
                    </a:p>
                  </a:txBody>
                  <a:tcPr marT="45726" marB="4572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a:t>
                      </a:r>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200" dirty="0"/>
                        <a:t>Изменение длительности</a:t>
                      </a:r>
                      <a:r>
                        <a:rPr lang="ru-RU" sz="1200" baseline="0" dirty="0"/>
                        <a:t> фазы в пределах 1 недели</a:t>
                      </a:r>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Изменение длительности</a:t>
                      </a:r>
                      <a:r>
                        <a:rPr lang="ru-RU" sz="1200" baseline="0" dirty="0"/>
                        <a:t> фазы более чем на 1 неделю</a:t>
                      </a:r>
                      <a:endParaRPr lang="ru-RU" sz="1200" dirty="0"/>
                    </a:p>
                    <a:p>
                      <a:endParaRPr lang="ru-RU" sz="1200" dirty="0"/>
                    </a:p>
                  </a:txBody>
                  <a:tcPr marT="45726" marB="4572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103478" name="Заголовок 2"/>
          <p:cNvSpPr>
            <a:spLocks noGrp="1"/>
          </p:cNvSpPr>
          <p:nvPr>
            <p:ph type="title"/>
          </p:nvPr>
        </p:nvSpPr>
        <p:spPr/>
        <p:txBody>
          <a:bodyPr/>
          <a:lstStyle/>
          <a:p>
            <a:r>
              <a:rPr lang="ru-RU" altLang="ru-RU">
                <a:cs typeface="Arial" pitchFamily="34" charset="0"/>
              </a:rPr>
              <a:t>Уровни принятия решений</a:t>
            </a:r>
            <a:endParaRPr lang="ru-RU" altLang="ru-RU"/>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Заголовок 1"/>
          <p:cNvSpPr>
            <a:spLocks noGrp="1"/>
          </p:cNvSpPr>
          <p:nvPr>
            <p:ph type="title"/>
          </p:nvPr>
        </p:nvSpPr>
        <p:spPr>
          <a:xfrm>
            <a:off x="611560" y="2276872"/>
            <a:ext cx="8229600" cy="1143000"/>
          </a:xfrm>
        </p:spPr>
        <p:txBody>
          <a:bodyPr/>
          <a:lstStyle/>
          <a:p>
            <a:r>
              <a:rPr lang="ru-RU" altLang="ru-RU" dirty="0"/>
              <a:t>Завершение проекта</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5" name="AutoShape 6"/>
          <p:cNvSpPr>
            <a:spLocks noChangeArrowheads="1"/>
          </p:cNvSpPr>
          <p:nvPr/>
        </p:nvSpPr>
        <p:spPr bwMode="auto">
          <a:xfrm>
            <a:off x="480493" y="2361417"/>
            <a:ext cx="755650" cy="357188"/>
          </a:xfrm>
          <a:prstGeom prst="rightArrow">
            <a:avLst>
              <a:gd name="adj1" fmla="val 33333"/>
              <a:gd name="adj2" fmla="val 81194"/>
            </a:avLst>
          </a:prstGeom>
          <a:solidFill>
            <a:srgbClr val="FFFFFF"/>
          </a:solidFill>
          <a:ln w="6350">
            <a:solidFill>
              <a:srgbClr val="000000"/>
            </a:solidFill>
            <a:miter lim="800000"/>
            <a:headEnd/>
            <a:tailEnd/>
          </a:ln>
        </p:spPr>
        <p:txBody>
          <a:bodyPr lIns="1800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96" name="Rectangle 7"/>
          <p:cNvSpPr>
            <a:spLocks noChangeArrowheads="1"/>
          </p:cNvSpPr>
          <p:nvPr/>
        </p:nvSpPr>
        <p:spPr bwMode="auto">
          <a:xfrm>
            <a:off x="234950" y="1736547"/>
            <a:ext cx="1292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12700" tIns="12700" rIns="12700" bIns="1270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r>
              <a:rPr lang="ru-RU" altLang="ru-RU" sz="1400" b="1" dirty="0"/>
              <a:t>от процессов</a:t>
            </a:r>
          </a:p>
          <a:p>
            <a:pPr algn="ctr">
              <a:spcBef>
                <a:spcPct val="0"/>
              </a:spcBef>
              <a:buFontTx/>
              <a:buNone/>
            </a:pPr>
            <a:r>
              <a:rPr lang="ru-RU" altLang="ru-RU" sz="1400" b="1" dirty="0"/>
              <a:t>контроля</a:t>
            </a:r>
            <a:endParaRPr lang="ru-RU" altLang="ru-RU" sz="1000" b="1" dirty="0"/>
          </a:p>
        </p:txBody>
      </p:sp>
      <p:grpSp>
        <p:nvGrpSpPr>
          <p:cNvPr id="105497" name="Group 8"/>
          <p:cNvGrpSpPr>
            <a:grpSpLocks/>
          </p:cNvGrpSpPr>
          <p:nvPr/>
        </p:nvGrpSpPr>
        <p:grpSpPr bwMode="auto">
          <a:xfrm>
            <a:off x="1619250" y="1196975"/>
            <a:ext cx="4583113" cy="2414588"/>
            <a:chOff x="4608" y="2115"/>
            <a:chExt cx="5160" cy="2686"/>
          </a:xfrm>
        </p:grpSpPr>
        <p:sp>
          <p:nvSpPr>
            <p:cNvPr id="105498" name="Rectangle 9"/>
            <p:cNvSpPr>
              <a:spLocks noChangeArrowheads="1"/>
            </p:cNvSpPr>
            <p:nvPr/>
          </p:nvSpPr>
          <p:spPr bwMode="auto">
            <a:xfrm>
              <a:off x="4608" y="2115"/>
              <a:ext cx="5160" cy="652"/>
            </a:xfrm>
            <a:prstGeom prst="rect">
              <a:avLst/>
            </a:prstGeom>
            <a:solidFill>
              <a:srgbClr val="FFFFFF"/>
            </a:solidFill>
            <a:ln w="9525">
              <a:solidFill>
                <a:srgbClr val="000000"/>
              </a:solidFill>
              <a:miter lim="800000"/>
              <a:headEnd/>
              <a:tailEnd/>
            </a:ln>
          </p:spPr>
          <p:txBody>
            <a:bodyPr lIns="12700" tIns="0" rIns="12700" bIns="1270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lgn="ctr">
                <a:spcBef>
                  <a:spcPct val="0"/>
                </a:spcBef>
                <a:buFontTx/>
                <a:buNone/>
              </a:pPr>
              <a:endParaRPr lang="ru-RU" altLang="ru-RU" sz="200" b="1" u="sng" dirty="0"/>
            </a:p>
            <a:p>
              <a:pPr algn="ctr">
                <a:spcBef>
                  <a:spcPct val="0"/>
                </a:spcBef>
                <a:buFontTx/>
                <a:buNone/>
              </a:pPr>
              <a:r>
                <a:rPr lang="ru-RU" altLang="ru-RU" sz="2000" b="1" dirty="0"/>
                <a:t>Процессы завершения</a:t>
              </a:r>
              <a:endParaRPr lang="ru-RU" altLang="ru-RU" sz="2800" b="1" dirty="0"/>
            </a:p>
          </p:txBody>
        </p:sp>
        <p:sp>
          <p:nvSpPr>
            <p:cNvPr id="105499" name="Rectangle 10"/>
            <p:cNvSpPr>
              <a:spLocks noChangeArrowheads="1"/>
            </p:cNvSpPr>
            <p:nvPr/>
          </p:nvSpPr>
          <p:spPr bwMode="auto">
            <a:xfrm>
              <a:off x="4608" y="2760"/>
              <a:ext cx="5160" cy="2041"/>
            </a:xfrm>
            <a:prstGeom prst="rect">
              <a:avLst/>
            </a:prstGeom>
            <a:solidFill>
              <a:srgbClr val="C0C0C0"/>
            </a:solidFill>
            <a:ln w="9525">
              <a:solidFill>
                <a:srgbClr val="000000"/>
              </a:solidFill>
              <a:miter lim="800000"/>
              <a:headEnd/>
              <a:tailEnd/>
            </a:ln>
          </p:spPr>
          <p:txBody>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789963" name="Rectangle 11"/>
            <p:cNvSpPr>
              <a:spLocks noChangeArrowheads="1"/>
            </p:cNvSpPr>
            <p:nvPr/>
          </p:nvSpPr>
          <p:spPr bwMode="auto">
            <a:xfrm>
              <a:off x="5103" y="3176"/>
              <a:ext cx="1702" cy="851"/>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p:spPr>
          <p:txBody>
            <a:bodyPr lIns="12700" tIns="12700" rIns="12700" bIns="12700"/>
            <a:lstStyle/>
            <a:p>
              <a:pPr algn="ctr" eaLnBrk="0" hangingPunct="0">
                <a:defRPr/>
              </a:pPr>
              <a:endParaRPr lang="ru-RU" sz="900" b="1" dirty="0">
                <a:cs typeface="+mn-cs"/>
              </a:endParaRPr>
            </a:p>
            <a:p>
              <a:pPr algn="ctr" eaLnBrk="0" hangingPunct="0">
                <a:defRPr/>
              </a:pPr>
              <a:r>
                <a:rPr lang="ru-RU" sz="1400" b="1" dirty="0">
                  <a:cs typeface="+mn-cs"/>
                </a:rPr>
                <a:t>Закрытие контрактов</a:t>
              </a:r>
              <a:endParaRPr lang="ru-RU" sz="800" b="1" dirty="0">
                <a:cs typeface="+mn-cs"/>
              </a:endParaRPr>
            </a:p>
          </p:txBody>
        </p:sp>
        <p:sp>
          <p:nvSpPr>
            <p:cNvPr id="105501" name="Line 12"/>
            <p:cNvSpPr>
              <a:spLocks noChangeShapeType="1"/>
            </p:cNvSpPr>
            <p:nvPr/>
          </p:nvSpPr>
          <p:spPr bwMode="auto">
            <a:xfrm flipH="1">
              <a:off x="6852" y="3608"/>
              <a:ext cx="624" cy="1"/>
            </a:xfrm>
            <a:prstGeom prst="line">
              <a:avLst/>
            </a:prstGeom>
            <a:noFill/>
            <a:ln w="25400">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a:lstStyle/>
            <a:p>
              <a:endParaRPr lang="ru-RU"/>
            </a:p>
          </p:txBody>
        </p:sp>
        <p:sp>
          <p:nvSpPr>
            <p:cNvPr id="1789965" name="Rectangle 13"/>
            <p:cNvSpPr>
              <a:spLocks noChangeArrowheads="1"/>
            </p:cNvSpPr>
            <p:nvPr/>
          </p:nvSpPr>
          <p:spPr bwMode="auto">
            <a:xfrm>
              <a:off x="7366" y="3176"/>
              <a:ext cx="2270" cy="851"/>
            </a:xfrm>
            <a:prstGeom prst="rect">
              <a:avLst/>
            </a:prstGeom>
            <a:solidFill>
              <a:srgbClr val="FFFFFF"/>
            </a:solidFill>
            <a:ln w="9525">
              <a:solidFill>
                <a:srgbClr val="000000"/>
              </a:solidFill>
              <a:miter lim="800000"/>
              <a:headEnd/>
              <a:tailEnd/>
            </a:ln>
            <a:effectLst>
              <a:outerShdw dist="57238" dir="2021404" algn="ctr" rotWithShape="0">
                <a:srgbClr val="000000"/>
              </a:outerShdw>
            </a:effectLst>
          </p:spPr>
          <p:txBody>
            <a:bodyPr lIns="12700" tIns="12700" rIns="12700" bIns="12700"/>
            <a:lstStyle/>
            <a:p>
              <a:pPr algn="ctr" eaLnBrk="0" hangingPunct="0">
                <a:defRPr/>
              </a:pPr>
              <a:endParaRPr lang="ru-RU" sz="900" b="1" dirty="0">
                <a:cs typeface="+mn-cs"/>
              </a:endParaRPr>
            </a:p>
            <a:p>
              <a:pPr algn="ctr" eaLnBrk="0" hangingPunct="0">
                <a:defRPr/>
              </a:pPr>
              <a:r>
                <a:rPr lang="ru-RU" sz="1400" b="1" dirty="0">
                  <a:cs typeface="+mn-cs"/>
                </a:rPr>
                <a:t>Административное закрытие</a:t>
              </a:r>
              <a:endParaRPr lang="ru-RU" sz="1000" b="1" dirty="0">
                <a:cs typeface="+mn-cs"/>
              </a:endParaRPr>
            </a:p>
          </p:txBody>
        </p:sp>
      </p:grpSp>
      <p:sp>
        <p:nvSpPr>
          <p:cNvPr id="105493" name="AutoShape 19"/>
          <p:cNvSpPr>
            <a:spLocks noChangeArrowheads="1"/>
          </p:cNvSpPr>
          <p:nvPr/>
        </p:nvSpPr>
        <p:spPr bwMode="auto">
          <a:xfrm>
            <a:off x="6786563" y="1183418"/>
            <a:ext cx="1322050" cy="792163"/>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94" name="Text Box 20"/>
          <p:cNvSpPr txBox="1">
            <a:spLocks noChangeArrowheads="1"/>
          </p:cNvSpPr>
          <p:nvPr/>
        </p:nvSpPr>
        <p:spPr bwMode="auto">
          <a:xfrm>
            <a:off x="6786563" y="1254856"/>
            <a:ext cx="1476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a:t>Протоколы</a:t>
            </a:r>
          </a:p>
        </p:txBody>
      </p:sp>
      <p:sp>
        <p:nvSpPr>
          <p:cNvPr id="105491" name="AutoShape 22"/>
          <p:cNvSpPr>
            <a:spLocks noChangeArrowheads="1"/>
          </p:cNvSpPr>
          <p:nvPr/>
        </p:nvSpPr>
        <p:spPr bwMode="auto">
          <a:xfrm>
            <a:off x="7092950" y="2466118"/>
            <a:ext cx="1417295" cy="792163"/>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92" name="Text Box 23"/>
          <p:cNvSpPr txBox="1">
            <a:spLocks noChangeArrowheads="1"/>
          </p:cNvSpPr>
          <p:nvPr/>
        </p:nvSpPr>
        <p:spPr bwMode="auto">
          <a:xfrm>
            <a:off x="7092950" y="2537556"/>
            <a:ext cx="158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a:t>«Извлеченные уроки»</a:t>
            </a:r>
          </a:p>
        </p:txBody>
      </p:sp>
      <p:sp>
        <p:nvSpPr>
          <p:cNvPr id="105489" name="AutoShape 25"/>
          <p:cNvSpPr>
            <a:spLocks noChangeArrowheads="1"/>
          </p:cNvSpPr>
          <p:nvPr/>
        </p:nvSpPr>
        <p:spPr bwMode="auto">
          <a:xfrm>
            <a:off x="7667625" y="4573449"/>
            <a:ext cx="1096023" cy="792163"/>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90" name="Text Box 26"/>
          <p:cNvSpPr txBox="1">
            <a:spLocks noChangeArrowheads="1"/>
          </p:cNvSpPr>
          <p:nvPr/>
        </p:nvSpPr>
        <p:spPr bwMode="auto">
          <a:xfrm>
            <a:off x="7667625" y="4644887"/>
            <a:ext cx="12239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a:t>Приказ о закрытии</a:t>
            </a:r>
          </a:p>
        </p:txBody>
      </p:sp>
      <p:sp>
        <p:nvSpPr>
          <p:cNvPr id="105487" name="AutoShape 28"/>
          <p:cNvSpPr>
            <a:spLocks noChangeArrowheads="1"/>
          </p:cNvSpPr>
          <p:nvPr/>
        </p:nvSpPr>
        <p:spPr bwMode="auto">
          <a:xfrm>
            <a:off x="7235825" y="3882597"/>
            <a:ext cx="1096023" cy="792162"/>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88" name="Text Box 29"/>
          <p:cNvSpPr txBox="1">
            <a:spLocks noChangeArrowheads="1"/>
          </p:cNvSpPr>
          <p:nvPr/>
        </p:nvSpPr>
        <p:spPr bwMode="auto">
          <a:xfrm>
            <a:off x="7235825" y="3954034"/>
            <a:ext cx="12239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a:t>Архив проекта</a:t>
            </a:r>
          </a:p>
        </p:txBody>
      </p:sp>
      <p:sp>
        <p:nvSpPr>
          <p:cNvPr id="105485" name="AutoShape 31"/>
          <p:cNvSpPr>
            <a:spLocks noChangeArrowheads="1"/>
          </p:cNvSpPr>
          <p:nvPr/>
        </p:nvSpPr>
        <p:spPr bwMode="auto">
          <a:xfrm>
            <a:off x="6804025" y="3191169"/>
            <a:ext cx="1096023" cy="792163"/>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86" name="Text Box 32"/>
          <p:cNvSpPr txBox="1">
            <a:spLocks noChangeArrowheads="1"/>
          </p:cNvSpPr>
          <p:nvPr/>
        </p:nvSpPr>
        <p:spPr bwMode="auto">
          <a:xfrm>
            <a:off x="6804025" y="3262607"/>
            <a:ext cx="12239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a:t>Финальная отчетность</a:t>
            </a:r>
          </a:p>
        </p:txBody>
      </p:sp>
      <p:sp>
        <p:nvSpPr>
          <p:cNvPr id="105483" name="AutoShape 34"/>
          <p:cNvSpPr>
            <a:spLocks noChangeArrowheads="1"/>
          </p:cNvSpPr>
          <p:nvPr/>
        </p:nvSpPr>
        <p:spPr bwMode="auto">
          <a:xfrm>
            <a:off x="7164388" y="1659383"/>
            <a:ext cx="1223962" cy="855663"/>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
        <p:nvSpPr>
          <p:cNvPr id="105484" name="Text Box 35"/>
          <p:cNvSpPr txBox="1">
            <a:spLocks noChangeArrowheads="1"/>
          </p:cNvSpPr>
          <p:nvPr/>
        </p:nvSpPr>
        <p:spPr bwMode="auto">
          <a:xfrm>
            <a:off x="7164388" y="1736547"/>
            <a:ext cx="1366837" cy="73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1400" b="1" dirty="0"/>
              <a:t>Акты сдачи-приемки работ</a:t>
            </a:r>
          </a:p>
        </p:txBody>
      </p:sp>
      <p:sp>
        <p:nvSpPr>
          <p:cNvPr id="105481" name="Text Box 36"/>
          <p:cNvSpPr txBox="1">
            <a:spLocks noChangeArrowheads="1"/>
          </p:cNvSpPr>
          <p:nvPr/>
        </p:nvSpPr>
        <p:spPr bwMode="auto">
          <a:xfrm>
            <a:off x="179388" y="4437063"/>
            <a:ext cx="842486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Arial" pitchFamily="34" charset="0"/>
              <a:buChar char="•"/>
              <a:defRPr>
                <a:solidFill>
                  <a:schemeClr val="tx1"/>
                </a:solidFill>
                <a:latin typeface="Arial" pitchFamily="34" charset="0"/>
              </a:defRPr>
            </a:lvl1pPr>
            <a:lvl2pPr marL="714375" indent="-257175"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lvl="1">
              <a:spcBef>
                <a:spcPct val="50000"/>
              </a:spcBef>
              <a:buFontTx/>
              <a:buChar char="•"/>
            </a:pPr>
            <a:r>
              <a:rPr lang="ru-RU" altLang="ru-RU" dirty="0"/>
              <a:t>ввод в эксплуатацию и принятие проекта Заказчиком;</a:t>
            </a:r>
          </a:p>
          <a:p>
            <a:pPr lvl="1">
              <a:spcBef>
                <a:spcPct val="50000"/>
              </a:spcBef>
              <a:buFontTx/>
              <a:buChar char="•"/>
            </a:pPr>
            <a:r>
              <a:rPr lang="ru-RU" altLang="ru-RU" dirty="0"/>
              <a:t>документирование и анализ опыта;</a:t>
            </a:r>
          </a:p>
          <a:p>
            <a:pPr lvl="1">
              <a:spcBef>
                <a:spcPct val="50000"/>
              </a:spcBef>
              <a:buFontTx/>
              <a:buChar char="•"/>
            </a:pPr>
            <a:r>
              <a:rPr lang="ru-RU" altLang="ru-RU" dirty="0" err="1"/>
              <a:t>постпроектное</a:t>
            </a:r>
            <a:r>
              <a:rPr lang="ru-RU" altLang="ru-RU" dirty="0"/>
              <a:t> совещание;</a:t>
            </a:r>
          </a:p>
          <a:p>
            <a:pPr lvl="1">
              <a:spcBef>
                <a:spcPct val="50000"/>
              </a:spcBef>
              <a:buFontTx/>
              <a:buChar char="•"/>
            </a:pPr>
            <a:r>
              <a:rPr lang="ru-RU" altLang="ru-RU" dirty="0"/>
              <a:t>извлечение уроков.</a:t>
            </a:r>
          </a:p>
        </p:txBody>
      </p:sp>
      <p:sp>
        <p:nvSpPr>
          <p:cNvPr id="105482" name="Заголовок 11"/>
          <p:cNvSpPr>
            <a:spLocks noGrp="1"/>
          </p:cNvSpPr>
          <p:nvPr>
            <p:ph type="title"/>
          </p:nvPr>
        </p:nvSpPr>
        <p:spPr/>
        <p:txBody>
          <a:bodyPr/>
          <a:lstStyle/>
          <a:p>
            <a:r>
              <a:rPr lang="ru-RU" altLang="ru-RU"/>
              <a:t>Процессы завершения проекта</a:t>
            </a:r>
          </a:p>
        </p:txBody>
      </p:sp>
      <p:sp>
        <p:nvSpPr>
          <p:cNvPr id="31" name="AutoShape 6"/>
          <p:cNvSpPr>
            <a:spLocks noChangeArrowheads="1"/>
          </p:cNvSpPr>
          <p:nvPr/>
        </p:nvSpPr>
        <p:spPr bwMode="auto">
          <a:xfrm>
            <a:off x="6245225" y="2380250"/>
            <a:ext cx="755650" cy="357188"/>
          </a:xfrm>
          <a:prstGeom prst="rightArrow">
            <a:avLst>
              <a:gd name="adj1" fmla="val 33333"/>
              <a:gd name="adj2" fmla="val 81194"/>
            </a:avLst>
          </a:prstGeom>
          <a:solidFill>
            <a:srgbClr val="FFFFFF"/>
          </a:solidFill>
          <a:ln w="6350">
            <a:solidFill>
              <a:srgbClr val="000000"/>
            </a:solidFill>
            <a:miter lim="800000"/>
            <a:headEnd/>
            <a:tailEnd/>
          </a:ln>
        </p:spPr>
        <p:txBody>
          <a:bodyPr lIns="18000" tIns="0" rIns="0" bIns="0"/>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493"/>
                                        </p:tgtEl>
                                        <p:attrNameLst>
                                          <p:attrName>style.visibility</p:attrName>
                                        </p:attrNameLst>
                                      </p:cBhvr>
                                      <p:to>
                                        <p:strVal val="visible"/>
                                      </p:to>
                                    </p:set>
                                    <p:anim calcmode="lin" valueType="num">
                                      <p:cBhvr additive="base">
                                        <p:cTn id="7" dur="500" fill="hold"/>
                                        <p:tgtEl>
                                          <p:spTgt spid="105493"/>
                                        </p:tgtEl>
                                        <p:attrNameLst>
                                          <p:attrName>ppt_x</p:attrName>
                                        </p:attrNameLst>
                                      </p:cBhvr>
                                      <p:tavLst>
                                        <p:tav tm="0">
                                          <p:val>
                                            <p:strVal val="#ppt_x"/>
                                          </p:val>
                                        </p:tav>
                                        <p:tav tm="100000">
                                          <p:val>
                                            <p:strVal val="#ppt_x"/>
                                          </p:val>
                                        </p:tav>
                                      </p:tavLst>
                                    </p:anim>
                                    <p:anim calcmode="lin" valueType="num">
                                      <p:cBhvr additive="base">
                                        <p:cTn id="8" dur="500" fill="hold"/>
                                        <p:tgtEl>
                                          <p:spTgt spid="10549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5494"/>
                                        </p:tgtEl>
                                        <p:attrNameLst>
                                          <p:attrName>style.visibility</p:attrName>
                                        </p:attrNameLst>
                                      </p:cBhvr>
                                      <p:to>
                                        <p:strVal val="visible"/>
                                      </p:to>
                                    </p:set>
                                    <p:anim calcmode="lin" valueType="num">
                                      <p:cBhvr additive="base">
                                        <p:cTn id="11" dur="500" fill="hold"/>
                                        <p:tgtEl>
                                          <p:spTgt spid="105494"/>
                                        </p:tgtEl>
                                        <p:attrNameLst>
                                          <p:attrName>ppt_x</p:attrName>
                                        </p:attrNameLst>
                                      </p:cBhvr>
                                      <p:tavLst>
                                        <p:tav tm="0">
                                          <p:val>
                                            <p:strVal val="#ppt_x"/>
                                          </p:val>
                                        </p:tav>
                                        <p:tav tm="100000">
                                          <p:val>
                                            <p:strVal val="#ppt_x"/>
                                          </p:val>
                                        </p:tav>
                                      </p:tavLst>
                                    </p:anim>
                                    <p:anim calcmode="lin" valueType="num">
                                      <p:cBhvr additive="base">
                                        <p:cTn id="12" dur="500" fill="hold"/>
                                        <p:tgtEl>
                                          <p:spTgt spid="10549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5483"/>
                                        </p:tgtEl>
                                        <p:attrNameLst>
                                          <p:attrName>style.visibility</p:attrName>
                                        </p:attrNameLst>
                                      </p:cBhvr>
                                      <p:to>
                                        <p:strVal val="visible"/>
                                      </p:to>
                                    </p:set>
                                    <p:anim calcmode="lin" valueType="num">
                                      <p:cBhvr additive="base">
                                        <p:cTn id="16" dur="500" fill="hold"/>
                                        <p:tgtEl>
                                          <p:spTgt spid="105483"/>
                                        </p:tgtEl>
                                        <p:attrNameLst>
                                          <p:attrName>ppt_x</p:attrName>
                                        </p:attrNameLst>
                                      </p:cBhvr>
                                      <p:tavLst>
                                        <p:tav tm="0">
                                          <p:val>
                                            <p:strVal val="#ppt_x"/>
                                          </p:val>
                                        </p:tav>
                                        <p:tav tm="100000">
                                          <p:val>
                                            <p:strVal val="#ppt_x"/>
                                          </p:val>
                                        </p:tav>
                                      </p:tavLst>
                                    </p:anim>
                                    <p:anim calcmode="lin" valueType="num">
                                      <p:cBhvr additive="base">
                                        <p:cTn id="17" dur="500" fill="hold"/>
                                        <p:tgtEl>
                                          <p:spTgt spid="10548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5484"/>
                                        </p:tgtEl>
                                        <p:attrNameLst>
                                          <p:attrName>style.visibility</p:attrName>
                                        </p:attrNameLst>
                                      </p:cBhvr>
                                      <p:to>
                                        <p:strVal val="visible"/>
                                      </p:to>
                                    </p:set>
                                    <p:anim calcmode="lin" valueType="num">
                                      <p:cBhvr additive="base">
                                        <p:cTn id="20" dur="500" fill="hold"/>
                                        <p:tgtEl>
                                          <p:spTgt spid="105484"/>
                                        </p:tgtEl>
                                        <p:attrNameLst>
                                          <p:attrName>ppt_x</p:attrName>
                                        </p:attrNameLst>
                                      </p:cBhvr>
                                      <p:tavLst>
                                        <p:tav tm="0">
                                          <p:val>
                                            <p:strVal val="#ppt_x"/>
                                          </p:val>
                                        </p:tav>
                                        <p:tav tm="100000">
                                          <p:val>
                                            <p:strVal val="#ppt_x"/>
                                          </p:val>
                                        </p:tav>
                                      </p:tavLst>
                                    </p:anim>
                                    <p:anim calcmode="lin" valueType="num">
                                      <p:cBhvr additive="base">
                                        <p:cTn id="21" dur="500" fill="hold"/>
                                        <p:tgtEl>
                                          <p:spTgt spid="10548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105492"/>
                                        </p:tgtEl>
                                        <p:attrNameLst>
                                          <p:attrName>style.visibility</p:attrName>
                                        </p:attrNameLst>
                                      </p:cBhvr>
                                      <p:to>
                                        <p:strVal val="visible"/>
                                      </p:to>
                                    </p:set>
                                    <p:anim calcmode="lin" valueType="num">
                                      <p:cBhvr additive="base">
                                        <p:cTn id="25" dur="500" fill="hold"/>
                                        <p:tgtEl>
                                          <p:spTgt spid="105492"/>
                                        </p:tgtEl>
                                        <p:attrNameLst>
                                          <p:attrName>ppt_x</p:attrName>
                                        </p:attrNameLst>
                                      </p:cBhvr>
                                      <p:tavLst>
                                        <p:tav tm="0">
                                          <p:val>
                                            <p:strVal val="#ppt_x"/>
                                          </p:val>
                                        </p:tav>
                                        <p:tav tm="100000">
                                          <p:val>
                                            <p:strVal val="#ppt_x"/>
                                          </p:val>
                                        </p:tav>
                                      </p:tavLst>
                                    </p:anim>
                                    <p:anim calcmode="lin" valueType="num">
                                      <p:cBhvr additive="base">
                                        <p:cTn id="26" dur="500" fill="hold"/>
                                        <p:tgtEl>
                                          <p:spTgt spid="10549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5491"/>
                                        </p:tgtEl>
                                        <p:attrNameLst>
                                          <p:attrName>style.visibility</p:attrName>
                                        </p:attrNameLst>
                                      </p:cBhvr>
                                      <p:to>
                                        <p:strVal val="visible"/>
                                      </p:to>
                                    </p:set>
                                    <p:anim calcmode="lin" valueType="num">
                                      <p:cBhvr additive="base">
                                        <p:cTn id="29" dur="500" fill="hold"/>
                                        <p:tgtEl>
                                          <p:spTgt spid="105491"/>
                                        </p:tgtEl>
                                        <p:attrNameLst>
                                          <p:attrName>ppt_x</p:attrName>
                                        </p:attrNameLst>
                                      </p:cBhvr>
                                      <p:tavLst>
                                        <p:tav tm="0">
                                          <p:val>
                                            <p:strVal val="#ppt_x"/>
                                          </p:val>
                                        </p:tav>
                                        <p:tav tm="100000">
                                          <p:val>
                                            <p:strVal val="#ppt_x"/>
                                          </p:val>
                                        </p:tav>
                                      </p:tavLst>
                                    </p:anim>
                                    <p:anim calcmode="lin" valueType="num">
                                      <p:cBhvr additive="base">
                                        <p:cTn id="30" dur="500" fill="hold"/>
                                        <p:tgtEl>
                                          <p:spTgt spid="105491"/>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05485"/>
                                        </p:tgtEl>
                                        <p:attrNameLst>
                                          <p:attrName>style.visibility</p:attrName>
                                        </p:attrNameLst>
                                      </p:cBhvr>
                                      <p:to>
                                        <p:strVal val="visible"/>
                                      </p:to>
                                    </p:set>
                                    <p:anim calcmode="lin" valueType="num">
                                      <p:cBhvr additive="base">
                                        <p:cTn id="34" dur="500" fill="hold"/>
                                        <p:tgtEl>
                                          <p:spTgt spid="105485"/>
                                        </p:tgtEl>
                                        <p:attrNameLst>
                                          <p:attrName>ppt_x</p:attrName>
                                        </p:attrNameLst>
                                      </p:cBhvr>
                                      <p:tavLst>
                                        <p:tav tm="0">
                                          <p:val>
                                            <p:strVal val="#ppt_x"/>
                                          </p:val>
                                        </p:tav>
                                        <p:tav tm="100000">
                                          <p:val>
                                            <p:strVal val="#ppt_x"/>
                                          </p:val>
                                        </p:tav>
                                      </p:tavLst>
                                    </p:anim>
                                    <p:anim calcmode="lin" valueType="num">
                                      <p:cBhvr additive="base">
                                        <p:cTn id="35" dur="500" fill="hold"/>
                                        <p:tgtEl>
                                          <p:spTgt spid="10548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5486"/>
                                        </p:tgtEl>
                                        <p:attrNameLst>
                                          <p:attrName>style.visibility</p:attrName>
                                        </p:attrNameLst>
                                      </p:cBhvr>
                                      <p:to>
                                        <p:strVal val="visible"/>
                                      </p:to>
                                    </p:set>
                                    <p:anim calcmode="lin" valueType="num">
                                      <p:cBhvr additive="base">
                                        <p:cTn id="38" dur="500" fill="hold"/>
                                        <p:tgtEl>
                                          <p:spTgt spid="105486"/>
                                        </p:tgtEl>
                                        <p:attrNameLst>
                                          <p:attrName>ppt_x</p:attrName>
                                        </p:attrNameLst>
                                      </p:cBhvr>
                                      <p:tavLst>
                                        <p:tav tm="0">
                                          <p:val>
                                            <p:strVal val="#ppt_x"/>
                                          </p:val>
                                        </p:tav>
                                        <p:tav tm="100000">
                                          <p:val>
                                            <p:strVal val="#ppt_x"/>
                                          </p:val>
                                        </p:tav>
                                      </p:tavLst>
                                    </p:anim>
                                    <p:anim calcmode="lin" valueType="num">
                                      <p:cBhvr additive="base">
                                        <p:cTn id="39" dur="500" fill="hold"/>
                                        <p:tgtEl>
                                          <p:spTgt spid="105486"/>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4" fill="hold" grpId="0" nodeType="afterEffect">
                                  <p:stCondLst>
                                    <p:cond delay="0"/>
                                  </p:stCondLst>
                                  <p:childTnLst>
                                    <p:set>
                                      <p:cBhvr>
                                        <p:cTn id="42" dur="1" fill="hold">
                                          <p:stCondLst>
                                            <p:cond delay="0"/>
                                          </p:stCondLst>
                                        </p:cTn>
                                        <p:tgtEl>
                                          <p:spTgt spid="105487"/>
                                        </p:tgtEl>
                                        <p:attrNameLst>
                                          <p:attrName>style.visibility</p:attrName>
                                        </p:attrNameLst>
                                      </p:cBhvr>
                                      <p:to>
                                        <p:strVal val="visible"/>
                                      </p:to>
                                    </p:set>
                                    <p:anim calcmode="lin" valueType="num">
                                      <p:cBhvr additive="base">
                                        <p:cTn id="43" dur="500" fill="hold"/>
                                        <p:tgtEl>
                                          <p:spTgt spid="105487"/>
                                        </p:tgtEl>
                                        <p:attrNameLst>
                                          <p:attrName>ppt_x</p:attrName>
                                        </p:attrNameLst>
                                      </p:cBhvr>
                                      <p:tavLst>
                                        <p:tav tm="0">
                                          <p:val>
                                            <p:strVal val="#ppt_x"/>
                                          </p:val>
                                        </p:tav>
                                        <p:tav tm="100000">
                                          <p:val>
                                            <p:strVal val="#ppt_x"/>
                                          </p:val>
                                        </p:tav>
                                      </p:tavLst>
                                    </p:anim>
                                    <p:anim calcmode="lin" valueType="num">
                                      <p:cBhvr additive="base">
                                        <p:cTn id="44" dur="500" fill="hold"/>
                                        <p:tgtEl>
                                          <p:spTgt spid="10548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05488"/>
                                        </p:tgtEl>
                                        <p:attrNameLst>
                                          <p:attrName>style.visibility</p:attrName>
                                        </p:attrNameLst>
                                      </p:cBhvr>
                                      <p:to>
                                        <p:strVal val="visible"/>
                                      </p:to>
                                    </p:set>
                                    <p:anim calcmode="lin" valueType="num">
                                      <p:cBhvr additive="base">
                                        <p:cTn id="47" dur="500" fill="hold"/>
                                        <p:tgtEl>
                                          <p:spTgt spid="105488"/>
                                        </p:tgtEl>
                                        <p:attrNameLst>
                                          <p:attrName>ppt_x</p:attrName>
                                        </p:attrNameLst>
                                      </p:cBhvr>
                                      <p:tavLst>
                                        <p:tav tm="0">
                                          <p:val>
                                            <p:strVal val="#ppt_x"/>
                                          </p:val>
                                        </p:tav>
                                        <p:tav tm="100000">
                                          <p:val>
                                            <p:strVal val="#ppt_x"/>
                                          </p:val>
                                        </p:tav>
                                      </p:tavLst>
                                    </p:anim>
                                    <p:anim calcmode="lin" valueType="num">
                                      <p:cBhvr additive="base">
                                        <p:cTn id="48" dur="500" fill="hold"/>
                                        <p:tgtEl>
                                          <p:spTgt spid="105488"/>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105490"/>
                                        </p:tgtEl>
                                        <p:attrNameLst>
                                          <p:attrName>style.visibility</p:attrName>
                                        </p:attrNameLst>
                                      </p:cBhvr>
                                      <p:to>
                                        <p:strVal val="visible"/>
                                      </p:to>
                                    </p:set>
                                    <p:anim calcmode="lin" valueType="num">
                                      <p:cBhvr additive="base">
                                        <p:cTn id="52" dur="500" fill="hold"/>
                                        <p:tgtEl>
                                          <p:spTgt spid="105490"/>
                                        </p:tgtEl>
                                        <p:attrNameLst>
                                          <p:attrName>ppt_x</p:attrName>
                                        </p:attrNameLst>
                                      </p:cBhvr>
                                      <p:tavLst>
                                        <p:tav tm="0">
                                          <p:val>
                                            <p:strVal val="#ppt_x"/>
                                          </p:val>
                                        </p:tav>
                                        <p:tav tm="100000">
                                          <p:val>
                                            <p:strVal val="#ppt_x"/>
                                          </p:val>
                                        </p:tav>
                                      </p:tavLst>
                                    </p:anim>
                                    <p:anim calcmode="lin" valueType="num">
                                      <p:cBhvr additive="base">
                                        <p:cTn id="53" dur="500" fill="hold"/>
                                        <p:tgtEl>
                                          <p:spTgt spid="10549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5489"/>
                                        </p:tgtEl>
                                        <p:attrNameLst>
                                          <p:attrName>style.visibility</p:attrName>
                                        </p:attrNameLst>
                                      </p:cBhvr>
                                      <p:to>
                                        <p:strVal val="visible"/>
                                      </p:to>
                                    </p:set>
                                    <p:anim calcmode="lin" valueType="num">
                                      <p:cBhvr additive="base">
                                        <p:cTn id="56" dur="500" fill="hold"/>
                                        <p:tgtEl>
                                          <p:spTgt spid="105489"/>
                                        </p:tgtEl>
                                        <p:attrNameLst>
                                          <p:attrName>ppt_x</p:attrName>
                                        </p:attrNameLst>
                                      </p:cBhvr>
                                      <p:tavLst>
                                        <p:tav tm="0">
                                          <p:val>
                                            <p:strVal val="#ppt_x"/>
                                          </p:val>
                                        </p:tav>
                                        <p:tav tm="100000">
                                          <p:val>
                                            <p:strVal val="#ppt_x"/>
                                          </p:val>
                                        </p:tav>
                                      </p:tavLst>
                                    </p:anim>
                                    <p:anim calcmode="lin" valueType="num">
                                      <p:cBhvr additive="base">
                                        <p:cTn id="57" dur="500" fill="hold"/>
                                        <p:tgtEl>
                                          <p:spTgt spid="1054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93" grpId="0" animBg="1"/>
      <p:bldP spid="105494" grpId="0"/>
      <p:bldP spid="105491" grpId="0" animBg="1"/>
      <p:bldP spid="105492" grpId="0"/>
      <p:bldP spid="105489" grpId="0" animBg="1"/>
      <p:bldP spid="105490" grpId="0"/>
      <p:bldP spid="105487" grpId="0" animBg="1"/>
      <p:bldP spid="105488" grpId="0"/>
      <p:bldP spid="105485" grpId="0" animBg="1"/>
      <p:bldP spid="105486" grpId="0"/>
      <p:bldP spid="105483" grpId="0" animBg="1"/>
      <p:bldP spid="10548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05828" name="Group 228"/>
          <p:cNvGraphicFramePr>
            <a:graphicFrameLocks noGrp="1"/>
          </p:cNvGraphicFramePr>
          <p:nvPr>
            <p:extLst>
              <p:ext uri="{D42A27DB-BD31-4B8C-83A1-F6EECF244321}">
                <p14:modId xmlns:p14="http://schemas.microsoft.com/office/powerpoint/2010/main" val="2862988239"/>
              </p:ext>
            </p:extLst>
          </p:nvPr>
        </p:nvGraphicFramePr>
        <p:xfrm>
          <a:off x="251520" y="1052513"/>
          <a:ext cx="8641655" cy="2107299"/>
        </p:xfrm>
        <a:graphic>
          <a:graphicData uri="http://schemas.openxmlformats.org/drawingml/2006/table">
            <a:tbl>
              <a:tblPr>
                <a:tableStyleId>{616DA210-FB5B-4158-B5E0-FEB733F419BA}</a:tableStyleId>
              </a:tblPr>
              <a:tblGrid>
                <a:gridCol w="2073830">
                  <a:extLst>
                    <a:ext uri="{9D8B030D-6E8A-4147-A177-3AD203B41FA5}">
                      <a16:colId xmlns:a16="http://schemas.microsoft.com/office/drawing/2014/main" val="20000"/>
                    </a:ext>
                  </a:extLst>
                </a:gridCol>
                <a:gridCol w="6567825">
                  <a:extLst>
                    <a:ext uri="{9D8B030D-6E8A-4147-A177-3AD203B41FA5}">
                      <a16:colId xmlns:a16="http://schemas.microsoft.com/office/drawing/2014/main" val="20001"/>
                    </a:ext>
                  </a:extLst>
                </a:gridCol>
              </a:tblGrid>
              <a:tr h="400839">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1" u="none" strike="noStrike" cap="none" normalizeH="0" baseline="0" dirty="0">
                          <a:ln>
                            <a:noFill/>
                          </a:ln>
                          <a:effectLst/>
                        </a:rPr>
                        <a:t>ИТОГОВЫЙ ОТЧЕТ ПО ПРОЕКТУ</a:t>
                      </a:r>
                      <a:endParaRPr kumimoji="0" lang="ru-RU" sz="14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hMerge="1">
                  <a:txBody>
                    <a:bodyPr/>
                    <a:lstStyle/>
                    <a:p>
                      <a:endParaRPr lang="ru-RU"/>
                    </a:p>
                  </a:txBody>
                  <a:tcPr/>
                </a:tc>
                <a:extLst>
                  <a:ext uri="{0D108BD9-81ED-4DB2-BD59-A6C34878D82A}">
                    <a16:rowId xmlns:a16="http://schemas.microsoft.com/office/drawing/2014/main" val="10000"/>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Название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1"/>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Краткое название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2"/>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Код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3"/>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Инициатор:</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4"/>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Руководитель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5"/>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Даты начала и завершения:</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6"/>
                  </a:ext>
                </a:extLst>
              </a:tr>
              <a:tr h="24368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Подготовил:</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690" marB="45690"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690" marB="45690" horzOverflow="overflow"/>
                </a:tc>
                <a:extLst>
                  <a:ext uri="{0D108BD9-81ED-4DB2-BD59-A6C34878D82A}">
                    <a16:rowId xmlns:a16="http://schemas.microsoft.com/office/drawing/2014/main" val="10007"/>
                  </a:ext>
                </a:extLst>
              </a:tr>
            </a:tbl>
          </a:graphicData>
        </a:graphic>
      </p:graphicFrame>
      <p:sp>
        <p:nvSpPr>
          <p:cNvPr id="106526" name="Rectangle 100"/>
          <p:cNvSpPr>
            <a:spLocks noChangeArrowheads="1"/>
          </p:cNvSpPr>
          <p:nvPr/>
        </p:nvSpPr>
        <p:spPr bwMode="auto">
          <a:xfrm>
            <a:off x="0" y="37782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endParaRPr lang="en-US" altLang="ru-RU"/>
          </a:p>
        </p:txBody>
      </p:sp>
      <p:graphicFrame>
        <p:nvGraphicFramePr>
          <p:cNvPr id="1305835" name="Group 235"/>
          <p:cNvGraphicFramePr>
            <a:graphicFrameLocks noGrp="1"/>
          </p:cNvGraphicFramePr>
          <p:nvPr>
            <p:extLst>
              <p:ext uri="{D42A27DB-BD31-4B8C-83A1-F6EECF244321}">
                <p14:modId xmlns:p14="http://schemas.microsoft.com/office/powerpoint/2010/main" val="1001150689"/>
              </p:ext>
            </p:extLst>
          </p:nvPr>
        </p:nvGraphicFramePr>
        <p:xfrm>
          <a:off x="250825" y="3162201"/>
          <a:ext cx="8642350" cy="2927351"/>
        </p:xfrm>
        <a:graphic>
          <a:graphicData uri="http://schemas.openxmlformats.org/drawingml/2006/table">
            <a:tbl>
              <a:tblPr>
                <a:tableStyleId>{616DA210-FB5B-4158-B5E0-FEB733F419BA}</a:tableStyleId>
              </a:tblPr>
              <a:tblGrid>
                <a:gridCol w="2697025">
                  <a:extLst>
                    <a:ext uri="{9D8B030D-6E8A-4147-A177-3AD203B41FA5}">
                      <a16:colId xmlns:a16="http://schemas.microsoft.com/office/drawing/2014/main" val="20000"/>
                    </a:ext>
                  </a:extLst>
                </a:gridCol>
                <a:gridCol w="2971882">
                  <a:extLst>
                    <a:ext uri="{9D8B030D-6E8A-4147-A177-3AD203B41FA5}">
                      <a16:colId xmlns:a16="http://schemas.microsoft.com/office/drawing/2014/main" val="20001"/>
                    </a:ext>
                  </a:extLst>
                </a:gridCol>
                <a:gridCol w="2973443">
                  <a:extLst>
                    <a:ext uri="{9D8B030D-6E8A-4147-A177-3AD203B41FA5}">
                      <a16:colId xmlns:a16="http://schemas.microsoft.com/office/drawing/2014/main" val="20002"/>
                    </a:ext>
                  </a:extLst>
                </a:gridCol>
              </a:tblGrid>
              <a:tr h="243914">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5487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Результаты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Плановые</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u="none" strike="noStrike" cap="none" normalizeH="0" baseline="0" dirty="0">
                        <a:ln>
                          <a:noFill/>
                        </a:ln>
                        <a:effectLst/>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Фактические</a:t>
                      </a: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extLst>
                  <a:ext uri="{0D108BD9-81ED-4DB2-BD59-A6C34878D82A}">
                    <a16:rowId xmlns:a16="http://schemas.microsoft.com/office/drawing/2014/main" val="10001"/>
                  </a:ext>
                </a:extLst>
              </a:tr>
              <a:tr h="24391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Выполнение расписания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tc hMerge="1">
                  <a:txBody>
                    <a:bodyPr/>
                    <a:lstStyle/>
                    <a:p>
                      <a:endParaRPr lang="ru-RU"/>
                    </a:p>
                  </a:txBody>
                  <a:tcPr/>
                </a:tc>
                <a:extLst>
                  <a:ext uri="{0D108BD9-81ED-4DB2-BD59-A6C34878D82A}">
                    <a16:rowId xmlns:a16="http://schemas.microsoft.com/office/drawing/2014/main" val="10002"/>
                  </a:ext>
                </a:extLst>
              </a:tr>
              <a:tr h="243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Выполнение бюджета проекта</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tc hMerge="1">
                  <a:txBody>
                    <a:bodyPr/>
                    <a:lstStyle/>
                    <a:p>
                      <a:endParaRPr lang="ru-RU"/>
                    </a:p>
                  </a:txBody>
                  <a:tcPr/>
                </a:tc>
                <a:extLst>
                  <a:ext uri="{0D108BD9-81ED-4DB2-BD59-A6C34878D82A}">
                    <a16:rowId xmlns:a16="http://schemas.microsoft.com/office/drawing/2014/main" val="10003"/>
                  </a:ext>
                </a:extLst>
              </a:tr>
              <a:tr h="4004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Целевые показатели </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Плановые</a:t>
                      </a:r>
                    </a:p>
                  </a:txBody>
                  <a:tcPr marL="91433" marR="91433" marT="45737" marB="4573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Фактические</a:t>
                      </a: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extLst>
                  <a:ext uri="{0D108BD9-81ED-4DB2-BD59-A6C34878D82A}">
                    <a16:rowId xmlns:a16="http://schemas.microsoft.com/office/drawing/2014/main" val="10004"/>
                  </a:ext>
                </a:extLst>
              </a:tr>
              <a:tr h="54879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Предложения по развитию проекта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00" u="none" strike="noStrike" cap="none" normalizeH="0" baseline="0" dirty="0">
                          <a:ln>
                            <a:noFill/>
                          </a:ln>
                          <a:effectLst/>
                        </a:rPr>
                        <a:t>(по перспективным связанным проектам)</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tc hMerge="1">
                  <a:txBody>
                    <a:bodyPr/>
                    <a:lstStyle/>
                    <a:p>
                      <a:endParaRPr lang="ru-RU"/>
                    </a:p>
                  </a:txBody>
                  <a:tcPr/>
                </a:tc>
                <a:extLst>
                  <a:ext uri="{0D108BD9-81ED-4DB2-BD59-A6C34878D82A}">
                    <a16:rowId xmlns:a16="http://schemas.microsoft.com/office/drawing/2014/main" val="10005"/>
                  </a:ext>
                </a:extLst>
              </a:tr>
              <a:tr h="4271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Трудности проекта и извлеченные уроки</a:t>
                      </a:r>
                      <a:endParaRPr kumimoji="0" lang="ru-RU" sz="10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tc hMerge="1">
                  <a:txBody>
                    <a:bodyPr/>
                    <a:lstStyle/>
                    <a:p>
                      <a:endParaRPr lang="ru-RU"/>
                    </a:p>
                  </a:txBody>
                  <a:tcPr/>
                </a:tc>
                <a:extLst>
                  <a:ext uri="{0D108BD9-81ED-4DB2-BD59-A6C34878D82A}">
                    <a16:rowId xmlns:a16="http://schemas.microsoft.com/office/drawing/2014/main" val="10006"/>
                  </a:ext>
                </a:extLst>
              </a:tr>
              <a:tr h="270404">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00" u="none" strike="noStrike" cap="none" normalizeH="0" baseline="0" dirty="0">
                          <a:ln>
                            <a:noFill/>
                          </a:ln>
                          <a:effectLst/>
                        </a:rPr>
                        <a:t>Приложения к отчету</a:t>
                      </a:r>
                      <a:endParaRPr kumimoji="0" lang="ru-RU" sz="10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txBody>
                  <a:tcPr marL="91433" marR="91433" marT="45737" marB="45737" horzOverflow="overflow"/>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000" b="0" i="0" u="none" strike="noStrike" cap="none" normalizeH="0" baseline="0" dirty="0">
                        <a:ln>
                          <a:noFill/>
                        </a:ln>
                        <a:solidFill>
                          <a:schemeClr val="tx1"/>
                        </a:solidFill>
                        <a:effectLst/>
                        <a:latin typeface="Arial" pitchFamily="34" charset="0"/>
                      </a:endParaRPr>
                    </a:p>
                  </a:txBody>
                  <a:tcPr marL="91433" marR="91433" marT="45737" marB="45737" horzOverflow="overflow"/>
                </a:tc>
                <a:tc hMerge="1">
                  <a:txBody>
                    <a:bodyPr/>
                    <a:lstStyle/>
                    <a:p>
                      <a:endParaRPr lang="ru-RU"/>
                    </a:p>
                  </a:txBody>
                  <a:tcPr/>
                </a:tc>
                <a:extLst>
                  <a:ext uri="{0D108BD9-81ED-4DB2-BD59-A6C34878D82A}">
                    <a16:rowId xmlns:a16="http://schemas.microsoft.com/office/drawing/2014/main" val="10007"/>
                  </a:ext>
                </a:extLst>
              </a:tr>
            </a:tbl>
          </a:graphicData>
        </a:graphic>
      </p:graphicFrame>
      <p:sp>
        <p:nvSpPr>
          <p:cNvPr id="106559" name="Заголовок 1"/>
          <p:cNvSpPr>
            <a:spLocks noGrp="1"/>
          </p:cNvSpPr>
          <p:nvPr>
            <p:ph type="title"/>
          </p:nvPr>
        </p:nvSpPr>
        <p:spPr/>
        <p:txBody>
          <a:bodyPr/>
          <a:lstStyle/>
          <a:p>
            <a:r>
              <a:rPr lang="ru-RU" altLang="ru-RU"/>
              <a:t>Итоговый отчет по проекту</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Заголовок 4"/>
          <p:cNvSpPr>
            <a:spLocks noGrp="1"/>
          </p:cNvSpPr>
          <p:nvPr>
            <p:ph type="title"/>
          </p:nvPr>
        </p:nvSpPr>
        <p:spPr>
          <a:xfrm>
            <a:off x="374650" y="206375"/>
            <a:ext cx="8229600" cy="479425"/>
          </a:xfrm>
        </p:spPr>
        <p:txBody>
          <a:bodyPr anchor="t"/>
          <a:lstStyle/>
          <a:p>
            <a:pPr eaLnBrk="1" hangingPunct="1"/>
            <a:r>
              <a:rPr lang="ru-RU" altLang="ru-RU"/>
              <a:t>Структура архива проекта (пример)</a:t>
            </a:r>
          </a:p>
        </p:txBody>
      </p:sp>
      <p:pic>
        <p:nvPicPr>
          <p:cNvPr id="87043" name="Picture 3"/>
          <p:cNvPicPr>
            <a:picLocks noChangeAspect="1" noChangeArrowheads="1"/>
          </p:cNvPicPr>
          <p:nvPr/>
        </p:nvPicPr>
        <p:blipFill>
          <a:blip r:embed="rId2">
            <a:extLst>
              <a:ext uri="{28A0092B-C50C-407E-A947-70E740481C1C}">
                <a14:useLocalDpi xmlns:a14="http://schemas.microsoft.com/office/drawing/2010/main" val="0"/>
              </a:ext>
            </a:extLst>
          </a:blip>
          <a:srcRect l="12032" r="43449" b="63101"/>
          <a:stretch>
            <a:fillRect/>
          </a:stretch>
        </p:blipFill>
        <p:spPr bwMode="auto">
          <a:xfrm>
            <a:off x="899592" y="1269776"/>
            <a:ext cx="7297738"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5302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Заголовок 1"/>
          <p:cNvSpPr>
            <a:spLocks noGrp="1"/>
          </p:cNvSpPr>
          <p:nvPr>
            <p:ph type="title"/>
          </p:nvPr>
        </p:nvSpPr>
        <p:spPr>
          <a:xfrm>
            <a:off x="539552" y="2420888"/>
            <a:ext cx="8229600" cy="1143000"/>
          </a:xfrm>
        </p:spPr>
        <p:txBody>
          <a:bodyPr>
            <a:noAutofit/>
          </a:bodyPr>
          <a:lstStyle/>
          <a:p>
            <a:pPr>
              <a:defRPr/>
            </a:pPr>
            <a:r>
              <a:rPr lang="ru-RU" dirty="0"/>
              <a:t>Корпоративная система управления проектами</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Прямоугольник 55"/>
          <p:cNvSpPr>
            <a:spLocks noChangeArrowheads="1"/>
          </p:cNvSpPr>
          <p:nvPr/>
        </p:nvSpPr>
        <p:spPr bwMode="auto">
          <a:xfrm>
            <a:off x="323529" y="4292451"/>
            <a:ext cx="8568952" cy="1150937"/>
          </a:xfrm>
          <a:prstGeom prst="rect">
            <a:avLst/>
          </a:prstGeom>
          <a:solidFill>
            <a:schemeClr val="accent1">
              <a:lumMod val="20000"/>
              <a:lumOff val="80000"/>
            </a:schemeClr>
          </a:solidFill>
          <a:ln w="9525">
            <a:solidFill>
              <a:schemeClr val="bg1">
                <a:lumMod val="75000"/>
              </a:schemeClr>
            </a:solidFill>
            <a:prstDash val="sysDash"/>
            <a:miter lim="800000"/>
            <a:headEnd/>
            <a:tailEnd/>
          </a:ln>
          <a:extLst/>
        </p:spPr>
        <p:txBody>
          <a:bodyPr wrap="none" anchor="b" anchorCtr="1"/>
          <a:lstStyle/>
          <a:p>
            <a:endParaRPr lang="ru-RU" altLang="ru-RU" sz="3000">
              <a:solidFill>
                <a:schemeClr val="accent2">
                  <a:lumMod val="50000"/>
                </a:schemeClr>
              </a:solidFill>
              <a:latin typeface="+mn-lt"/>
              <a:cs typeface="Segoe UI" pitchFamily="34" charset="0"/>
            </a:endParaRPr>
          </a:p>
        </p:txBody>
      </p:sp>
      <p:sp>
        <p:nvSpPr>
          <p:cNvPr id="28" name="Прямоугольник 54"/>
          <p:cNvSpPr>
            <a:spLocks noChangeArrowheads="1"/>
          </p:cNvSpPr>
          <p:nvPr/>
        </p:nvSpPr>
        <p:spPr bwMode="auto">
          <a:xfrm>
            <a:off x="6228184" y="1986161"/>
            <a:ext cx="2664296" cy="2228850"/>
          </a:xfrm>
          <a:prstGeom prst="rect">
            <a:avLst/>
          </a:prstGeom>
          <a:solidFill>
            <a:schemeClr val="accent1">
              <a:lumMod val="20000"/>
              <a:lumOff val="80000"/>
            </a:schemeClr>
          </a:solidFill>
          <a:ln w="9525">
            <a:solidFill>
              <a:schemeClr val="bg1">
                <a:lumMod val="75000"/>
              </a:schemeClr>
            </a:solidFill>
            <a:prstDash val="sysDash"/>
            <a:miter lim="800000"/>
            <a:headEnd/>
            <a:tailEnd/>
          </a:ln>
          <a:extLst/>
        </p:spPr>
        <p:txBody>
          <a:bodyPr wrap="none" anchor="b" anchorCtr="1"/>
          <a:lstStyle/>
          <a:p>
            <a:endParaRPr lang="ru-RU" altLang="ru-RU" sz="3000">
              <a:solidFill>
                <a:schemeClr val="accent2">
                  <a:lumMod val="50000"/>
                </a:schemeClr>
              </a:solidFill>
              <a:latin typeface="+mn-lt"/>
              <a:cs typeface="Segoe UI" pitchFamily="34" charset="0"/>
            </a:endParaRPr>
          </a:p>
        </p:txBody>
      </p:sp>
      <p:sp>
        <p:nvSpPr>
          <p:cNvPr id="29" name="Прямоугольник 53"/>
          <p:cNvSpPr>
            <a:spLocks noChangeArrowheads="1"/>
          </p:cNvSpPr>
          <p:nvPr/>
        </p:nvSpPr>
        <p:spPr bwMode="auto">
          <a:xfrm>
            <a:off x="3255516" y="1986707"/>
            <a:ext cx="2879724" cy="2228850"/>
          </a:xfrm>
          <a:prstGeom prst="rect">
            <a:avLst/>
          </a:prstGeom>
          <a:solidFill>
            <a:schemeClr val="accent1">
              <a:lumMod val="20000"/>
              <a:lumOff val="80000"/>
            </a:schemeClr>
          </a:solidFill>
          <a:ln w="9525">
            <a:solidFill>
              <a:schemeClr val="bg1">
                <a:lumMod val="75000"/>
              </a:schemeClr>
            </a:solidFill>
            <a:prstDash val="sysDash"/>
            <a:miter lim="800000"/>
            <a:headEnd/>
            <a:tailEnd/>
          </a:ln>
          <a:extLst/>
        </p:spPr>
        <p:txBody>
          <a:bodyPr wrap="none" anchor="b" anchorCtr="1"/>
          <a:lstStyle/>
          <a:p>
            <a:endParaRPr lang="ru-RU" altLang="ru-RU" sz="3000">
              <a:solidFill>
                <a:schemeClr val="accent2">
                  <a:lumMod val="50000"/>
                </a:schemeClr>
              </a:solidFill>
              <a:latin typeface="+mn-lt"/>
              <a:cs typeface="Segoe UI" pitchFamily="34" charset="0"/>
            </a:endParaRPr>
          </a:p>
        </p:txBody>
      </p:sp>
      <p:sp>
        <p:nvSpPr>
          <p:cNvPr id="30" name="TextBox 2"/>
          <p:cNvSpPr txBox="1">
            <a:spLocks noChangeArrowheads="1"/>
          </p:cNvSpPr>
          <p:nvPr/>
        </p:nvSpPr>
        <p:spPr bwMode="auto">
          <a:xfrm>
            <a:off x="488581" y="4485418"/>
            <a:ext cx="2660573" cy="814054"/>
          </a:xfrm>
          <a:prstGeom prst="rect">
            <a:avLst/>
          </a:prstGeom>
          <a:solidFill>
            <a:schemeClr val="accent6"/>
          </a:solidFill>
          <a:extLst/>
        </p:spPr>
        <p:txBody>
          <a:bodyPr anchor="ctr">
            <a:normAutofit/>
          </a:bodyPr>
          <a:lstStyle>
            <a:defPPr>
              <a:defRPr lang="ru-RU"/>
            </a:defPPr>
            <a:lvl1pPr>
              <a:spcBef>
                <a:spcPct val="0"/>
              </a:spcBef>
              <a:buNone/>
              <a:defRPr sz="2800">
                <a:solidFill>
                  <a:schemeClr val="bg1"/>
                </a:solidFill>
                <a:latin typeface="Segoe UI Light" panose="020B0502040204020203" pitchFamily="34" charset="0"/>
                <a:ea typeface="+mj-ea"/>
                <a:cs typeface="+mj-cs"/>
              </a:defRPr>
            </a:lvl1pPr>
          </a:lstStyle>
          <a:p>
            <a:pPr marL="533400"/>
            <a:r>
              <a:rPr lang="ru-RU" sz="1200" b="1" dirty="0">
                <a:latin typeface="+mn-lt"/>
                <a:ea typeface="Segoe UI" panose="020B0502040204020203" pitchFamily="34" charset="0"/>
                <a:cs typeface="Segoe UI" panose="020B0502040204020203" pitchFamily="34" charset="0"/>
              </a:rPr>
              <a:t>Единые для всех правила управления проектами (УП)</a:t>
            </a:r>
          </a:p>
        </p:txBody>
      </p:sp>
      <p:pic>
        <p:nvPicPr>
          <p:cNvPr id="35" name="Изображение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23650" y="2346523"/>
            <a:ext cx="1439862" cy="8858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6" name="Изображение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71070" y="2275632"/>
            <a:ext cx="1584325" cy="11112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7" name="Прямоугольник 3"/>
          <p:cNvSpPr>
            <a:spLocks noChangeArrowheads="1"/>
          </p:cNvSpPr>
          <p:nvPr/>
        </p:nvSpPr>
        <p:spPr bwMode="auto">
          <a:xfrm>
            <a:off x="323529" y="1986707"/>
            <a:ext cx="2825625" cy="2228850"/>
          </a:xfrm>
          <a:prstGeom prst="rect">
            <a:avLst/>
          </a:prstGeom>
          <a:solidFill>
            <a:schemeClr val="accent1">
              <a:lumMod val="20000"/>
              <a:lumOff val="80000"/>
            </a:schemeClr>
          </a:solidFill>
          <a:ln w="9525">
            <a:solidFill>
              <a:schemeClr val="bg1">
                <a:lumMod val="75000"/>
              </a:schemeClr>
            </a:solidFill>
            <a:prstDash val="sysDash"/>
            <a:miter lim="800000"/>
            <a:headEnd/>
            <a:tailEnd/>
          </a:ln>
          <a:extLst/>
        </p:spPr>
        <p:txBody>
          <a:bodyPr wrap="none" anchor="b" anchorCtr="1"/>
          <a:lstStyle/>
          <a:p>
            <a:endParaRPr lang="ru-RU" altLang="ru-RU" sz="3000">
              <a:solidFill>
                <a:schemeClr val="accent2">
                  <a:lumMod val="50000"/>
                </a:schemeClr>
              </a:solidFill>
              <a:latin typeface="+mn-lt"/>
              <a:cs typeface="Segoe UI" pitchFamily="34" charset="0"/>
            </a:endParaRPr>
          </a:p>
        </p:txBody>
      </p:sp>
      <p:sp>
        <p:nvSpPr>
          <p:cNvPr id="38" name="AutoShape 4"/>
          <p:cNvSpPr>
            <a:spLocks noChangeArrowheads="1"/>
          </p:cNvSpPr>
          <p:nvPr/>
        </p:nvSpPr>
        <p:spPr bwMode="auto">
          <a:xfrm>
            <a:off x="323529" y="980083"/>
            <a:ext cx="8620529" cy="648072"/>
          </a:xfrm>
          <a:prstGeom prst="triangle">
            <a:avLst>
              <a:gd name="adj" fmla="val 49440"/>
            </a:avLst>
          </a:prstGeom>
          <a:solidFill>
            <a:schemeClr val="tx2">
              <a:lumMod val="20000"/>
              <a:lumOff val="80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ltLang="ru-RU">
              <a:solidFill>
                <a:schemeClr val="lt1"/>
              </a:solidFill>
            </a:endParaRPr>
          </a:p>
          <a:p>
            <a:pPr algn="ctr"/>
            <a:endParaRPr lang="ru-RU" altLang="ru-RU">
              <a:solidFill>
                <a:schemeClr val="lt1"/>
              </a:solidFill>
            </a:endParaRPr>
          </a:p>
        </p:txBody>
      </p:sp>
      <p:sp>
        <p:nvSpPr>
          <p:cNvPr id="39" name="Text Box 64"/>
          <p:cNvSpPr txBox="1">
            <a:spLocks noChangeArrowheads="1"/>
          </p:cNvSpPr>
          <p:nvPr/>
        </p:nvSpPr>
        <p:spPr bwMode="auto">
          <a:xfrm>
            <a:off x="3781475" y="1627932"/>
            <a:ext cx="17986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sz="3000">
                <a:solidFill>
                  <a:srgbClr val="0041AA"/>
                </a:solidFill>
                <a:latin typeface="Tahoma" pitchFamily="34" charset="0"/>
                <a:cs typeface="Tahoma" pitchFamily="34" charset="0"/>
              </a:defRPr>
            </a:lvl1pPr>
            <a:lvl2pPr marL="742950" indent="-285750" eaLnBrk="0" hangingPunct="0">
              <a:defRPr sz="3000">
                <a:solidFill>
                  <a:srgbClr val="0041AA"/>
                </a:solidFill>
                <a:latin typeface="Tahoma" pitchFamily="34" charset="0"/>
                <a:cs typeface="Tahoma" pitchFamily="34" charset="0"/>
              </a:defRPr>
            </a:lvl2pPr>
            <a:lvl3pPr marL="1143000" indent="-228600" eaLnBrk="0" hangingPunct="0">
              <a:defRPr sz="3000">
                <a:solidFill>
                  <a:srgbClr val="0041AA"/>
                </a:solidFill>
                <a:latin typeface="Tahoma" pitchFamily="34" charset="0"/>
                <a:cs typeface="Tahoma" pitchFamily="34" charset="0"/>
              </a:defRPr>
            </a:lvl3pPr>
            <a:lvl4pPr marL="1600200" indent="-228600" eaLnBrk="0" hangingPunct="0">
              <a:defRPr sz="3000">
                <a:solidFill>
                  <a:srgbClr val="0041AA"/>
                </a:solidFill>
                <a:latin typeface="Tahoma" pitchFamily="34" charset="0"/>
                <a:cs typeface="Tahoma" pitchFamily="34" charset="0"/>
              </a:defRPr>
            </a:lvl4pPr>
            <a:lvl5pPr marL="2057400" indent="-228600" eaLnBrk="0" hangingPunct="0">
              <a:defRPr sz="3000">
                <a:solidFill>
                  <a:srgbClr val="0041AA"/>
                </a:solidFill>
                <a:latin typeface="Tahoma" pitchFamily="34" charset="0"/>
                <a:cs typeface="Tahoma" pitchFamily="34" charset="0"/>
              </a:defRPr>
            </a:lvl5pPr>
            <a:lvl6pPr marL="25146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6pPr>
            <a:lvl7pPr marL="29718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7pPr>
            <a:lvl8pPr marL="34290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8pPr>
            <a:lvl9pPr marL="38862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9pPr>
          </a:lstStyle>
          <a:p>
            <a:pPr>
              <a:spcBef>
                <a:spcPct val="50000"/>
              </a:spcBef>
            </a:pPr>
            <a:r>
              <a:rPr lang="ru-RU" altLang="ru-RU" sz="1800" dirty="0">
                <a:solidFill>
                  <a:schemeClr val="accent6">
                    <a:lumMod val="50000"/>
                  </a:schemeClr>
                </a:solidFill>
                <a:latin typeface="+mn-lt"/>
                <a:cs typeface="Segoe UI" pitchFamily="34" charset="0"/>
              </a:rPr>
              <a:t>КТО управляет?</a:t>
            </a:r>
          </a:p>
        </p:txBody>
      </p:sp>
      <p:sp>
        <p:nvSpPr>
          <p:cNvPr id="40" name="Text Box 65"/>
          <p:cNvSpPr txBox="1">
            <a:spLocks noChangeArrowheads="1"/>
          </p:cNvSpPr>
          <p:nvPr/>
        </p:nvSpPr>
        <p:spPr bwMode="auto">
          <a:xfrm>
            <a:off x="6779187" y="1627386"/>
            <a:ext cx="180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sz="3000">
                <a:solidFill>
                  <a:srgbClr val="0041AA"/>
                </a:solidFill>
                <a:latin typeface="Tahoma" pitchFamily="34" charset="0"/>
                <a:cs typeface="Tahoma" pitchFamily="34" charset="0"/>
              </a:defRPr>
            </a:lvl1pPr>
            <a:lvl2pPr marL="742950" indent="-285750" eaLnBrk="0" hangingPunct="0">
              <a:defRPr sz="3000">
                <a:solidFill>
                  <a:srgbClr val="0041AA"/>
                </a:solidFill>
                <a:latin typeface="Tahoma" pitchFamily="34" charset="0"/>
                <a:cs typeface="Tahoma" pitchFamily="34" charset="0"/>
              </a:defRPr>
            </a:lvl2pPr>
            <a:lvl3pPr marL="1143000" indent="-228600" eaLnBrk="0" hangingPunct="0">
              <a:defRPr sz="3000">
                <a:solidFill>
                  <a:srgbClr val="0041AA"/>
                </a:solidFill>
                <a:latin typeface="Tahoma" pitchFamily="34" charset="0"/>
                <a:cs typeface="Tahoma" pitchFamily="34" charset="0"/>
              </a:defRPr>
            </a:lvl3pPr>
            <a:lvl4pPr marL="1600200" indent="-228600" eaLnBrk="0" hangingPunct="0">
              <a:defRPr sz="3000">
                <a:solidFill>
                  <a:srgbClr val="0041AA"/>
                </a:solidFill>
                <a:latin typeface="Tahoma" pitchFamily="34" charset="0"/>
                <a:cs typeface="Tahoma" pitchFamily="34" charset="0"/>
              </a:defRPr>
            </a:lvl4pPr>
            <a:lvl5pPr marL="2057400" indent="-228600" eaLnBrk="0" hangingPunct="0">
              <a:defRPr sz="3000">
                <a:solidFill>
                  <a:srgbClr val="0041AA"/>
                </a:solidFill>
                <a:latin typeface="Tahoma" pitchFamily="34" charset="0"/>
                <a:cs typeface="Tahoma" pitchFamily="34" charset="0"/>
              </a:defRPr>
            </a:lvl5pPr>
            <a:lvl6pPr marL="25146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6pPr>
            <a:lvl7pPr marL="29718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7pPr>
            <a:lvl8pPr marL="34290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8pPr>
            <a:lvl9pPr marL="38862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9pPr>
          </a:lstStyle>
          <a:p>
            <a:pPr>
              <a:spcBef>
                <a:spcPct val="50000"/>
              </a:spcBef>
            </a:pPr>
            <a:r>
              <a:rPr lang="ru-RU" altLang="ru-RU" sz="1800" dirty="0">
                <a:solidFill>
                  <a:schemeClr val="accent6">
                    <a:lumMod val="50000"/>
                  </a:schemeClr>
                </a:solidFill>
                <a:latin typeface="+mn-lt"/>
                <a:cs typeface="Segoe UI" pitchFamily="34" charset="0"/>
              </a:rPr>
              <a:t>КАК управляет?</a:t>
            </a:r>
          </a:p>
        </p:txBody>
      </p:sp>
      <p:sp>
        <p:nvSpPr>
          <p:cNvPr id="41" name="Text Box 66"/>
          <p:cNvSpPr txBox="1">
            <a:spLocks noChangeArrowheads="1"/>
          </p:cNvSpPr>
          <p:nvPr/>
        </p:nvSpPr>
        <p:spPr bwMode="auto">
          <a:xfrm>
            <a:off x="1094929" y="1627932"/>
            <a:ext cx="1871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sz="3000">
                <a:solidFill>
                  <a:srgbClr val="0041AA"/>
                </a:solidFill>
                <a:latin typeface="Tahoma" pitchFamily="34" charset="0"/>
                <a:cs typeface="Tahoma" pitchFamily="34" charset="0"/>
              </a:defRPr>
            </a:lvl1pPr>
            <a:lvl2pPr marL="742950" indent="-285750" eaLnBrk="0" hangingPunct="0">
              <a:defRPr sz="3000">
                <a:solidFill>
                  <a:srgbClr val="0041AA"/>
                </a:solidFill>
                <a:latin typeface="Tahoma" pitchFamily="34" charset="0"/>
                <a:cs typeface="Tahoma" pitchFamily="34" charset="0"/>
              </a:defRPr>
            </a:lvl2pPr>
            <a:lvl3pPr marL="1143000" indent="-228600" eaLnBrk="0" hangingPunct="0">
              <a:defRPr sz="3000">
                <a:solidFill>
                  <a:srgbClr val="0041AA"/>
                </a:solidFill>
                <a:latin typeface="Tahoma" pitchFamily="34" charset="0"/>
                <a:cs typeface="Tahoma" pitchFamily="34" charset="0"/>
              </a:defRPr>
            </a:lvl3pPr>
            <a:lvl4pPr marL="1600200" indent="-228600" eaLnBrk="0" hangingPunct="0">
              <a:defRPr sz="3000">
                <a:solidFill>
                  <a:srgbClr val="0041AA"/>
                </a:solidFill>
                <a:latin typeface="Tahoma" pitchFamily="34" charset="0"/>
                <a:cs typeface="Tahoma" pitchFamily="34" charset="0"/>
              </a:defRPr>
            </a:lvl4pPr>
            <a:lvl5pPr marL="2057400" indent="-228600" eaLnBrk="0" hangingPunct="0">
              <a:defRPr sz="3000">
                <a:solidFill>
                  <a:srgbClr val="0041AA"/>
                </a:solidFill>
                <a:latin typeface="Tahoma" pitchFamily="34" charset="0"/>
                <a:cs typeface="Tahoma" pitchFamily="34" charset="0"/>
              </a:defRPr>
            </a:lvl5pPr>
            <a:lvl6pPr marL="25146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6pPr>
            <a:lvl7pPr marL="29718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7pPr>
            <a:lvl8pPr marL="34290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8pPr>
            <a:lvl9pPr marL="38862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9pPr>
          </a:lstStyle>
          <a:p>
            <a:pPr>
              <a:spcBef>
                <a:spcPct val="50000"/>
              </a:spcBef>
            </a:pPr>
            <a:r>
              <a:rPr lang="ru-RU" altLang="ru-RU" sz="1800" dirty="0">
                <a:solidFill>
                  <a:schemeClr val="accent6">
                    <a:lumMod val="50000"/>
                  </a:schemeClr>
                </a:solidFill>
                <a:latin typeface="+mn-lt"/>
                <a:cs typeface="Segoe UI" pitchFamily="34" charset="0"/>
              </a:rPr>
              <a:t>ЧЕМ управляем?</a:t>
            </a:r>
          </a:p>
        </p:txBody>
      </p:sp>
      <p:sp>
        <p:nvSpPr>
          <p:cNvPr id="42" name="TextBox 80"/>
          <p:cNvSpPr txBox="1">
            <a:spLocks noChangeArrowheads="1"/>
          </p:cNvSpPr>
          <p:nvPr/>
        </p:nvSpPr>
        <p:spPr bwMode="auto">
          <a:xfrm>
            <a:off x="2915816" y="1104935"/>
            <a:ext cx="31885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000">
                <a:solidFill>
                  <a:srgbClr val="0041AA"/>
                </a:solidFill>
                <a:latin typeface="Tahoma" pitchFamily="34" charset="0"/>
                <a:cs typeface="Arial" pitchFamily="34" charset="0"/>
              </a:defRPr>
            </a:lvl1pPr>
            <a:lvl2pPr marL="742950" indent="-285750">
              <a:defRPr kumimoji="1" sz="3000">
                <a:solidFill>
                  <a:srgbClr val="0041AA"/>
                </a:solidFill>
                <a:latin typeface="Tahoma" pitchFamily="34" charset="0"/>
                <a:cs typeface="Arial" pitchFamily="34" charset="0"/>
              </a:defRPr>
            </a:lvl2pPr>
            <a:lvl3pPr marL="1143000" indent="-228600">
              <a:defRPr kumimoji="1" sz="3000">
                <a:solidFill>
                  <a:srgbClr val="0041AA"/>
                </a:solidFill>
                <a:latin typeface="Tahoma" pitchFamily="34" charset="0"/>
                <a:cs typeface="Arial" pitchFamily="34" charset="0"/>
              </a:defRPr>
            </a:lvl3pPr>
            <a:lvl4pPr marL="1600200" indent="-228600">
              <a:defRPr kumimoji="1" sz="3000">
                <a:solidFill>
                  <a:srgbClr val="0041AA"/>
                </a:solidFill>
                <a:latin typeface="Tahoma" pitchFamily="34" charset="0"/>
                <a:cs typeface="Arial" pitchFamily="34" charset="0"/>
              </a:defRPr>
            </a:lvl4pPr>
            <a:lvl5pPr marL="2057400" indent="-228600">
              <a:defRPr kumimoji="1" sz="3000">
                <a:solidFill>
                  <a:srgbClr val="0041AA"/>
                </a:solidFill>
                <a:latin typeface="Tahoma" pitchFamily="34" charset="0"/>
                <a:cs typeface="Arial" pitchFamily="34" charset="0"/>
              </a:defRPr>
            </a:lvl5pPr>
            <a:lvl6pPr marL="25146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6pPr>
            <a:lvl7pPr marL="29718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7pPr>
            <a:lvl8pPr marL="34290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8pPr>
            <a:lvl9pPr marL="38862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9pPr>
          </a:lstStyle>
          <a:p>
            <a:pPr algn="ctr">
              <a:buFont typeface="Arial" charset="0"/>
              <a:buNone/>
              <a:defRPr/>
            </a:pPr>
            <a:r>
              <a:rPr kumimoji="0" lang="ru-RU" sz="1400" b="1" dirty="0">
                <a:solidFill>
                  <a:schemeClr val="accent6">
                    <a:lumMod val="50000"/>
                  </a:schemeClr>
                </a:solidFill>
                <a:latin typeface="+mn-lt"/>
              </a:rPr>
              <a:t>Система стратегических </a:t>
            </a:r>
          </a:p>
          <a:p>
            <a:pPr algn="ctr">
              <a:buFont typeface="Arial" charset="0"/>
              <a:buNone/>
              <a:defRPr/>
            </a:pPr>
            <a:r>
              <a:rPr kumimoji="0" lang="ru-RU" sz="1400" b="1" dirty="0">
                <a:solidFill>
                  <a:schemeClr val="accent6">
                    <a:lumMod val="50000"/>
                  </a:schemeClr>
                </a:solidFill>
                <a:latin typeface="+mn-lt"/>
              </a:rPr>
              <a:t>Целей и показателей компании </a:t>
            </a:r>
          </a:p>
        </p:txBody>
      </p:sp>
      <p:pic>
        <p:nvPicPr>
          <p:cNvPr id="43" name="Изображение 36"/>
          <p:cNvPicPr>
            <a:picLocks noChangeAspect="1"/>
          </p:cNvPicPr>
          <p:nvPr/>
        </p:nvPicPr>
        <p:blipFill rotWithShape="1">
          <a:blip r:embed="rId5"/>
          <a:srcRect b="15733"/>
          <a:stretch/>
        </p:blipFill>
        <p:spPr>
          <a:xfrm>
            <a:off x="611560" y="4649593"/>
            <a:ext cx="443681" cy="485703"/>
          </a:xfrm>
          <a:prstGeom prst="rect">
            <a:avLst/>
          </a:prstGeom>
          <a:noFill/>
          <a:ln>
            <a:noFill/>
          </a:ln>
        </p:spPr>
      </p:pic>
      <p:sp>
        <p:nvSpPr>
          <p:cNvPr id="44" name="TextBox 7"/>
          <p:cNvSpPr txBox="1">
            <a:spLocks noChangeArrowheads="1"/>
          </p:cNvSpPr>
          <p:nvPr/>
        </p:nvSpPr>
        <p:spPr bwMode="auto">
          <a:xfrm>
            <a:off x="3255515" y="4507383"/>
            <a:ext cx="2879725" cy="792088"/>
          </a:xfrm>
          <a:prstGeom prst="rect">
            <a:avLst/>
          </a:prstGeom>
          <a:solidFill>
            <a:srgbClr val="0070C0"/>
          </a:solidFill>
          <a:ln>
            <a:noFill/>
          </a:ln>
          <a:extLst/>
        </p:spPr>
        <p:style>
          <a:lnRef idx="2">
            <a:schemeClr val="dk1">
              <a:shade val="50000"/>
            </a:schemeClr>
          </a:lnRef>
          <a:fillRef idx="1">
            <a:schemeClr val="dk1"/>
          </a:fillRef>
          <a:effectRef idx="0">
            <a:schemeClr val="dk1"/>
          </a:effectRef>
          <a:fontRef idx="minor">
            <a:schemeClr val="lt1"/>
          </a:fontRef>
        </p:style>
        <p:txBody>
          <a:bodyPr lIns="36000" tIns="36000" rIns="36000" bIns="36000" rtlCol="0" anchor="ctr"/>
          <a:lstStyle>
            <a:defPPr>
              <a:defRPr lang="ru-RU"/>
            </a:defPPr>
            <a:lvl1pPr marL="108000">
              <a:lnSpc>
                <a:spcPct val="90000"/>
              </a:lnSpc>
              <a:defRPr sz="2800">
                <a:solidFill>
                  <a:schemeClr val="bg1">
                    <a:lumMod val="95000"/>
                    <a:alpha val="99000"/>
                  </a:schemeClr>
                </a:solidFill>
                <a:latin typeface="Segoe UI" panose="020B0502040204020203" pitchFamily="34" charset="0"/>
                <a:ea typeface="Segoe UI" panose="020B0502040204020203" pitchFamily="34" charset="0"/>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723900">
              <a:tabLst>
                <a:tab pos="533400" algn="l"/>
              </a:tabLst>
            </a:pPr>
            <a:r>
              <a:rPr lang="ru-RU" sz="1200" b="1" dirty="0">
                <a:latin typeface="+mn-lt"/>
              </a:rPr>
              <a:t>ИТ-решение, автоматизирующее процессы управления проектами</a:t>
            </a:r>
          </a:p>
        </p:txBody>
      </p:sp>
      <p:sp>
        <p:nvSpPr>
          <p:cNvPr id="45" name="TextBox 9"/>
          <p:cNvSpPr txBox="1">
            <a:spLocks noChangeArrowheads="1"/>
          </p:cNvSpPr>
          <p:nvPr/>
        </p:nvSpPr>
        <p:spPr bwMode="auto">
          <a:xfrm>
            <a:off x="6228184" y="4525772"/>
            <a:ext cx="2305050" cy="773699"/>
          </a:xfrm>
          <a:prstGeom prst="rect">
            <a:avLst/>
          </a:prstGeom>
          <a:solidFill>
            <a:schemeClr val="accent6">
              <a:lumMod val="75000"/>
            </a:schemeClr>
          </a:solidFill>
          <a:ln>
            <a:noFill/>
          </a:ln>
          <a:extLst/>
        </p:spPr>
        <p:txBody>
          <a:bodyPr>
            <a:noAutofit/>
          </a:bodyPr>
          <a:lstStyle>
            <a:lvl1pPr>
              <a:defRPr kumimoji="1" sz="3000">
                <a:solidFill>
                  <a:srgbClr val="0041AA"/>
                </a:solidFill>
                <a:latin typeface="Tahoma" pitchFamily="34" charset="0"/>
                <a:cs typeface="Arial" pitchFamily="34" charset="0"/>
              </a:defRPr>
            </a:lvl1pPr>
            <a:lvl2pPr marL="742950" indent="-285750">
              <a:defRPr kumimoji="1" sz="3000">
                <a:solidFill>
                  <a:srgbClr val="0041AA"/>
                </a:solidFill>
                <a:latin typeface="Tahoma" pitchFamily="34" charset="0"/>
                <a:cs typeface="Arial" pitchFamily="34" charset="0"/>
              </a:defRPr>
            </a:lvl2pPr>
            <a:lvl3pPr marL="1143000" indent="-228600">
              <a:defRPr kumimoji="1" sz="3000">
                <a:solidFill>
                  <a:srgbClr val="0041AA"/>
                </a:solidFill>
                <a:latin typeface="Tahoma" pitchFamily="34" charset="0"/>
                <a:cs typeface="Arial" pitchFamily="34" charset="0"/>
              </a:defRPr>
            </a:lvl3pPr>
            <a:lvl4pPr marL="1600200" indent="-228600">
              <a:defRPr kumimoji="1" sz="3000">
                <a:solidFill>
                  <a:srgbClr val="0041AA"/>
                </a:solidFill>
                <a:latin typeface="Tahoma" pitchFamily="34" charset="0"/>
                <a:cs typeface="Arial" pitchFamily="34" charset="0"/>
              </a:defRPr>
            </a:lvl4pPr>
            <a:lvl5pPr marL="2057400" indent="-228600">
              <a:defRPr kumimoji="1" sz="3000">
                <a:solidFill>
                  <a:srgbClr val="0041AA"/>
                </a:solidFill>
                <a:latin typeface="Tahoma" pitchFamily="34" charset="0"/>
                <a:cs typeface="Arial" pitchFamily="34" charset="0"/>
              </a:defRPr>
            </a:lvl5pPr>
            <a:lvl6pPr marL="25146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6pPr>
            <a:lvl7pPr marL="29718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7pPr>
            <a:lvl8pPr marL="34290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8pPr>
            <a:lvl9pPr marL="38862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9pPr>
          </a:lstStyle>
          <a:p>
            <a:pPr marL="715963">
              <a:buFont typeface="Arial" charset="0"/>
              <a:buNone/>
              <a:defRPr/>
            </a:pPr>
            <a:r>
              <a:rPr kumimoji="0" lang="ru-RU" sz="1200" b="1" dirty="0">
                <a:solidFill>
                  <a:schemeClr val="bg1"/>
                </a:solidFill>
                <a:latin typeface="+mn-lt"/>
              </a:rPr>
              <a:t>Персонал, компетентный и мотивированный</a:t>
            </a:r>
          </a:p>
        </p:txBody>
      </p:sp>
      <p:sp>
        <p:nvSpPr>
          <p:cNvPr id="46" name="Заголовок 1"/>
          <p:cNvSpPr txBox="1">
            <a:spLocks/>
          </p:cNvSpPr>
          <p:nvPr/>
        </p:nvSpPr>
        <p:spPr bwMode="auto">
          <a:xfrm>
            <a:off x="-36512" y="5444579"/>
            <a:ext cx="9370571" cy="7207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a:defRPr kumimoji="1" sz="3000">
                <a:solidFill>
                  <a:srgbClr val="0041AA"/>
                </a:solidFill>
                <a:latin typeface="Tahoma" pitchFamily="34" charset="0"/>
                <a:cs typeface="Arial" pitchFamily="34" charset="0"/>
              </a:defRPr>
            </a:lvl1pPr>
            <a:lvl2pPr marL="742950" indent="-285750">
              <a:defRPr kumimoji="1" sz="3000">
                <a:solidFill>
                  <a:srgbClr val="0041AA"/>
                </a:solidFill>
                <a:latin typeface="Tahoma" pitchFamily="34" charset="0"/>
                <a:cs typeface="Arial" pitchFamily="34" charset="0"/>
              </a:defRPr>
            </a:lvl2pPr>
            <a:lvl3pPr marL="1143000" indent="-228600">
              <a:defRPr kumimoji="1" sz="3000">
                <a:solidFill>
                  <a:srgbClr val="0041AA"/>
                </a:solidFill>
                <a:latin typeface="Tahoma" pitchFamily="34" charset="0"/>
                <a:cs typeface="Arial" pitchFamily="34" charset="0"/>
              </a:defRPr>
            </a:lvl3pPr>
            <a:lvl4pPr marL="1600200" indent="-228600">
              <a:defRPr kumimoji="1" sz="3000">
                <a:solidFill>
                  <a:srgbClr val="0041AA"/>
                </a:solidFill>
                <a:latin typeface="Tahoma" pitchFamily="34" charset="0"/>
                <a:cs typeface="Arial" pitchFamily="34" charset="0"/>
              </a:defRPr>
            </a:lvl4pPr>
            <a:lvl5pPr marL="2057400" indent="-228600">
              <a:defRPr kumimoji="1" sz="3000">
                <a:solidFill>
                  <a:srgbClr val="0041AA"/>
                </a:solidFill>
                <a:latin typeface="Tahoma" pitchFamily="34" charset="0"/>
                <a:cs typeface="Arial" pitchFamily="34" charset="0"/>
              </a:defRPr>
            </a:lvl5pPr>
            <a:lvl6pPr marL="25146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6pPr>
            <a:lvl7pPr marL="29718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7pPr>
            <a:lvl8pPr marL="34290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8pPr>
            <a:lvl9pPr marL="38862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9pPr>
          </a:lstStyle>
          <a:p>
            <a:pPr algn="ctr" eaLnBrk="0" hangingPunct="0">
              <a:buFont typeface="Arial" charset="0"/>
              <a:buNone/>
              <a:defRPr/>
            </a:pPr>
            <a:r>
              <a:rPr kumimoji="0" lang="ru-RU" sz="1600" b="1" dirty="0">
                <a:solidFill>
                  <a:schemeClr val="tx1"/>
                </a:solidFill>
                <a:latin typeface="+mn-lt"/>
              </a:rPr>
              <a:t>Цель Корпоративной системы управления проектами</a:t>
            </a:r>
            <a:r>
              <a:rPr kumimoji="0" lang="en-US" sz="1600" b="1" dirty="0">
                <a:solidFill>
                  <a:schemeClr val="tx1"/>
                </a:solidFill>
                <a:latin typeface="+mn-lt"/>
              </a:rPr>
              <a:t>:</a:t>
            </a:r>
            <a:r>
              <a:rPr kumimoji="0" lang="ru-RU" sz="1600" dirty="0">
                <a:solidFill>
                  <a:schemeClr val="tx1"/>
                </a:solidFill>
                <a:latin typeface="+mn-lt"/>
              </a:rPr>
              <a:t> </a:t>
            </a:r>
            <a:br>
              <a:rPr kumimoji="0" lang="ru-RU" sz="1600" dirty="0">
                <a:solidFill>
                  <a:schemeClr val="tx1"/>
                </a:solidFill>
                <a:latin typeface="+mn-lt"/>
              </a:rPr>
            </a:br>
            <a:r>
              <a:rPr kumimoji="0" lang="ru-RU" sz="1600" dirty="0">
                <a:solidFill>
                  <a:schemeClr val="tx1"/>
                </a:solidFill>
                <a:latin typeface="+mn-lt"/>
              </a:rPr>
              <a:t>создание условий/</a:t>
            </a:r>
            <a:r>
              <a:rPr kumimoji="0" lang="en-US" sz="1600" dirty="0">
                <a:solidFill>
                  <a:schemeClr val="tx1"/>
                </a:solidFill>
                <a:latin typeface="+mn-lt"/>
              </a:rPr>
              <a:t> </a:t>
            </a:r>
            <a:r>
              <a:rPr kumimoji="0" lang="ru-RU" sz="1600" dirty="0">
                <a:solidFill>
                  <a:schemeClr val="tx1"/>
                </a:solidFill>
                <a:latin typeface="+mn-lt"/>
              </a:rPr>
              <a:t>инструментов для эффективной реализации проектов </a:t>
            </a:r>
            <a:br>
              <a:rPr kumimoji="0" lang="ru-RU" sz="1600" dirty="0">
                <a:solidFill>
                  <a:schemeClr val="tx1"/>
                </a:solidFill>
                <a:latin typeface="+mn-lt"/>
              </a:rPr>
            </a:br>
            <a:r>
              <a:rPr kumimoji="0" lang="ru-RU" sz="1400" dirty="0">
                <a:solidFill>
                  <a:schemeClr val="tx1"/>
                </a:solidFill>
                <a:latin typeface="+mn-lt"/>
              </a:rPr>
              <a:t>(достижения заявленных целей проектов в рамках существующих ограничений по срокам, бюджетам и др.)</a:t>
            </a:r>
          </a:p>
        </p:txBody>
      </p:sp>
      <p:sp>
        <p:nvSpPr>
          <p:cNvPr id="47" name="Text Box 66"/>
          <p:cNvSpPr txBox="1">
            <a:spLocks noChangeArrowheads="1"/>
          </p:cNvSpPr>
          <p:nvPr/>
        </p:nvSpPr>
        <p:spPr bwMode="auto">
          <a:xfrm>
            <a:off x="539552" y="1986707"/>
            <a:ext cx="23034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000">
                <a:solidFill>
                  <a:srgbClr val="0041AA"/>
                </a:solidFill>
                <a:latin typeface="Tahoma" pitchFamily="34" charset="0"/>
                <a:cs typeface="Arial" pitchFamily="34" charset="0"/>
              </a:defRPr>
            </a:lvl1pPr>
            <a:lvl2pPr marL="742950" indent="-285750">
              <a:defRPr kumimoji="1" sz="3000">
                <a:solidFill>
                  <a:srgbClr val="0041AA"/>
                </a:solidFill>
                <a:latin typeface="Tahoma" pitchFamily="34" charset="0"/>
                <a:cs typeface="Arial" pitchFamily="34" charset="0"/>
              </a:defRPr>
            </a:lvl2pPr>
            <a:lvl3pPr marL="1143000" indent="-228600">
              <a:defRPr kumimoji="1" sz="3000">
                <a:solidFill>
                  <a:srgbClr val="0041AA"/>
                </a:solidFill>
                <a:latin typeface="Tahoma" pitchFamily="34" charset="0"/>
                <a:cs typeface="Arial" pitchFamily="34" charset="0"/>
              </a:defRPr>
            </a:lvl3pPr>
            <a:lvl4pPr marL="1600200" indent="-228600">
              <a:defRPr kumimoji="1" sz="3000">
                <a:solidFill>
                  <a:srgbClr val="0041AA"/>
                </a:solidFill>
                <a:latin typeface="Tahoma" pitchFamily="34" charset="0"/>
                <a:cs typeface="Arial" pitchFamily="34" charset="0"/>
              </a:defRPr>
            </a:lvl4pPr>
            <a:lvl5pPr marL="2057400" indent="-228600">
              <a:defRPr kumimoji="1" sz="3000">
                <a:solidFill>
                  <a:srgbClr val="0041AA"/>
                </a:solidFill>
                <a:latin typeface="Tahoma" pitchFamily="34" charset="0"/>
                <a:cs typeface="Arial" pitchFamily="34" charset="0"/>
              </a:defRPr>
            </a:lvl5pPr>
            <a:lvl6pPr marL="25146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6pPr>
            <a:lvl7pPr marL="29718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7pPr>
            <a:lvl8pPr marL="34290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8pPr>
            <a:lvl9pPr marL="38862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9pPr>
          </a:lstStyle>
          <a:p>
            <a:pPr algn="ctr">
              <a:buFont typeface="Arial" charset="0"/>
              <a:buNone/>
              <a:defRPr/>
            </a:pPr>
            <a:r>
              <a:rPr kumimoji="0" lang="ru-RU" sz="1200" b="1" dirty="0">
                <a:solidFill>
                  <a:schemeClr val="accent6">
                    <a:lumMod val="50000"/>
                  </a:schemeClr>
                </a:solidFill>
                <a:latin typeface="+mn-lt"/>
              </a:rPr>
              <a:t>Объект управления</a:t>
            </a:r>
          </a:p>
        </p:txBody>
      </p:sp>
      <p:sp>
        <p:nvSpPr>
          <p:cNvPr id="48" name="Text Box 66"/>
          <p:cNvSpPr txBox="1">
            <a:spLocks noChangeArrowheads="1"/>
          </p:cNvSpPr>
          <p:nvPr/>
        </p:nvSpPr>
        <p:spPr bwMode="auto">
          <a:xfrm>
            <a:off x="3512295" y="1986707"/>
            <a:ext cx="23034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000">
                <a:solidFill>
                  <a:srgbClr val="0041AA"/>
                </a:solidFill>
                <a:latin typeface="Tahoma" pitchFamily="34" charset="0"/>
                <a:cs typeface="Arial" pitchFamily="34" charset="0"/>
              </a:defRPr>
            </a:lvl1pPr>
            <a:lvl2pPr marL="742950" indent="-285750">
              <a:defRPr kumimoji="1" sz="3000">
                <a:solidFill>
                  <a:srgbClr val="0041AA"/>
                </a:solidFill>
                <a:latin typeface="Tahoma" pitchFamily="34" charset="0"/>
                <a:cs typeface="Arial" pitchFamily="34" charset="0"/>
              </a:defRPr>
            </a:lvl2pPr>
            <a:lvl3pPr marL="1143000" indent="-228600">
              <a:defRPr kumimoji="1" sz="3000">
                <a:solidFill>
                  <a:srgbClr val="0041AA"/>
                </a:solidFill>
                <a:latin typeface="Tahoma" pitchFamily="34" charset="0"/>
                <a:cs typeface="Arial" pitchFamily="34" charset="0"/>
              </a:defRPr>
            </a:lvl3pPr>
            <a:lvl4pPr marL="1600200" indent="-228600">
              <a:defRPr kumimoji="1" sz="3000">
                <a:solidFill>
                  <a:srgbClr val="0041AA"/>
                </a:solidFill>
                <a:latin typeface="Tahoma" pitchFamily="34" charset="0"/>
                <a:cs typeface="Arial" pitchFamily="34" charset="0"/>
              </a:defRPr>
            </a:lvl4pPr>
            <a:lvl5pPr marL="2057400" indent="-228600">
              <a:defRPr kumimoji="1" sz="3000">
                <a:solidFill>
                  <a:srgbClr val="0041AA"/>
                </a:solidFill>
                <a:latin typeface="Tahoma" pitchFamily="34" charset="0"/>
                <a:cs typeface="Arial" pitchFamily="34" charset="0"/>
              </a:defRPr>
            </a:lvl5pPr>
            <a:lvl6pPr marL="25146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6pPr>
            <a:lvl7pPr marL="29718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7pPr>
            <a:lvl8pPr marL="34290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8pPr>
            <a:lvl9pPr marL="38862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9pPr>
          </a:lstStyle>
          <a:p>
            <a:pPr algn="ctr">
              <a:buFont typeface="Arial" charset="0"/>
              <a:buNone/>
              <a:defRPr/>
            </a:pPr>
            <a:r>
              <a:rPr kumimoji="0" lang="ru-RU" sz="1200" b="1">
                <a:solidFill>
                  <a:schemeClr val="accent6">
                    <a:lumMod val="50000"/>
                  </a:schemeClr>
                </a:solidFill>
                <a:latin typeface="+mn-lt"/>
              </a:rPr>
              <a:t>Субъект управления</a:t>
            </a:r>
          </a:p>
        </p:txBody>
      </p:sp>
      <p:sp>
        <p:nvSpPr>
          <p:cNvPr id="49" name="Text Box 66"/>
          <p:cNvSpPr txBox="1">
            <a:spLocks noChangeArrowheads="1"/>
          </p:cNvSpPr>
          <p:nvPr/>
        </p:nvSpPr>
        <p:spPr bwMode="auto">
          <a:xfrm>
            <a:off x="6491850" y="1986161"/>
            <a:ext cx="23034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000">
                <a:solidFill>
                  <a:srgbClr val="0041AA"/>
                </a:solidFill>
                <a:latin typeface="Tahoma" pitchFamily="34" charset="0"/>
                <a:cs typeface="Arial" pitchFamily="34" charset="0"/>
              </a:defRPr>
            </a:lvl1pPr>
            <a:lvl2pPr marL="742950" indent="-285750">
              <a:defRPr kumimoji="1" sz="3000">
                <a:solidFill>
                  <a:srgbClr val="0041AA"/>
                </a:solidFill>
                <a:latin typeface="Tahoma" pitchFamily="34" charset="0"/>
                <a:cs typeface="Arial" pitchFamily="34" charset="0"/>
              </a:defRPr>
            </a:lvl2pPr>
            <a:lvl3pPr marL="1143000" indent="-228600">
              <a:defRPr kumimoji="1" sz="3000">
                <a:solidFill>
                  <a:srgbClr val="0041AA"/>
                </a:solidFill>
                <a:latin typeface="Tahoma" pitchFamily="34" charset="0"/>
                <a:cs typeface="Arial" pitchFamily="34" charset="0"/>
              </a:defRPr>
            </a:lvl3pPr>
            <a:lvl4pPr marL="1600200" indent="-228600">
              <a:defRPr kumimoji="1" sz="3000">
                <a:solidFill>
                  <a:srgbClr val="0041AA"/>
                </a:solidFill>
                <a:latin typeface="Tahoma" pitchFamily="34" charset="0"/>
                <a:cs typeface="Arial" pitchFamily="34" charset="0"/>
              </a:defRPr>
            </a:lvl4pPr>
            <a:lvl5pPr marL="2057400" indent="-228600">
              <a:defRPr kumimoji="1" sz="3000">
                <a:solidFill>
                  <a:srgbClr val="0041AA"/>
                </a:solidFill>
                <a:latin typeface="Tahoma" pitchFamily="34" charset="0"/>
                <a:cs typeface="Arial" pitchFamily="34" charset="0"/>
              </a:defRPr>
            </a:lvl5pPr>
            <a:lvl6pPr marL="25146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6pPr>
            <a:lvl7pPr marL="29718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7pPr>
            <a:lvl8pPr marL="34290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8pPr>
            <a:lvl9pPr marL="3886200" indent="-228600" fontAlgn="base">
              <a:spcBef>
                <a:spcPct val="0"/>
              </a:spcBef>
              <a:spcAft>
                <a:spcPct val="0"/>
              </a:spcAft>
              <a:buFont typeface="Arial" pitchFamily="34" charset="0"/>
              <a:defRPr kumimoji="1" sz="3000">
                <a:solidFill>
                  <a:srgbClr val="0041AA"/>
                </a:solidFill>
                <a:latin typeface="Tahoma" pitchFamily="34" charset="0"/>
                <a:cs typeface="Arial" pitchFamily="34" charset="0"/>
              </a:defRPr>
            </a:lvl9pPr>
          </a:lstStyle>
          <a:p>
            <a:pPr algn="ctr">
              <a:buFont typeface="Arial" charset="0"/>
              <a:buNone/>
              <a:defRPr/>
            </a:pPr>
            <a:r>
              <a:rPr kumimoji="0" lang="ru-RU" sz="1200" b="1">
                <a:solidFill>
                  <a:schemeClr val="accent6">
                    <a:lumMod val="50000"/>
                  </a:schemeClr>
                </a:solidFill>
                <a:latin typeface="+mn-lt"/>
              </a:rPr>
              <a:t>Процесс управления</a:t>
            </a:r>
          </a:p>
        </p:txBody>
      </p:sp>
      <p:pic>
        <p:nvPicPr>
          <p:cNvPr id="50" name="Picture 6" descr="C:\Users\avorobyov\AppData\Local\Microsoft\Windows\Temporary Internet Files\Content.IE5\JC1B7VF6\MC900330873[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9592" y="2335957"/>
            <a:ext cx="862012"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Прямоугольник 1"/>
          <p:cNvSpPr>
            <a:spLocks noChangeArrowheads="1"/>
          </p:cNvSpPr>
          <p:nvPr/>
        </p:nvSpPr>
        <p:spPr bwMode="auto">
          <a:xfrm>
            <a:off x="806004" y="3390091"/>
            <a:ext cx="23034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sz="3000">
                <a:solidFill>
                  <a:srgbClr val="0041AA"/>
                </a:solidFill>
                <a:latin typeface="Tahoma" pitchFamily="34" charset="0"/>
                <a:cs typeface="Tahoma" pitchFamily="34" charset="0"/>
              </a:defRPr>
            </a:lvl1pPr>
            <a:lvl2pPr marL="742950" indent="-285750" eaLnBrk="0" hangingPunct="0">
              <a:defRPr sz="3000">
                <a:solidFill>
                  <a:srgbClr val="0041AA"/>
                </a:solidFill>
                <a:latin typeface="Tahoma" pitchFamily="34" charset="0"/>
                <a:cs typeface="Tahoma" pitchFamily="34" charset="0"/>
              </a:defRPr>
            </a:lvl2pPr>
            <a:lvl3pPr marL="1143000" indent="-228600" eaLnBrk="0" hangingPunct="0">
              <a:defRPr sz="3000">
                <a:solidFill>
                  <a:srgbClr val="0041AA"/>
                </a:solidFill>
                <a:latin typeface="Tahoma" pitchFamily="34" charset="0"/>
                <a:cs typeface="Tahoma" pitchFamily="34" charset="0"/>
              </a:defRPr>
            </a:lvl3pPr>
            <a:lvl4pPr marL="1600200" indent="-228600" eaLnBrk="0" hangingPunct="0">
              <a:defRPr sz="3000">
                <a:solidFill>
                  <a:srgbClr val="0041AA"/>
                </a:solidFill>
                <a:latin typeface="Tahoma" pitchFamily="34" charset="0"/>
                <a:cs typeface="Tahoma" pitchFamily="34" charset="0"/>
              </a:defRPr>
            </a:lvl4pPr>
            <a:lvl5pPr marL="2057400" indent="-228600" eaLnBrk="0" hangingPunct="0">
              <a:defRPr sz="3000">
                <a:solidFill>
                  <a:srgbClr val="0041AA"/>
                </a:solidFill>
                <a:latin typeface="Tahoma" pitchFamily="34" charset="0"/>
                <a:cs typeface="Tahoma" pitchFamily="34" charset="0"/>
              </a:defRPr>
            </a:lvl5pPr>
            <a:lvl6pPr marL="25146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6pPr>
            <a:lvl7pPr marL="29718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7pPr>
            <a:lvl8pPr marL="34290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8pPr>
            <a:lvl9pPr marL="3886200" indent="-228600" eaLnBrk="0" fontAlgn="base" hangingPunct="0">
              <a:spcBef>
                <a:spcPct val="0"/>
              </a:spcBef>
              <a:spcAft>
                <a:spcPct val="0"/>
              </a:spcAft>
              <a:buFont typeface="Arial" pitchFamily="34" charset="0"/>
              <a:defRPr sz="3000">
                <a:solidFill>
                  <a:srgbClr val="0041AA"/>
                </a:solidFill>
                <a:latin typeface="Tahoma" pitchFamily="34" charset="0"/>
                <a:cs typeface="Tahoma" pitchFamily="34" charset="0"/>
              </a:defRPr>
            </a:lvl9pPr>
          </a:lstStyle>
          <a:p>
            <a:pPr eaLnBrk="1" hangingPunct="1">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что считаем проектом</a:t>
            </a:r>
          </a:p>
          <a:p>
            <a:pPr eaLnBrk="1" hangingPunct="1">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типы проектов </a:t>
            </a:r>
          </a:p>
          <a:p>
            <a:pPr eaLnBrk="1" hangingPunct="1">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жизненный цикл проекта</a:t>
            </a:r>
          </a:p>
          <a:p>
            <a:pPr eaLnBrk="1" hangingPunct="1">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вехи, результаты и KPI</a:t>
            </a:r>
          </a:p>
        </p:txBody>
      </p:sp>
      <p:pic>
        <p:nvPicPr>
          <p:cNvPr id="52" name="Picture 29" descr="j009003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61604" y="2285157"/>
            <a:ext cx="6683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Прямоугольник 34"/>
          <p:cNvSpPr>
            <a:spLocks noChangeArrowheads="1"/>
          </p:cNvSpPr>
          <p:nvPr/>
        </p:nvSpPr>
        <p:spPr bwMode="auto">
          <a:xfrm>
            <a:off x="3583733" y="3377897"/>
            <a:ext cx="24284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функции и ответственность участников УП</a:t>
            </a:r>
          </a:p>
          <a:p>
            <a:pPr marL="171450" indent="-171450">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уровни полномочий и принятия решений</a:t>
            </a:r>
          </a:p>
        </p:txBody>
      </p:sp>
      <p:sp>
        <p:nvSpPr>
          <p:cNvPr id="54" name="Прямоугольник 35"/>
          <p:cNvSpPr>
            <a:spLocks noChangeArrowheads="1"/>
          </p:cNvSpPr>
          <p:nvPr/>
        </p:nvSpPr>
        <p:spPr bwMode="auto">
          <a:xfrm>
            <a:off x="6354390" y="3389545"/>
            <a:ext cx="24809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порядок планирования, отчётности и пр.</a:t>
            </a:r>
          </a:p>
          <a:p>
            <a:pPr marL="171450" indent="-171450">
              <a:buFont typeface="Wingdings" panose="05000000000000000000" pitchFamily="2" charset="2"/>
              <a:buChar char="§"/>
            </a:pPr>
            <a:r>
              <a:rPr lang="ru-RU" altLang="ru-RU" sz="1200" dirty="0">
                <a:solidFill>
                  <a:schemeClr val="accent6">
                    <a:lumMod val="50000"/>
                  </a:schemeClr>
                </a:solidFill>
                <a:latin typeface="+mn-lt"/>
                <a:cs typeface="Segoe UI" pitchFamily="34" charset="0"/>
              </a:rPr>
              <a:t>кто, что, когда, кому, в каком формате предоставляет</a:t>
            </a:r>
          </a:p>
        </p:txBody>
      </p:sp>
      <p:pic>
        <p:nvPicPr>
          <p:cNvPr id="55" name="Изображение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286471" y="4553147"/>
            <a:ext cx="655637"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Изображение 4"/>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54390" y="4619224"/>
            <a:ext cx="541338" cy="56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p:txBody>
          <a:bodyPr/>
          <a:lstStyle/>
          <a:p>
            <a:r>
              <a:rPr lang="ru-RU" altLang="ru-RU" dirty="0">
                <a:latin typeface="+mn-lt"/>
              </a:rPr>
              <a:t>Система управления проектом</a:t>
            </a:r>
            <a:endParaRPr lang="ru-RU" dirty="0">
              <a:latin typeface="+mn-lt"/>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37" y="102900"/>
            <a:ext cx="6871338" cy="582612"/>
          </a:xfrm>
        </p:spPr>
        <p:txBody>
          <a:bodyPr/>
          <a:lstStyle/>
          <a:p>
            <a:r>
              <a:rPr lang="ru-RU" dirty="0"/>
              <a:t>Процесс – отлаженная технология </a:t>
            </a:r>
          </a:p>
        </p:txBody>
      </p:sp>
      <p:pic>
        <p:nvPicPr>
          <p:cNvPr id="2050" name="Picture 2" descr="http://supercar.ru/upload/information_system_25/8/0/7/item_8074/information_items_property_18789.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744810"/>
            <a:ext cx="4298711" cy="28630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www.infovoronezh.ru/images/News/16430143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3501008"/>
            <a:ext cx="5104375" cy="28324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http://iforex.su/uploads/2016-11/1479347210_Aeroporty-poprosili-vvest.jp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23832" y="2924944"/>
            <a:ext cx="3794117" cy="283600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hotel-r.net/im/hotel/it/pit-stop-19.jp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788024" y="963785"/>
            <a:ext cx="4054998" cy="2703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962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p:cTn id="13" dur="500" fill="hold"/>
                                        <p:tgtEl>
                                          <p:spTgt spid="2052"/>
                                        </p:tgtEl>
                                        <p:attrNameLst>
                                          <p:attrName>ppt_w</p:attrName>
                                        </p:attrNameLst>
                                      </p:cBhvr>
                                      <p:tavLst>
                                        <p:tav tm="0">
                                          <p:val>
                                            <p:fltVal val="0"/>
                                          </p:val>
                                        </p:tav>
                                        <p:tav tm="100000">
                                          <p:val>
                                            <p:strVal val="#ppt_w"/>
                                          </p:val>
                                        </p:tav>
                                      </p:tavLst>
                                    </p:anim>
                                    <p:anim calcmode="lin" valueType="num">
                                      <p:cBhvr>
                                        <p:cTn id="14" dur="500" fill="hold"/>
                                        <p:tgtEl>
                                          <p:spTgt spid="2052"/>
                                        </p:tgtEl>
                                        <p:attrNameLst>
                                          <p:attrName>ppt_h</p:attrName>
                                        </p:attrNameLst>
                                      </p:cBhvr>
                                      <p:tavLst>
                                        <p:tav tm="0">
                                          <p:val>
                                            <p:fltVal val="0"/>
                                          </p:val>
                                        </p:tav>
                                        <p:tav tm="100000">
                                          <p:val>
                                            <p:strVal val="#ppt_h"/>
                                          </p:val>
                                        </p:tav>
                                      </p:tavLst>
                                    </p:anim>
                                    <p:animEffect transition="in" filter="fade">
                                      <p:cBhvr>
                                        <p:cTn id="15" dur="500"/>
                                        <p:tgtEl>
                                          <p:spTgt spid="205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54"/>
                                        </p:tgtEl>
                                        <p:attrNameLst>
                                          <p:attrName>style.visibility</p:attrName>
                                        </p:attrNameLst>
                                      </p:cBhvr>
                                      <p:to>
                                        <p:strVal val="visible"/>
                                      </p:to>
                                    </p:set>
                                    <p:anim calcmode="lin" valueType="num">
                                      <p:cBhvr>
                                        <p:cTn id="19" dur="500" fill="hold"/>
                                        <p:tgtEl>
                                          <p:spTgt spid="2054"/>
                                        </p:tgtEl>
                                        <p:attrNameLst>
                                          <p:attrName>ppt_w</p:attrName>
                                        </p:attrNameLst>
                                      </p:cBhvr>
                                      <p:tavLst>
                                        <p:tav tm="0">
                                          <p:val>
                                            <p:fltVal val="0"/>
                                          </p:val>
                                        </p:tav>
                                        <p:tav tm="100000">
                                          <p:val>
                                            <p:strVal val="#ppt_w"/>
                                          </p:val>
                                        </p:tav>
                                      </p:tavLst>
                                    </p:anim>
                                    <p:anim calcmode="lin" valueType="num">
                                      <p:cBhvr>
                                        <p:cTn id="20" dur="500" fill="hold"/>
                                        <p:tgtEl>
                                          <p:spTgt spid="2054"/>
                                        </p:tgtEl>
                                        <p:attrNameLst>
                                          <p:attrName>ppt_h</p:attrName>
                                        </p:attrNameLst>
                                      </p:cBhvr>
                                      <p:tavLst>
                                        <p:tav tm="0">
                                          <p:val>
                                            <p:fltVal val="0"/>
                                          </p:val>
                                        </p:tav>
                                        <p:tav tm="100000">
                                          <p:val>
                                            <p:strVal val="#ppt_h"/>
                                          </p:val>
                                        </p:tav>
                                      </p:tavLst>
                                    </p:anim>
                                    <p:animEffect transition="in" filter="fade">
                                      <p:cBhvr>
                                        <p:cTn id="21" dur="500"/>
                                        <p:tgtEl>
                                          <p:spTgt spid="205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056"/>
                                        </p:tgtEl>
                                        <p:attrNameLst>
                                          <p:attrName>style.visibility</p:attrName>
                                        </p:attrNameLst>
                                      </p:cBhvr>
                                      <p:to>
                                        <p:strVal val="visible"/>
                                      </p:to>
                                    </p:set>
                                    <p:anim calcmode="lin" valueType="num">
                                      <p:cBhvr>
                                        <p:cTn id="25" dur="500" fill="hold"/>
                                        <p:tgtEl>
                                          <p:spTgt spid="2056"/>
                                        </p:tgtEl>
                                        <p:attrNameLst>
                                          <p:attrName>ppt_w</p:attrName>
                                        </p:attrNameLst>
                                      </p:cBhvr>
                                      <p:tavLst>
                                        <p:tav tm="0">
                                          <p:val>
                                            <p:fltVal val="0"/>
                                          </p:val>
                                        </p:tav>
                                        <p:tav tm="100000">
                                          <p:val>
                                            <p:strVal val="#ppt_w"/>
                                          </p:val>
                                        </p:tav>
                                      </p:tavLst>
                                    </p:anim>
                                    <p:anim calcmode="lin" valueType="num">
                                      <p:cBhvr>
                                        <p:cTn id="26" dur="500" fill="hold"/>
                                        <p:tgtEl>
                                          <p:spTgt spid="2056"/>
                                        </p:tgtEl>
                                        <p:attrNameLst>
                                          <p:attrName>ppt_h</p:attrName>
                                        </p:attrNameLst>
                                      </p:cBhvr>
                                      <p:tavLst>
                                        <p:tav tm="0">
                                          <p:val>
                                            <p:fltVal val="0"/>
                                          </p:val>
                                        </p:tav>
                                        <p:tav tm="100000">
                                          <p:val>
                                            <p:strVal val="#ppt_h"/>
                                          </p:val>
                                        </p:tav>
                                      </p:tavLst>
                                    </p:anim>
                                    <p:animEffect transition="in" filter="fade">
                                      <p:cBhvr>
                                        <p:cTn id="27"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3"/>
          <p:cNvSpPr txBox="1">
            <a:spLocks noChangeArrowheads="1"/>
          </p:cNvSpPr>
          <p:nvPr/>
        </p:nvSpPr>
        <p:spPr bwMode="auto">
          <a:xfrm>
            <a:off x="468313" y="1024232"/>
            <a:ext cx="8382000"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b="1" dirty="0">
                <a:solidFill>
                  <a:schemeClr val="tx2">
                    <a:lumMod val="75000"/>
                  </a:schemeClr>
                </a:solidFill>
              </a:rPr>
              <a:t>Офисы отдельных проектов</a:t>
            </a:r>
          </a:p>
          <a:p>
            <a:pPr>
              <a:spcBef>
                <a:spcPct val="0"/>
              </a:spcBef>
              <a:buFontTx/>
              <a:buNone/>
            </a:pPr>
            <a:r>
              <a:rPr lang="ru-RU" altLang="ru-RU" dirty="0"/>
              <a:t>(как правило, создаются для масштабных, сложных проектов)</a:t>
            </a:r>
          </a:p>
          <a:p>
            <a:pPr lvl="1">
              <a:spcBef>
                <a:spcPct val="0"/>
              </a:spcBef>
              <a:buFont typeface="Arial" pitchFamily="34" charset="0"/>
              <a:buChar char="•"/>
            </a:pPr>
            <a:r>
              <a:rPr lang="ru-RU" altLang="ru-RU" dirty="0"/>
              <a:t>  интеграция календарных и финансовых планов </a:t>
            </a:r>
            <a:r>
              <a:rPr lang="ru-RU" altLang="ru-RU" dirty="0" err="1"/>
              <a:t>подпроектов</a:t>
            </a:r>
            <a:endParaRPr lang="ru-RU" altLang="ru-RU" dirty="0"/>
          </a:p>
          <a:p>
            <a:pPr lvl="1">
              <a:spcBef>
                <a:spcPct val="0"/>
              </a:spcBef>
              <a:buFont typeface="Arial" pitchFamily="34" charset="0"/>
              <a:buChar char="•"/>
            </a:pPr>
            <a:r>
              <a:rPr lang="ru-RU" altLang="ru-RU" dirty="0"/>
              <a:t>  контроль и координация деятельности менеджеров </a:t>
            </a:r>
            <a:r>
              <a:rPr lang="ru-RU" altLang="ru-RU" dirty="0" err="1"/>
              <a:t>подпроектов</a:t>
            </a:r>
            <a:endParaRPr lang="ru-RU" altLang="ru-RU" dirty="0"/>
          </a:p>
          <a:p>
            <a:pPr lvl="1">
              <a:spcBef>
                <a:spcPct val="0"/>
              </a:spcBef>
              <a:buFont typeface="Arial" pitchFamily="34" charset="0"/>
              <a:buChar char="•"/>
            </a:pPr>
            <a:r>
              <a:rPr lang="ru-RU" altLang="ru-RU" dirty="0"/>
              <a:t>  поддержка коммуникаций, документооборота</a:t>
            </a:r>
          </a:p>
          <a:p>
            <a:pPr lvl="1">
              <a:spcBef>
                <a:spcPct val="0"/>
              </a:spcBef>
              <a:buFont typeface="Arial" pitchFamily="34" charset="0"/>
              <a:buChar char="•"/>
            </a:pPr>
            <a:r>
              <a:rPr lang="ru-RU" altLang="ru-RU" dirty="0"/>
              <a:t>  централизованное управление рисками и изменениями</a:t>
            </a:r>
          </a:p>
          <a:p>
            <a:pPr lvl="1">
              <a:spcBef>
                <a:spcPct val="0"/>
              </a:spcBef>
              <a:buFont typeface="Arial" pitchFamily="34" charset="0"/>
              <a:buChar char="•"/>
            </a:pPr>
            <a:r>
              <a:rPr lang="ru-RU" altLang="ru-RU" dirty="0"/>
              <a:t>  контроль качества</a:t>
            </a:r>
          </a:p>
        </p:txBody>
      </p:sp>
      <p:sp>
        <p:nvSpPr>
          <p:cNvPr id="110595" name="Text Box 4"/>
          <p:cNvSpPr txBox="1">
            <a:spLocks noChangeArrowheads="1"/>
          </p:cNvSpPr>
          <p:nvPr/>
        </p:nvSpPr>
        <p:spPr bwMode="auto">
          <a:xfrm>
            <a:off x="407988" y="2927353"/>
            <a:ext cx="8267700"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b="1" dirty="0">
                <a:solidFill>
                  <a:schemeClr val="tx2">
                    <a:lumMod val="75000"/>
                  </a:schemeClr>
                </a:solidFill>
              </a:rPr>
              <a:t>Проектный офис на уровне подразделения организации</a:t>
            </a:r>
          </a:p>
          <a:p>
            <a:pPr>
              <a:spcBef>
                <a:spcPct val="0"/>
              </a:spcBef>
              <a:buFontTx/>
              <a:buNone/>
            </a:pPr>
            <a:r>
              <a:rPr lang="ru-RU" altLang="ru-RU" sz="1600" dirty="0"/>
              <a:t>(как правило, выполняющего значительное количество собственных проектов или значительные объемы работ в корпоративных проектах)</a:t>
            </a:r>
          </a:p>
          <a:p>
            <a:pPr lvl="1">
              <a:spcBef>
                <a:spcPct val="0"/>
              </a:spcBef>
              <a:buFont typeface="Arial" pitchFamily="34" charset="0"/>
              <a:buChar char="•"/>
            </a:pPr>
            <a:r>
              <a:rPr lang="ru-RU" altLang="ru-RU" dirty="0"/>
              <a:t>  </a:t>
            </a:r>
            <a:r>
              <a:rPr lang="ru-RU" altLang="ru-RU" dirty="0" err="1"/>
              <a:t>многопроектное</a:t>
            </a:r>
            <a:r>
              <a:rPr lang="ru-RU" altLang="ru-RU" dirty="0"/>
              <a:t> планирование</a:t>
            </a:r>
          </a:p>
          <a:p>
            <a:pPr lvl="1">
              <a:spcBef>
                <a:spcPct val="0"/>
              </a:spcBef>
              <a:buFont typeface="Arial" pitchFamily="34" charset="0"/>
              <a:buChar char="•"/>
            </a:pPr>
            <a:r>
              <a:rPr lang="ru-RU" altLang="ru-RU" dirty="0"/>
              <a:t>  определение приоритетов проектов</a:t>
            </a:r>
          </a:p>
          <a:p>
            <a:pPr lvl="1">
              <a:spcBef>
                <a:spcPct val="0"/>
              </a:spcBef>
              <a:buFont typeface="Arial" pitchFamily="34" charset="0"/>
              <a:buChar char="•"/>
            </a:pPr>
            <a:r>
              <a:rPr lang="ru-RU" altLang="ru-RU" dirty="0"/>
              <a:t>  оптимизация распределения ресурсов на уровне подразделения</a:t>
            </a:r>
          </a:p>
          <a:p>
            <a:pPr lvl="1">
              <a:spcBef>
                <a:spcPct val="0"/>
              </a:spcBef>
              <a:buFont typeface="Arial" pitchFamily="34" charset="0"/>
              <a:buChar char="•"/>
            </a:pPr>
            <a:r>
              <a:rPr lang="ru-RU" altLang="ru-RU" dirty="0"/>
              <a:t>  координация собственных ресурсов, участвующих в различных проектах</a:t>
            </a:r>
          </a:p>
        </p:txBody>
      </p:sp>
      <p:sp>
        <p:nvSpPr>
          <p:cNvPr id="110596" name="Text Box 5"/>
          <p:cNvSpPr txBox="1">
            <a:spLocks noChangeArrowheads="1"/>
          </p:cNvSpPr>
          <p:nvPr/>
        </p:nvSpPr>
        <p:spPr bwMode="auto">
          <a:xfrm>
            <a:off x="382588" y="4890660"/>
            <a:ext cx="8366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0"/>
              </a:spcBef>
              <a:buFontTx/>
              <a:buNone/>
            </a:pPr>
            <a:r>
              <a:rPr lang="ru-RU" altLang="ru-RU" b="1" dirty="0">
                <a:solidFill>
                  <a:schemeClr val="tx2">
                    <a:lumMod val="75000"/>
                  </a:schemeClr>
                </a:solidFill>
              </a:rPr>
              <a:t>Корпоративный проектный офис</a:t>
            </a:r>
          </a:p>
          <a:p>
            <a:pPr lvl="1">
              <a:spcBef>
                <a:spcPct val="0"/>
              </a:spcBef>
              <a:buFont typeface="Arial" pitchFamily="34" charset="0"/>
              <a:buChar char="•"/>
            </a:pPr>
            <a:r>
              <a:rPr lang="ru-RU" altLang="ru-RU" dirty="0"/>
              <a:t>  управление портфелем проектов</a:t>
            </a:r>
          </a:p>
          <a:p>
            <a:pPr lvl="1">
              <a:spcBef>
                <a:spcPct val="0"/>
              </a:spcBef>
              <a:buFont typeface="Arial" pitchFamily="34" charset="0"/>
              <a:buChar char="•"/>
            </a:pPr>
            <a:r>
              <a:rPr lang="ru-RU" altLang="ru-RU" dirty="0"/>
              <a:t>  поддержка принятия решений высшим  руководством</a:t>
            </a:r>
          </a:p>
          <a:p>
            <a:pPr lvl="1">
              <a:spcBef>
                <a:spcPct val="0"/>
              </a:spcBef>
              <a:buFont typeface="Arial" pitchFamily="34" charset="0"/>
              <a:buChar char="•"/>
            </a:pPr>
            <a:r>
              <a:rPr lang="ru-RU" altLang="ru-RU" dirty="0"/>
              <a:t>  разрешение конфликтов ресурсов между проектами</a:t>
            </a:r>
            <a:r>
              <a:rPr lang="en-US" altLang="ru-RU" dirty="0"/>
              <a:t> </a:t>
            </a:r>
            <a:r>
              <a:rPr lang="ru-RU" altLang="ru-RU" dirty="0"/>
              <a:t>на уровне организации</a:t>
            </a:r>
          </a:p>
          <a:p>
            <a:pPr lvl="1">
              <a:spcBef>
                <a:spcPct val="0"/>
              </a:spcBef>
              <a:buFont typeface="Arial" pitchFamily="34" charset="0"/>
              <a:buChar char="•"/>
            </a:pPr>
            <a:r>
              <a:rPr lang="ru-RU" altLang="ru-RU" dirty="0"/>
              <a:t>  разработка, поддержка и развитие корпоративных стандартов УП</a:t>
            </a:r>
          </a:p>
        </p:txBody>
      </p:sp>
      <p:sp>
        <p:nvSpPr>
          <p:cNvPr id="110597" name="Text Box 6"/>
          <p:cNvSpPr txBox="1">
            <a:spLocks noChangeArrowheads="1"/>
          </p:cNvSpPr>
          <p:nvPr/>
        </p:nvSpPr>
        <p:spPr bwMode="auto">
          <a:xfrm>
            <a:off x="2339975" y="5445125"/>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endParaRPr lang="en-US" altLang="ru-RU"/>
          </a:p>
        </p:txBody>
      </p:sp>
      <p:sp>
        <p:nvSpPr>
          <p:cNvPr id="110598" name="Заголовок 1"/>
          <p:cNvSpPr>
            <a:spLocks noGrp="1"/>
          </p:cNvSpPr>
          <p:nvPr>
            <p:ph type="title"/>
          </p:nvPr>
        </p:nvSpPr>
        <p:spPr/>
        <p:txBody>
          <a:bodyPr/>
          <a:lstStyle/>
          <a:p>
            <a:r>
              <a:rPr lang="ru-RU" altLang="ru-RU"/>
              <a:t>Типы проектных офисов</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Заголовок 1"/>
          <p:cNvSpPr>
            <a:spLocks noGrp="1"/>
          </p:cNvSpPr>
          <p:nvPr>
            <p:ph type="title"/>
          </p:nvPr>
        </p:nvSpPr>
        <p:spPr>
          <a:xfrm>
            <a:off x="467544" y="2420888"/>
            <a:ext cx="8229600" cy="1143000"/>
          </a:xfrm>
        </p:spPr>
        <p:txBody>
          <a:bodyPr>
            <a:noAutofit/>
          </a:bodyPr>
          <a:lstStyle/>
          <a:p>
            <a:pPr>
              <a:defRPr/>
            </a:pPr>
            <a:r>
              <a:rPr lang="ru-RU" dirty="0"/>
              <a:t>Критические факторы </a:t>
            </a:r>
            <a:br>
              <a:rPr lang="ru-RU" dirty="0"/>
            </a:br>
            <a:r>
              <a:rPr lang="ru-RU" dirty="0"/>
              <a:t>успеха проекта</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ChangeArrowheads="1"/>
          </p:cNvSpPr>
          <p:nvPr/>
        </p:nvSpPr>
        <p:spPr bwMode="auto">
          <a:xfrm>
            <a:off x="468313" y="1163351"/>
            <a:ext cx="8893175" cy="2124075"/>
          </a:xfrm>
          <a:prstGeom prst="rect">
            <a:avLst/>
          </a:prstGeom>
          <a:noFill/>
          <a:ln w="9525">
            <a:noFill/>
            <a:miter lim="800000"/>
            <a:headEnd/>
            <a:tailEnd/>
          </a:ln>
        </p:spPr>
        <p:txBody>
          <a:bodyPr lIns="92075" tIns="46038" rIns="92075" bIns="46038">
            <a:spAutoFit/>
          </a:bodyPr>
          <a:lstStyle/>
          <a:p>
            <a:pPr marL="285750" indent="-285750" defTabSz="762000" eaLnBrk="0" hangingPunct="0">
              <a:buFont typeface="Wingdings" panose="05000000000000000000" pitchFamily="2" charset="2"/>
              <a:buChar char="ü"/>
              <a:defRPr/>
            </a:pPr>
            <a:r>
              <a:rPr lang="ru-RU" b="1" dirty="0">
                <a:latin typeface="+mn-lt"/>
                <a:cs typeface="+mn-cs"/>
              </a:rPr>
              <a:t> </a:t>
            </a:r>
            <a:r>
              <a:rPr lang="ru-RU" sz="1600" dirty="0">
                <a:latin typeface="+mn-lt"/>
                <a:cs typeface="+mn-cs"/>
              </a:rPr>
              <a:t>недостаток ресурсов</a:t>
            </a:r>
          </a:p>
          <a:p>
            <a:pPr marL="285750" indent="-285750" defTabSz="762000" eaLnBrk="0" hangingPunct="0">
              <a:buFont typeface="Wingdings" panose="05000000000000000000" pitchFamily="2" charset="2"/>
              <a:buChar char="ü"/>
              <a:defRPr/>
            </a:pPr>
            <a:r>
              <a:rPr lang="ru-RU" sz="1600" dirty="0">
                <a:latin typeface="+mn-lt"/>
                <a:cs typeface="+mn-cs"/>
              </a:rPr>
              <a:t> нереальные сроки</a:t>
            </a:r>
          </a:p>
          <a:p>
            <a:pPr marL="285750" indent="-285750" defTabSz="762000" eaLnBrk="0" hangingPunct="0">
              <a:buFont typeface="Wingdings" panose="05000000000000000000" pitchFamily="2" charset="2"/>
              <a:buChar char="ü"/>
              <a:defRPr/>
            </a:pPr>
            <a:r>
              <a:rPr lang="ru-RU" sz="1600" dirty="0">
                <a:latin typeface="+mn-lt"/>
                <a:cs typeface="+mn-cs"/>
              </a:rPr>
              <a:t> ошибки формулирования целей</a:t>
            </a:r>
          </a:p>
          <a:p>
            <a:pPr marL="285750" indent="-285750" defTabSz="762000" eaLnBrk="0" hangingPunct="0">
              <a:buFont typeface="Wingdings" panose="05000000000000000000" pitchFamily="2" charset="2"/>
              <a:buChar char="ü"/>
              <a:defRPr/>
            </a:pPr>
            <a:r>
              <a:rPr lang="ru-RU" sz="1600" dirty="0">
                <a:latin typeface="+mn-lt"/>
                <a:cs typeface="+mn-cs"/>
              </a:rPr>
              <a:t> отсутствие сплоченности команды проекта</a:t>
            </a:r>
          </a:p>
          <a:p>
            <a:pPr marL="285750" indent="-285750" defTabSz="762000" eaLnBrk="0" hangingPunct="0">
              <a:buFont typeface="Wingdings" panose="05000000000000000000" pitchFamily="2" charset="2"/>
              <a:buChar char="ü"/>
              <a:defRPr/>
            </a:pPr>
            <a:r>
              <a:rPr lang="ru-RU" sz="1600" dirty="0">
                <a:latin typeface="+mn-lt"/>
                <a:cs typeface="+mn-cs"/>
              </a:rPr>
              <a:t> недостаточно детальное планирование</a:t>
            </a:r>
          </a:p>
          <a:p>
            <a:pPr marL="285750" indent="-285750" defTabSz="762000" eaLnBrk="0" hangingPunct="0">
              <a:buFont typeface="Wingdings" panose="05000000000000000000" pitchFamily="2" charset="2"/>
              <a:buChar char="ü"/>
              <a:defRPr/>
            </a:pPr>
            <a:r>
              <a:rPr lang="ru-RU" sz="1600" dirty="0">
                <a:latin typeface="+mn-lt"/>
                <a:cs typeface="+mn-cs"/>
              </a:rPr>
              <a:t> неэффективное взаимодействие внутри проекта</a:t>
            </a:r>
          </a:p>
          <a:p>
            <a:pPr marL="285750" indent="-285750" defTabSz="762000" eaLnBrk="0" hangingPunct="0">
              <a:buFont typeface="Wingdings" panose="05000000000000000000" pitchFamily="2" charset="2"/>
              <a:buChar char="ü"/>
              <a:defRPr/>
            </a:pPr>
            <a:r>
              <a:rPr lang="ru-RU" sz="1600" dirty="0">
                <a:latin typeface="+mn-lt"/>
                <a:cs typeface="+mn-cs"/>
              </a:rPr>
              <a:t> изменение целей в ходе проекта</a:t>
            </a:r>
          </a:p>
          <a:p>
            <a:pPr marL="285750" indent="-285750" defTabSz="762000" eaLnBrk="0" hangingPunct="0">
              <a:buFont typeface="Wingdings" panose="05000000000000000000" pitchFamily="2" charset="2"/>
              <a:buChar char="ü"/>
              <a:defRPr/>
            </a:pPr>
            <a:r>
              <a:rPr lang="ru-RU" sz="1600" dirty="0">
                <a:latin typeface="+mn-lt"/>
                <a:cs typeface="+mn-cs"/>
              </a:rPr>
              <a:t> конфликты между целями проекта и интересами подразделений организации</a:t>
            </a:r>
          </a:p>
        </p:txBody>
      </p:sp>
      <p:sp>
        <p:nvSpPr>
          <p:cNvPr id="7173" name="Text Box 5"/>
          <p:cNvSpPr txBox="1">
            <a:spLocks noChangeArrowheads="1"/>
          </p:cNvSpPr>
          <p:nvPr/>
        </p:nvSpPr>
        <p:spPr bwMode="auto">
          <a:xfrm>
            <a:off x="2843213" y="3451225"/>
            <a:ext cx="3286125" cy="338138"/>
          </a:xfrm>
          <a:prstGeom prst="rect">
            <a:avLst/>
          </a:prstGeom>
          <a:noFill/>
          <a:ln w="9525">
            <a:noFill/>
            <a:miter lim="800000"/>
            <a:headEnd/>
            <a:tailEnd/>
          </a:ln>
        </p:spPr>
        <p:txBody>
          <a:bodyPr>
            <a:spAutoFit/>
          </a:bodyPr>
          <a:lstStyle/>
          <a:p>
            <a:pPr>
              <a:spcBef>
                <a:spcPct val="50000"/>
              </a:spcBef>
              <a:defRPr/>
            </a:pPr>
            <a:r>
              <a:rPr lang="ru-RU" sz="1600" b="1" dirty="0">
                <a:latin typeface="+mn-lt"/>
                <a:cs typeface="+mn-cs"/>
              </a:rPr>
              <a:t>Статистика неудач проектов *</a:t>
            </a:r>
          </a:p>
        </p:txBody>
      </p:sp>
      <p:sp>
        <p:nvSpPr>
          <p:cNvPr id="7174" name="Text Box 6"/>
          <p:cNvSpPr txBox="1">
            <a:spLocks noChangeArrowheads="1"/>
          </p:cNvSpPr>
          <p:nvPr/>
        </p:nvSpPr>
        <p:spPr bwMode="auto">
          <a:xfrm>
            <a:off x="153988" y="5940280"/>
            <a:ext cx="3587750" cy="307975"/>
          </a:xfrm>
          <a:prstGeom prst="rect">
            <a:avLst/>
          </a:prstGeom>
          <a:noFill/>
          <a:ln w="9525">
            <a:noFill/>
            <a:miter lim="800000"/>
            <a:headEnd/>
            <a:tailEnd/>
          </a:ln>
        </p:spPr>
        <p:txBody>
          <a:bodyPr>
            <a:spAutoFit/>
          </a:bodyPr>
          <a:lstStyle/>
          <a:p>
            <a:pPr>
              <a:spcBef>
                <a:spcPct val="50000"/>
              </a:spcBef>
              <a:defRPr/>
            </a:pPr>
            <a:r>
              <a:rPr lang="ru-RU" sz="1400" i="1" dirty="0">
                <a:latin typeface="+mn-lt"/>
                <a:cs typeface="+mn-cs"/>
              </a:rPr>
              <a:t>* </a:t>
            </a:r>
            <a:r>
              <a:rPr lang="en-US" sz="1400" i="1" dirty="0">
                <a:latin typeface="+mn-lt"/>
                <a:cs typeface="+mn-cs"/>
              </a:rPr>
              <a:t>PM Network, (</a:t>
            </a:r>
            <a:r>
              <a:rPr lang="ru-RU" sz="1400" i="1" dirty="0">
                <a:latin typeface="+mn-lt"/>
                <a:cs typeface="+mn-cs"/>
              </a:rPr>
              <a:t>анализ 23000  проектов)</a:t>
            </a:r>
          </a:p>
        </p:txBody>
      </p:sp>
      <p:graphicFrame>
        <p:nvGraphicFramePr>
          <p:cNvPr id="113669" name="Object 25"/>
          <p:cNvGraphicFramePr>
            <a:graphicFrameLocks noChangeAspect="1"/>
          </p:cNvGraphicFramePr>
          <p:nvPr>
            <p:extLst>
              <p:ext uri="{D42A27DB-BD31-4B8C-83A1-F6EECF244321}">
                <p14:modId xmlns:p14="http://schemas.microsoft.com/office/powerpoint/2010/main" val="4284135369"/>
              </p:ext>
            </p:extLst>
          </p:nvPr>
        </p:nvGraphicFramePr>
        <p:xfrm>
          <a:off x="2521600" y="3905251"/>
          <a:ext cx="3981450" cy="2017712"/>
        </p:xfrm>
        <a:graphic>
          <a:graphicData uri="http://schemas.openxmlformats.org/presentationml/2006/ole">
            <mc:AlternateContent xmlns:mc="http://schemas.openxmlformats.org/markup-compatibility/2006">
              <mc:Choice xmlns:v="urn:schemas-microsoft-com:vml" Requires="v">
                <p:oleObj spid="_x0000_s1025" name="Диаграмма" r:id="rId4" imgW="3598560" imgH="1791720" progId="Excel.Sheet.8">
                  <p:embed/>
                </p:oleObj>
              </mc:Choice>
              <mc:Fallback>
                <p:oleObj name="Диаграмма" r:id="rId4" imgW="3598560" imgH="1791720" progId="Excel.Sheet.8">
                  <p:embed/>
                  <p:pic>
                    <p:nvPicPr>
                      <p:cNvPr id="113669" name="Object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1600" y="3905251"/>
                        <a:ext cx="3981450" cy="201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5" name="Text Box 8"/>
          <p:cNvSpPr txBox="1">
            <a:spLocks noChangeArrowheads="1"/>
          </p:cNvSpPr>
          <p:nvPr/>
        </p:nvSpPr>
        <p:spPr bwMode="auto">
          <a:xfrm>
            <a:off x="3590925" y="4581525"/>
            <a:ext cx="549275" cy="215900"/>
          </a:xfrm>
          <a:prstGeom prst="rect">
            <a:avLst/>
          </a:prstGeom>
          <a:noFill/>
          <a:ln w="9525">
            <a:noFill/>
            <a:miter lim="800000"/>
            <a:headEnd/>
            <a:tailEnd/>
          </a:ln>
        </p:spPr>
        <p:txBody>
          <a:bodyPr lIns="18000" tIns="0" rIns="0" bIns="0">
            <a:spAutoFit/>
          </a:bodyPr>
          <a:lstStyle/>
          <a:p>
            <a:pPr>
              <a:spcBef>
                <a:spcPct val="50000"/>
              </a:spcBef>
              <a:defRPr/>
            </a:pPr>
            <a:r>
              <a:rPr lang="en-US" sz="1400" b="1" dirty="0">
                <a:latin typeface="+mn-lt"/>
                <a:cs typeface="+mn-cs"/>
              </a:rPr>
              <a:t>46 %</a:t>
            </a:r>
            <a:endParaRPr lang="ru-RU" sz="1400" b="1" dirty="0">
              <a:latin typeface="+mn-lt"/>
              <a:cs typeface="+mn-cs"/>
            </a:endParaRPr>
          </a:p>
        </p:txBody>
      </p:sp>
      <p:sp>
        <p:nvSpPr>
          <p:cNvPr id="7176" name="Text Box 9"/>
          <p:cNvSpPr txBox="1">
            <a:spLocks noChangeArrowheads="1"/>
          </p:cNvSpPr>
          <p:nvPr/>
        </p:nvSpPr>
        <p:spPr bwMode="auto">
          <a:xfrm>
            <a:off x="4959350" y="4418013"/>
            <a:ext cx="635000" cy="215900"/>
          </a:xfrm>
          <a:prstGeom prst="rect">
            <a:avLst/>
          </a:prstGeom>
          <a:noFill/>
          <a:ln w="9525">
            <a:noFill/>
            <a:miter lim="800000"/>
            <a:headEnd/>
            <a:tailEnd/>
          </a:ln>
        </p:spPr>
        <p:txBody>
          <a:bodyPr lIns="18000" tIns="0" rIns="0" bIns="0">
            <a:spAutoFit/>
          </a:bodyPr>
          <a:lstStyle/>
          <a:p>
            <a:pPr>
              <a:spcBef>
                <a:spcPct val="50000"/>
              </a:spcBef>
              <a:defRPr/>
            </a:pPr>
            <a:r>
              <a:rPr lang="en-US" sz="1400" b="1">
                <a:latin typeface="+mn-lt"/>
                <a:cs typeface="+mn-cs"/>
              </a:rPr>
              <a:t>28 %</a:t>
            </a:r>
            <a:endParaRPr lang="ru-RU" sz="1400" b="1">
              <a:latin typeface="+mn-lt"/>
              <a:cs typeface="+mn-cs"/>
            </a:endParaRPr>
          </a:p>
        </p:txBody>
      </p:sp>
      <p:sp>
        <p:nvSpPr>
          <p:cNvPr id="7177" name="Text Box 10"/>
          <p:cNvSpPr txBox="1">
            <a:spLocks noChangeArrowheads="1"/>
          </p:cNvSpPr>
          <p:nvPr/>
        </p:nvSpPr>
        <p:spPr bwMode="auto">
          <a:xfrm>
            <a:off x="4716463" y="4868863"/>
            <a:ext cx="636587" cy="215900"/>
          </a:xfrm>
          <a:prstGeom prst="rect">
            <a:avLst/>
          </a:prstGeom>
          <a:noFill/>
          <a:ln w="9525">
            <a:noFill/>
            <a:miter lim="800000"/>
            <a:headEnd/>
            <a:tailEnd/>
          </a:ln>
        </p:spPr>
        <p:txBody>
          <a:bodyPr lIns="18000" tIns="0" rIns="0" bIns="0">
            <a:spAutoFit/>
          </a:bodyPr>
          <a:lstStyle/>
          <a:p>
            <a:pPr>
              <a:spcBef>
                <a:spcPct val="50000"/>
              </a:spcBef>
              <a:defRPr/>
            </a:pPr>
            <a:r>
              <a:rPr lang="en-US" sz="1400" b="1" dirty="0">
                <a:latin typeface="+mn-lt"/>
                <a:cs typeface="+mn-cs"/>
              </a:rPr>
              <a:t>26 %</a:t>
            </a:r>
            <a:endParaRPr lang="ru-RU" sz="1400" b="1" dirty="0">
              <a:latin typeface="+mn-lt"/>
              <a:cs typeface="+mn-cs"/>
            </a:endParaRPr>
          </a:p>
        </p:txBody>
      </p:sp>
      <p:sp>
        <p:nvSpPr>
          <p:cNvPr id="7178" name="Line 11"/>
          <p:cNvSpPr>
            <a:spLocks noChangeShapeType="1"/>
          </p:cNvSpPr>
          <p:nvPr/>
        </p:nvSpPr>
        <p:spPr bwMode="auto">
          <a:xfrm flipV="1">
            <a:off x="5768975" y="4252913"/>
            <a:ext cx="100013" cy="269875"/>
          </a:xfrm>
          <a:prstGeom prst="line">
            <a:avLst/>
          </a:prstGeom>
          <a:noFill/>
          <a:ln w="9525">
            <a:solidFill>
              <a:schemeClr val="tx1"/>
            </a:solidFill>
            <a:miter lim="800000"/>
            <a:headEnd/>
            <a:tailEnd/>
          </a:ln>
        </p:spPr>
        <p:txBody>
          <a:bodyPr wrap="none"/>
          <a:lstStyle/>
          <a:p>
            <a:pPr eaLnBrk="0" hangingPunct="0">
              <a:defRPr/>
            </a:pPr>
            <a:endParaRPr lang="ru-RU" sz="1400">
              <a:latin typeface="+mn-lt"/>
              <a:cs typeface="+mn-cs"/>
            </a:endParaRPr>
          </a:p>
        </p:txBody>
      </p:sp>
      <p:sp>
        <p:nvSpPr>
          <p:cNvPr id="7179" name="Line 12"/>
          <p:cNvSpPr>
            <a:spLocks noChangeShapeType="1"/>
          </p:cNvSpPr>
          <p:nvPr/>
        </p:nvSpPr>
        <p:spPr bwMode="auto">
          <a:xfrm>
            <a:off x="3078163" y="4349750"/>
            <a:ext cx="71437" cy="241300"/>
          </a:xfrm>
          <a:prstGeom prst="line">
            <a:avLst/>
          </a:prstGeom>
          <a:noFill/>
          <a:ln w="9525">
            <a:solidFill>
              <a:schemeClr val="tx1"/>
            </a:solidFill>
            <a:miter lim="800000"/>
            <a:headEnd/>
            <a:tailEnd/>
          </a:ln>
        </p:spPr>
        <p:txBody>
          <a:bodyPr wrap="none"/>
          <a:lstStyle/>
          <a:p>
            <a:pPr eaLnBrk="0" hangingPunct="0">
              <a:defRPr/>
            </a:pPr>
            <a:endParaRPr lang="ru-RU" sz="1400">
              <a:latin typeface="+mn-lt"/>
              <a:cs typeface="+mn-cs"/>
            </a:endParaRPr>
          </a:p>
        </p:txBody>
      </p:sp>
      <p:sp>
        <p:nvSpPr>
          <p:cNvPr id="7180" name="Line 13"/>
          <p:cNvSpPr>
            <a:spLocks noChangeShapeType="1"/>
          </p:cNvSpPr>
          <p:nvPr/>
        </p:nvSpPr>
        <p:spPr bwMode="auto">
          <a:xfrm>
            <a:off x="5429250" y="5461000"/>
            <a:ext cx="112713" cy="247650"/>
          </a:xfrm>
          <a:prstGeom prst="line">
            <a:avLst/>
          </a:prstGeom>
          <a:noFill/>
          <a:ln w="9525">
            <a:solidFill>
              <a:schemeClr val="tx1"/>
            </a:solidFill>
            <a:miter lim="800000"/>
            <a:headEnd/>
            <a:tailEnd/>
          </a:ln>
        </p:spPr>
        <p:txBody>
          <a:bodyPr wrap="none"/>
          <a:lstStyle/>
          <a:p>
            <a:pPr eaLnBrk="0" hangingPunct="0">
              <a:defRPr/>
            </a:pPr>
            <a:endParaRPr lang="ru-RU" sz="1400">
              <a:latin typeface="+mn-lt"/>
              <a:cs typeface="+mn-cs"/>
            </a:endParaRPr>
          </a:p>
        </p:txBody>
      </p:sp>
      <p:sp>
        <p:nvSpPr>
          <p:cNvPr id="7181" name="Text Box 14"/>
          <p:cNvSpPr txBox="1">
            <a:spLocks noChangeArrowheads="1"/>
          </p:cNvSpPr>
          <p:nvPr/>
        </p:nvSpPr>
        <p:spPr bwMode="auto">
          <a:xfrm>
            <a:off x="1947863" y="3802063"/>
            <a:ext cx="1735137" cy="307975"/>
          </a:xfrm>
          <a:prstGeom prst="rect">
            <a:avLst/>
          </a:prstGeom>
          <a:noFill/>
          <a:ln w="9525">
            <a:noFill/>
            <a:miter lim="800000"/>
            <a:headEnd/>
            <a:tailEnd/>
          </a:ln>
        </p:spPr>
        <p:txBody>
          <a:bodyPr>
            <a:spAutoFit/>
          </a:bodyPr>
          <a:lstStyle/>
          <a:p>
            <a:pPr>
              <a:spcBef>
                <a:spcPct val="50000"/>
              </a:spcBef>
              <a:defRPr/>
            </a:pPr>
            <a:endParaRPr lang="ru-RU" sz="1400">
              <a:latin typeface="+mn-lt"/>
              <a:cs typeface="+mn-cs"/>
            </a:endParaRPr>
          </a:p>
        </p:txBody>
      </p:sp>
      <p:sp>
        <p:nvSpPr>
          <p:cNvPr id="7182" name="Text Box 15"/>
          <p:cNvSpPr txBox="1">
            <a:spLocks noChangeArrowheads="1"/>
          </p:cNvSpPr>
          <p:nvPr/>
        </p:nvSpPr>
        <p:spPr bwMode="auto">
          <a:xfrm>
            <a:off x="1546225" y="3960813"/>
            <a:ext cx="3068638" cy="430212"/>
          </a:xfrm>
          <a:prstGeom prst="rect">
            <a:avLst/>
          </a:prstGeom>
          <a:noFill/>
          <a:ln w="9525">
            <a:noFill/>
            <a:miter lim="800000"/>
            <a:headEnd/>
            <a:tailEnd/>
          </a:ln>
        </p:spPr>
        <p:txBody>
          <a:bodyPr lIns="18000" tIns="0" rIns="18000" bIns="0">
            <a:spAutoFit/>
          </a:bodyPr>
          <a:lstStyle/>
          <a:p>
            <a:pPr algn="ctr">
              <a:spcBef>
                <a:spcPct val="50000"/>
              </a:spcBef>
              <a:defRPr/>
            </a:pPr>
            <a:r>
              <a:rPr lang="ru-RU" sz="1400">
                <a:latin typeface="+mn-lt"/>
                <a:cs typeface="+mn-cs"/>
              </a:rPr>
              <a:t>Проекты, столкнувшиеся  с проблемами</a:t>
            </a:r>
          </a:p>
        </p:txBody>
      </p:sp>
      <p:sp>
        <p:nvSpPr>
          <p:cNvPr id="7183" name="Text Box 16"/>
          <p:cNvSpPr txBox="1">
            <a:spLocks noChangeArrowheads="1"/>
          </p:cNvSpPr>
          <p:nvPr/>
        </p:nvSpPr>
        <p:spPr bwMode="auto">
          <a:xfrm>
            <a:off x="4445000" y="5707063"/>
            <a:ext cx="2933700" cy="215900"/>
          </a:xfrm>
          <a:prstGeom prst="rect">
            <a:avLst/>
          </a:prstGeom>
          <a:noFill/>
          <a:ln w="9525">
            <a:noFill/>
            <a:miter lim="800000"/>
            <a:headEnd/>
            <a:tailEnd/>
          </a:ln>
        </p:spPr>
        <p:txBody>
          <a:bodyPr lIns="18000" tIns="0" rIns="18000" bIns="0">
            <a:spAutoFit/>
          </a:bodyPr>
          <a:lstStyle/>
          <a:p>
            <a:pPr algn="ctr">
              <a:spcBef>
                <a:spcPct val="50000"/>
              </a:spcBef>
              <a:defRPr/>
            </a:pPr>
            <a:r>
              <a:rPr lang="ru-RU" sz="1400">
                <a:latin typeface="+mn-lt"/>
                <a:cs typeface="+mn-cs"/>
              </a:rPr>
              <a:t>Успешные проекты</a:t>
            </a:r>
          </a:p>
        </p:txBody>
      </p:sp>
      <p:sp>
        <p:nvSpPr>
          <p:cNvPr id="7184" name="Text Box 17"/>
          <p:cNvSpPr txBox="1">
            <a:spLocks noChangeArrowheads="1"/>
          </p:cNvSpPr>
          <p:nvPr/>
        </p:nvSpPr>
        <p:spPr bwMode="auto">
          <a:xfrm>
            <a:off x="4667250" y="4011613"/>
            <a:ext cx="3067050" cy="215900"/>
          </a:xfrm>
          <a:prstGeom prst="rect">
            <a:avLst/>
          </a:prstGeom>
          <a:noFill/>
          <a:ln w="9525">
            <a:noFill/>
            <a:miter lim="800000"/>
            <a:headEnd/>
            <a:tailEnd/>
          </a:ln>
        </p:spPr>
        <p:txBody>
          <a:bodyPr lIns="18000" tIns="0" rIns="18000" bIns="0">
            <a:spAutoFit/>
          </a:bodyPr>
          <a:lstStyle/>
          <a:p>
            <a:pPr algn="ctr">
              <a:spcBef>
                <a:spcPct val="50000"/>
              </a:spcBef>
              <a:defRPr/>
            </a:pPr>
            <a:r>
              <a:rPr lang="ru-RU" sz="1400">
                <a:latin typeface="+mn-lt"/>
                <a:cs typeface="+mn-cs"/>
              </a:rPr>
              <a:t> Провальные проекты</a:t>
            </a:r>
          </a:p>
        </p:txBody>
      </p:sp>
      <p:sp>
        <p:nvSpPr>
          <p:cNvPr id="7185" name="Text Box 19"/>
          <p:cNvSpPr txBox="1">
            <a:spLocks noChangeArrowheads="1"/>
          </p:cNvSpPr>
          <p:nvPr/>
        </p:nvSpPr>
        <p:spPr bwMode="auto">
          <a:xfrm>
            <a:off x="1258888" y="5445125"/>
            <a:ext cx="1223962" cy="307975"/>
          </a:xfrm>
          <a:prstGeom prst="rect">
            <a:avLst/>
          </a:prstGeom>
          <a:noFill/>
          <a:ln w="9525">
            <a:noFill/>
            <a:miter lim="800000"/>
            <a:headEnd/>
            <a:tailEnd/>
          </a:ln>
        </p:spPr>
        <p:txBody>
          <a:bodyPr>
            <a:spAutoFit/>
          </a:bodyPr>
          <a:lstStyle/>
          <a:p>
            <a:pPr>
              <a:spcBef>
                <a:spcPct val="50000"/>
              </a:spcBef>
              <a:defRPr/>
            </a:pPr>
            <a:endParaRPr lang="ru-RU" sz="1400">
              <a:latin typeface="+mn-lt"/>
              <a:cs typeface="+mn-cs"/>
            </a:endParaRPr>
          </a:p>
        </p:txBody>
      </p:sp>
      <p:sp>
        <p:nvSpPr>
          <p:cNvPr id="113681" name="Заголовок 1"/>
          <p:cNvSpPr>
            <a:spLocks noGrp="1"/>
          </p:cNvSpPr>
          <p:nvPr>
            <p:ph type="title"/>
          </p:nvPr>
        </p:nvSpPr>
        <p:spPr/>
        <p:txBody>
          <a:bodyPr/>
          <a:lstStyle/>
          <a:p>
            <a:r>
              <a:rPr lang="ru-RU" altLang="ru-RU"/>
              <a:t>Наиболее часто называемые причины </a:t>
            </a:r>
            <a:br>
              <a:rPr lang="ru-RU" altLang="ru-RU"/>
            </a:br>
            <a:r>
              <a:rPr lang="ru-RU" altLang="ru-RU"/>
              <a:t>неудач реализации проектов</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468313" y="1397440"/>
            <a:ext cx="8382000"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chemeClr val="tx1"/>
                </a:solidFill>
                <a:latin typeface="Arial" pitchFamily="34" charset="0"/>
              </a:defRPr>
            </a:lvl1pPr>
            <a:lvl2pPr marL="742950" indent="-285750" eaLnBrk="0" hangingPunct="0">
              <a:spcBef>
                <a:spcPct val="20000"/>
              </a:spcBef>
              <a:buFont typeface="Arial" pitchFamily="34" charset="0"/>
              <a:buChar char="–"/>
              <a:defRPr sz="1600">
                <a:solidFill>
                  <a:schemeClr val="tx1"/>
                </a:solidFill>
                <a:latin typeface="Arial" pitchFamily="34" charset="0"/>
              </a:defRPr>
            </a:lvl2pPr>
            <a:lvl3pPr marL="1143000" indent="-228600" eaLnBrk="0" hangingPunct="0">
              <a:spcBef>
                <a:spcPct val="20000"/>
              </a:spcBef>
              <a:buFont typeface="Arial" pitchFamily="34" charset="0"/>
              <a:buChar char="•"/>
              <a:defRPr sz="1400">
                <a:solidFill>
                  <a:schemeClr val="tx1"/>
                </a:solidFill>
                <a:latin typeface="Arial" pitchFamily="34" charset="0"/>
              </a:defRPr>
            </a:lvl3pPr>
            <a:lvl4pPr marL="1600200" indent="-228600" eaLnBrk="0" hangingPunct="0">
              <a:spcBef>
                <a:spcPct val="20000"/>
              </a:spcBef>
              <a:buFont typeface="Arial" pitchFamily="34" charset="0"/>
              <a:buChar char="–"/>
              <a:defRPr sz="1200">
                <a:solidFill>
                  <a:schemeClr val="tx1"/>
                </a:solidFill>
                <a:latin typeface="Arial" pitchFamily="34" charset="0"/>
              </a:defRPr>
            </a:lvl4pPr>
            <a:lvl5pPr marL="2057400" indent="-228600" eaLnBrk="0" hangingPunct="0">
              <a:spcBef>
                <a:spcPct val="20000"/>
              </a:spcBef>
              <a:buFont typeface="Arial" pitchFamily="34" charset="0"/>
              <a:buChar char="»"/>
              <a:defRPr sz="1100">
                <a:solidFill>
                  <a:schemeClr val="tx1"/>
                </a:solidFill>
                <a:latin typeface="Arial" pitchFamily="34" charset="0"/>
              </a:defRPr>
            </a:lvl5pPr>
            <a:lvl6pPr marL="25146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6pPr>
            <a:lvl7pPr marL="29718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7pPr>
            <a:lvl8pPr marL="34290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8pPr>
            <a:lvl9pPr marL="3886200" indent="-228600" eaLnBrk="0" fontAlgn="base" hangingPunct="0">
              <a:spcBef>
                <a:spcPct val="20000"/>
              </a:spcBef>
              <a:spcAft>
                <a:spcPct val="0"/>
              </a:spcAft>
              <a:buFont typeface="Arial" pitchFamily="34" charset="0"/>
              <a:buChar char="»"/>
              <a:defRPr sz="1100">
                <a:solidFill>
                  <a:schemeClr val="tx1"/>
                </a:solidFill>
                <a:latin typeface="Arial" pitchFamily="34" charset="0"/>
              </a:defRPr>
            </a:lvl9pPr>
          </a:lstStyle>
          <a:p>
            <a:pPr>
              <a:spcBef>
                <a:spcPct val="50000"/>
              </a:spcBef>
              <a:buFontTx/>
              <a:buNone/>
            </a:pPr>
            <a:r>
              <a:rPr lang="ru-RU" altLang="ru-RU" sz="2000" dirty="0"/>
              <a:t>1.  Миссия проекта. Четкая постановка целей и границ проекта.</a:t>
            </a:r>
          </a:p>
          <a:p>
            <a:pPr>
              <a:spcBef>
                <a:spcPct val="50000"/>
              </a:spcBef>
              <a:buFontTx/>
              <a:buNone/>
            </a:pPr>
            <a:r>
              <a:rPr lang="ru-RU" altLang="ru-RU" sz="2000" dirty="0"/>
              <a:t>2.  Поддержка со стороны  высшего руководства.</a:t>
            </a:r>
          </a:p>
          <a:p>
            <a:pPr>
              <a:spcBef>
                <a:spcPct val="50000"/>
              </a:spcBef>
              <a:buFontTx/>
              <a:buNone/>
            </a:pPr>
            <a:r>
              <a:rPr lang="ru-RU" altLang="ru-RU" sz="2000" dirty="0"/>
              <a:t>3.  Наличие и качество планов.</a:t>
            </a:r>
          </a:p>
          <a:p>
            <a:pPr>
              <a:spcBef>
                <a:spcPct val="50000"/>
              </a:spcBef>
              <a:buFontTx/>
              <a:buNone/>
            </a:pPr>
            <a:r>
              <a:rPr lang="ru-RU" altLang="ru-RU" sz="2000" dirty="0"/>
              <a:t>4.  Учет требований заказчика.</a:t>
            </a:r>
          </a:p>
          <a:p>
            <a:pPr>
              <a:spcBef>
                <a:spcPct val="50000"/>
              </a:spcBef>
              <a:buFontTx/>
              <a:buNone/>
            </a:pPr>
            <a:r>
              <a:rPr lang="ru-RU" altLang="ru-RU" sz="2000" dirty="0"/>
              <a:t>5.  Учет требований пользователей.</a:t>
            </a:r>
          </a:p>
          <a:p>
            <a:pPr>
              <a:spcBef>
                <a:spcPct val="50000"/>
              </a:spcBef>
              <a:buFontTx/>
              <a:buNone/>
            </a:pPr>
            <a:r>
              <a:rPr lang="ru-RU" altLang="ru-RU" sz="2000" dirty="0"/>
              <a:t>6.  Наличие необходимых технологий.</a:t>
            </a:r>
          </a:p>
          <a:p>
            <a:pPr>
              <a:spcBef>
                <a:spcPct val="50000"/>
              </a:spcBef>
              <a:buFontTx/>
              <a:buNone/>
            </a:pPr>
            <a:r>
              <a:rPr lang="ru-RU" altLang="ru-RU" sz="2000" dirty="0"/>
              <a:t>7.  Наличие квалифицированных исполнителей.</a:t>
            </a:r>
          </a:p>
          <a:p>
            <a:pPr>
              <a:spcBef>
                <a:spcPct val="50000"/>
              </a:spcBef>
              <a:buFontTx/>
              <a:buNone/>
            </a:pPr>
            <a:r>
              <a:rPr lang="ru-RU" altLang="ru-RU" sz="2000" dirty="0"/>
              <a:t>8.  Эффективная система контроля. </a:t>
            </a:r>
          </a:p>
          <a:p>
            <a:pPr>
              <a:spcBef>
                <a:spcPct val="50000"/>
              </a:spcBef>
              <a:buFontTx/>
              <a:buNone/>
            </a:pPr>
            <a:r>
              <a:rPr lang="ru-RU" altLang="ru-RU" sz="2000" dirty="0"/>
              <a:t>9.  Эффективные коммуникации.</a:t>
            </a:r>
          </a:p>
          <a:p>
            <a:pPr>
              <a:spcBef>
                <a:spcPct val="50000"/>
              </a:spcBef>
              <a:buFontTx/>
              <a:buNone/>
            </a:pPr>
            <a:r>
              <a:rPr lang="ru-RU" altLang="ru-RU" sz="2000" dirty="0"/>
              <a:t>10. Разрешение трудностей.</a:t>
            </a:r>
          </a:p>
        </p:txBody>
      </p:sp>
      <p:sp>
        <p:nvSpPr>
          <p:cNvPr id="114691" name="Заголовок 1"/>
          <p:cNvSpPr>
            <a:spLocks noGrp="1"/>
          </p:cNvSpPr>
          <p:nvPr>
            <p:ph type="title"/>
          </p:nvPr>
        </p:nvSpPr>
        <p:spPr/>
        <p:txBody>
          <a:bodyPr/>
          <a:lstStyle/>
          <a:p>
            <a:r>
              <a:rPr lang="ru-RU" altLang="ru-RU" dirty="0"/>
              <a:t>Критические факторы успеха проекта</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1115616" y="2420888"/>
            <a:ext cx="7119739" cy="1224136"/>
          </a:xfrm>
        </p:spPr>
        <p:txBody>
          <a:bodyPr>
            <a:noAutofit/>
          </a:bodyPr>
          <a:lstStyle/>
          <a:p>
            <a:pPr algn="ctr"/>
            <a:r>
              <a:rPr lang="ru-RU" altLang="ru-RU" sz="5400" dirty="0">
                <a:solidFill>
                  <a:schemeClr val="tx2">
                    <a:lumMod val="75000"/>
                  </a:schemeClr>
                </a:solidFill>
              </a:rPr>
              <a:t>СПАСИБО !</a:t>
            </a:r>
          </a:p>
        </p:txBody>
      </p:sp>
    </p:spTree>
    <p:extLst>
      <p:ext uri="{BB962C8B-B14F-4D97-AF65-F5344CB8AC3E}">
        <p14:creationId xmlns:p14="http://schemas.microsoft.com/office/powerpoint/2010/main" val="17500143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7" name="Группа 36"/>
          <p:cNvGrpSpPr>
            <a:grpSpLocks/>
          </p:cNvGrpSpPr>
          <p:nvPr/>
        </p:nvGrpSpPr>
        <p:grpSpPr bwMode="auto">
          <a:xfrm>
            <a:off x="105593" y="640784"/>
            <a:ext cx="8932007" cy="5626671"/>
            <a:chOff x="105562" y="640784"/>
            <a:chExt cx="8932037" cy="5626671"/>
          </a:xfrm>
        </p:grpSpPr>
        <p:grpSp>
          <p:nvGrpSpPr>
            <p:cNvPr id="77829" name="Group 8"/>
            <p:cNvGrpSpPr>
              <a:grpSpLocks/>
            </p:cNvGrpSpPr>
            <p:nvPr/>
          </p:nvGrpSpPr>
          <p:grpSpPr bwMode="auto">
            <a:xfrm>
              <a:off x="105562" y="722317"/>
              <a:ext cx="8932037" cy="5545138"/>
              <a:chOff x="-199" y="455"/>
              <a:chExt cx="5791" cy="3493"/>
            </a:xfrm>
          </p:grpSpPr>
          <p:sp>
            <p:nvSpPr>
              <p:cNvPr id="77831" name="Freeform 9"/>
              <p:cNvSpPr>
                <a:spLocks/>
              </p:cNvSpPr>
              <p:nvPr/>
            </p:nvSpPr>
            <p:spPr bwMode="auto">
              <a:xfrm>
                <a:off x="4034" y="1054"/>
                <a:ext cx="1459" cy="2894"/>
              </a:xfrm>
              <a:custGeom>
                <a:avLst/>
                <a:gdLst>
                  <a:gd name="T0" fmla="*/ 1336613 w 1289"/>
                  <a:gd name="T1" fmla="*/ 9 h 3121"/>
                  <a:gd name="T2" fmla="*/ 1464517 w 1289"/>
                  <a:gd name="T3" fmla="*/ 9 h 3121"/>
                  <a:gd name="T4" fmla="*/ 1579802 w 1289"/>
                  <a:gd name="T5" fmla="*/ 12 h 3121"/>
                  <a:gd name="T6" fmla="*/ 1692300 w 1289"/>
                  <a:gd name="T7" fmla="*/ 16 h 3121"/>
                  <a:gd name="T8" fmla="*/ 1802556 w 1289"/>
                  <a:gd name="T9" fmla="*/ 20 h 3121"/>
                  <a:gd name="T10" fmla="*/ 1942442 w 1289"/>
                  <a:gd name="T11" fmla="*/ 26 h 3121"/>
                  <a:gd name="T12" fmla="*/ 1972769 w 1289"/>
                  <a:gd name="T13" fmla="*/ 43 h 3121"/>
                  <a:gd name="T14" fmla="*/ 1815780 w 1289"/>
                  <a:gd name="T15" fmla="*/ 85 h 3121"/>
                  <a:gd name="T16" fmla="*/ 1672175 w 1289"/>
                  <a:gd name="T17" fmla="*/ 127 h 3121"/>
                  <a:gd name="T18" fmla="*/ 1567522 w 1289"/>
                  <a:gd name="T19" fmla="*/ 155 h 3121"/>
                  <a:gd name="T20" fmla="*/ 1464517 w 1289"/>
                  <a:gd name="T21" fmla="*/ 183 h 3121"/>
                  <a:gd name="T22" fmla="*/ 1359337 w 1289"/>
                  <a:gd name="T23" fmla="*/ 213 h 3121"/>
                  <a:gd name="T24" fmla="*/ 1258180 w 1289"/>
                  <a:gd name="T25" fmla="*/ 241 h 3121"/>
                  <a:gd name="T26" fmla="*/ 1123461 w 1289"/>
                  <a:gd name="T27" fmla="*/ 278 h 3121"/>
                  <a:gd name="T28" fmla="*/ 909697 w 1289"/>
                  <a:gd name="T29" fmla="*/ 333 h 3121"/>
                  <a:gd name="T30" fmla="*/ 688901 w 1289"/>
                  <a:gd name="T31" fmla="*/ 387 h 3121"/>
                  <a:gd name="T32" fmla="*/ 460540 w 1289"/>
                  <a:gd name="T33" fmla="*/ 440 h 3121"/>
                  <a:gd name="T34" fmla="*/ 228272 w 1289"/>
                  <a:gd name="T35" fmla="*/ 494 h 3121"/>
                  <a:gd name="T36" fmla="*/ 0 w 1289"/>
                  <a:gd name="T37" fmla="*/ 549 h 3121"/>
                  <a:gd name="T38" fmla="*/ 5973 w 1289"/>
                  <a:gd name="T39" fmla="*/ 550 h 3121"/>
                  <a:gd name="T40" fmla="*/ 97784 w 1289"/>
                  <a:gd name="T41" fmla="*/ 530 h 3121"/>
                  <a:gd name="T42" fmla="*/ 226084 w 1289"/>
                  <a:gd name="T43" fmla="*/ 501 h 3121"/>
                  <a:gd name="T44" fmla="*/ 356583 w 1289"/>
                  <a:gd name="T45" fmla="*/ 473 h 3121"/>
                  <a:gd name="T46" fmla="*/ 488712 w 1289"/>
                  <a:gd name="T47" fmla="*/ 443 h 3121"/>
                  <a:gd name="T48" fmla="*/ 612190 w 1289"/>
                  <a:gd name="T49" fmla="*/ 413 h 3121"/>
                  <a:gd name="T50" fmla="*/ 740193 w 1289"/>
                  <a:gd name="T51" fmla="*/ 382 h 3121"/>
                  <a:gd name="T52" fmla="*/ 868676 w 1289"/>
                  <a:gd name="T53" fmla="*/ 351 h 3121"/>
                  <a:gd name="T54" fmla="*/ 992531 w 1289"/>
                  <a:gd name="T55" fmla="*/ 319 h 3121"/>
                  <a:gd name="T56" fmla="*/ 1107019 w 1289"/>
                  <a:gd name="T57" fmla="*/ 286 h 3121"/>
                  <a:gd name="T58" fmla="*/ 1226029 w 1289"/>
                  <a:gd name="T59" fmla="*/ 253 h 3121"/>
                  <a:gd name="T60" fmla="*/ 1344834 w 1289"/>
                  <a:gd name="T61" fmla="*/ 220 h 3121"/>
                  <a:gd name="T62" fmla="*/ 1457713 w 1289"/>
                  <a:gd name="T63" fmla="*/ 190 h 3121"/>
                  <a:gd name="T64" fmla="*/ 1573043 w 1289"/>
                  <a:gd name="T65" fmla="*/ 161 h 3121"/>
                  <a:gd name="T66" fmla="*/ 1685477 w 1289"/>
                  <a:gd name="T67" fmla="*/ 130 h 3121"/>
                  <a:gd name="T68" fmla="*/ 1799891 w 1289"/>
                  <a:gd name="T69" fmla="*/ 99 h 3121"/>
                  <a:gd name="T70" fmla="*/ 1906442 w 1289"/>
                  <a:gd name="T71" fmla="*/ 68 h 3121"/>
                  <a:gd name="T72" fmla="*/ 1976128 w 1289"/>
                  <a:gd name="T73" fmla="*/ 47 h 3121"/>
                  <a:gd name="T74" fmla="*/ 2009733 w 1289"/>
                  <a:gd name="T75" fmla="*/ 32 h 3121"/>
                  <a:gd name="T76" fmla="*/ 1949771 w 1289"/>
                  <a:gd name="T77" fmla="*/ 22 h 3121"/>
                  <a:gd name="T78" fmla="*/ 1825305 w 1289"/>
                  <a:gd name="T79" fmla="*/ 16 h 3121"/>
                  <a:gd name="T80" fmla="*/ 1696083 w 1289"/>
                  <a:gd name="T81" fmla="*/ 9 h 3121"/>
                  <a:gd name="T82" fmla="*/ 1558359 w 1289"/>
                  <a:gd name="T83" fmla="*/ 9 h 3121"/>
                  <a:gd name="T84" fmla="*/ 1424155 w 1289"/>
                  <a:gd name="T85" fmla="*/ 9 h 3121"/>
                  <a:gd name="T86" fmla="*/ 1295757 w 1289"/>
                  <a:gd name="T87" fmla="*/ 4 h 3121"/>
                  <a:gd name="T88" fmla="*/ 1250662 w 1289"/>
                  <a:gd name="T89" fmla="*/ 6 h 312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89"/>
                  <a:gd name="T136" fmla="*/ 0 h 3121"/>
                  <a:gd name="T137" fmla="*/ 1289 w 1289"/>
                  <a:gd name="T138" fmla="*/ 3121 h 312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89" h="3121">
                    <a:moveTo>
                      <a:pt x="798" y="14"/>
                    </a:moveTo>
                    <a:lnTo>
                      <a:pt x="827" y="22"/>
                    </a:lnTo>
                    <a:lnTo>
                      <a:pt x="857" y="29"/>
                    </a:lnTo>
                    <a:lnTo>
                      <a:pt x="884" y="35"/>
                    </a:lnTo>
                    <a:lnTo>
                      <a:pt x="911" y="41"/>
                    </a:lnTo>
                    <a:lnTo>
                      <a:pt x="939" y="49"/>
                    </a:lnTo>
                    <a:lnTo>
                      <a:pt x="964" y="55"/>
                    </a:lnTo>
                    <a:lnTo>
                      <a:pt x="988" y="61"/>
                    </a:lnTo>
                    <a:lnTo>
                      <a:pt x="1013" y="67"/>
                    </a:lnTo>
                    <a:lnTo>
                      <a:pt x="1037" y="72"/>
                    </a:lnTo>
                    <a:lnTo>
                      <a:pt x="1062" y="78"/>
                    </a:lnTo>
                    <a:lnTo>
                      <a:pt x="1085" y="84"/>
                    </a:lnTo>
                    <a:lnTo>
                      <a:pt x="1109" y="92"/>
                    </a:lnTo>
                    <a:lnTo>
                      <a:pt x="1132" y="100"/>
                    </a:lnTo>
                    <a:lnTo>
                      <a:pt x="1156" y="108"/>
                    </a:lnTo>
                    <a:lnTo>
                      <a:pt x="1181" y="115"/>
                    </a:lnTo>
                    <a:lnTo>
                      <a:pt x="1205" y="125"/>
                    </a:lnTo>
                    <a:lnTo>
                      <a:pt x="1246" y="147"/>
                    </a:lnTo>
                    <a:lnTo>
                      <a:pt x="1269" y="172"/>
                    </a:lnTo>
                    <a:lnTo>
                      <a:pt x="1273" y="203"/>
                    </a:lnTo>
                    <a:lnTo>
                      <a:pt x="1265" y="248"/>
                    </a:lnTo>
                    <a:lnTo>
                      <a:pt x="1242" y="307"/>
                    </a:lnTo>
                    <a:lnTo>
                      <a:pt x="1207" y="385"/>
                    </a:lnTo>
                    <a:lnTo>
                      <a:pt x="1164" y="485"/>
                    </a:lnTo>
                    <a:lnTo>
                      <a:pt x="1113" y="610"/>
                    </a:lnTo>
                    <a:lnTo>
                      <a:pt x="1091" y="665"/>
                    </a:lnTo>
                    <a:lnTo>
                      <a:pt x="1072" y="720"/>
                    </a:lnTo>
                    <a:lnTo>
                      <a:pt x="1050" y="772"/>
                    </a:lnTo>
                    <a:lnTo>
                      <a:pt x="1029" y="827"/>
                    </a:lnTo>
                    <a:lnTo>
                      <a:pt x="1005" y="882"/>
                    </a:lnTo>
                    <a:lnTo>
                      <a:pt x="984" y="935"/>
                    </a:lnTo>
                    <a:lnTo>
                      <a:pt x="962" y="990"/>
                    </a:lnTo>
                    <a:lnTo>
                      <a:pt x="939" y="1042"/>
                    </a:lnTo>
                    <a:lnTo>
                      <a:pt x="917" y="1095"/>
                    </a:lnTo>
                    <a:lnTo>
                      <a:pt x="894" y="1150"/>
                    </a:lnTo>
                    <a:lnTo>
                      <a:pt x="872" y="1203"/>
                    </a:lnTo>
                    <a:lnTo>
                      <a:pt x="851" y="1255"/>
                    </a:lnTo>
                    <a:lnTo>
                      <a:pt x="827" y="1308"/>
                    </a:lnTo>
                    <a:lnTo>
                      <a:pt x="806" y="1363"/>
                    </a:lnTo>
                    <a:lnTo>
                      <a:pt x="784" y="1416"/>
                    </a:lnTo>
                    <a:lnTo>
                      <a:pt x="763" y="1469"/>
                    </a:lnTo>
                    <a:lnTo>
                      <a:pt x="720" y="1576"/>
                    </a:lnTo>
                    <a:lnTo>
                      <a:pt x="675" y="1682"/>
                    </a:lnTo>
                    <a:lnTo>
                      <a:pt x="630" y="1785"/>
                    </a:lnTo>
                    <a:lnTo>
                      <a:pt x="583" y="1891"/>
                    </a:lnTo>
                    <a:lnTo>
                      <a:pt x="536" y="1995"/>
                    </a:lnTo>
                    <a:lnTo>
                      <a:pt x="489" y="2098"/>
                    </a:lnTo>
                    <a:lnTo>
                      <a:pt x="442" y="2200"/>
                    </a:lnTo>
                    <a:lnTo>
                      <a:pt x="393" y="2302"/>
                    </a:lnTo>
                    <a:lnTo>
                      <a:pt x="344" y="2403"/>
                    </a:lnTo>
                    <a:lnTo>
                      <a:pt x="295" y="2505"/>
                    </a:lnTo>
                    <a:lnTo>
                      <a:pt x="247" y="2607"/>
                    </a:lnTo>
                    <a:lnTo>
                      <a:pt x="198" y="2707"/>
                    </a:lnTo>
                    <a:lnTo>
                      <a:pt x="147" y="2808"/>
                    </a:lnTo>
                    <a:lnTo>
                      <a:pt x="98" y="2908"/>
                    </a:lnTo>
                    <a:lnTo>
                      <a:pt x="49" y="3010"/>
                    </a:lnTo>
                    <a:lnTo>
                      <a:pt x="0" y="3109"/>
                    </a:lnTo>
                    <a:lnTo>
                      <a:pt x="0" y="3113"/>
                    </a:lnTo>
                    <a:lnTo>
                      <a:pt x="2" y="3117"/>
                    </a:lnTo>
                    <a:lnTo>
                      <a:pt x="4" y="3121"/>
                    </a:lnTo>
                    <a:lnTo>
                      <a:pt x="6" y="3119"/>
                    </a:lnTo>
                    <a:lnTo>
                      <a:pt x="33" y="3064"/>
                    </a:lnTo>
                    <a:lnTo>
                      <a:pt x="63" y="3010"/>
                    </a:lnTo>
                    <a:lnTo>
                      <a:pt x="90" y="2955"/>
                    </a:lnTo>
                    <a:lnTo>
                      <a:pt x="117" y="2900"/>
                    </a:lnTo>
                    <a:lnTo>
                      <a:pt x="145" y="2845"/>
                    </a:lnTo>
                    <a:lnTo>
                      <a:pt x="174" y="2789"/>
                    </a:lnTo>
                    <a:lnTo>
                      <a:pt x="202" y="2734"/>
                    </a:lnTo>
                    <a:lnTo>
                      <a:pt x="229" y="2679"/>
                    </a:lnTo>
                    <a:lnTo>
                      <a:pt x="256" y="2622"/>
                    </a:lnTo>
                    <a:lnTo>
                      <a:pt x="284" y="2568"/>
                    </a:lnTo>
                    <a:lnTo>
                      <a:pt x="313" y="2513"/>
                    </a:lnTo>
                    <a:lnTo>
                      <a:pt x="340" y="2456"/>
                    </a:lnTo>
                    <a:lnTo>
                      <a:pt x="368" y="2399"/>
                    </a:lnTo>
                    <a:lnTo>
                      <a:pt x="393" y="2345"/>
                    </a:lnTo>
                    <a:lnTo>
                      <a:pt x="421" y="2288"/>
                    </a:lnTo>
                    <a:lnTo>
                      <a:pt x="448" y="2231"/>
                    </a:lnTo>
                    <a:lnTo>
                      <a:pt x="475" y="2171"/>
                    </a:lnTo>
                    <a:lnTo>
                      <a:pt x="503" y="2110"/>
                    </a:lnTo>
                    <a:lnTo>
                      <a:pt x="530" y="2049"/>
                    </a:lnTo>
                    <a:lnTo>
                      <a:pt x="557" y="1989"/>
                    </a:lnTo>
                    <a:lnTo>
                      <a:pt x="583" y="1928"/>
                    </a:lnTo>
                    <a:lnTo>
                      <a:pt x="608" y="1866"/>
                    </a:lnTo>
                    <a:lnTo>
                      <a:pt x="636" y="1805"/>
                    </a:lnTo>
                    <a:lnTo>
                      <a:pt x="661" y="1742"/>
                    </a:lnTo>
                    <a:lnTo>
                      <a:pt x="687" y="1682"/>
                    </a:lnTo>
                    <a:lnTo>
                      <a:pt x="710" y="1619"/>
                    </a:lnTo>
                    <a:lnTo>
                      <a:pt x="735" y="1559"/>
                    </a:lnTo>
                    <a:lnTo>
                      <a:pt x="761" y="1496"/>
                    </a:lnTo>
                    <a:lnTo>
                      <a:pt x="786" y="1433"/>
                    </a:lnTo>
                    <a:lnTo>
                      <a:pt x="812" y="1371"/>
                    </a:lnTo>
                    <a:lnTo>
                      <a:pt x="837" y="1310"/>
                    </a:lnTo>
                    <a:lnTo>
                      <a:pt x="862" y="1248"/>
                    </a:lnTo>
                    <a:lnTo>
                      <a:pt x="886" y="1191"/>
                    </a:lnTo>
                    <a:lnTo>
                      <a:pt x="909" y="1134"/>
                    </a:lnTo>
                    <a:lnTo>
                      <a:pt x="935" y="1078"/>
                    </a:lnTo>
                    <a:lnTo>
                      <a:pt x="958" y="1021"/>
                    </a:lnTo>
                    <a:lnTo>
                      <a:pt x="984" y="964"/>
                    </a:lnTo>
                    <a:lnTo>
                      <a:pt x="1009" y="907"/>
                    </a:lnTo>
                    <a:lnTo>
                      <a:pt x="1033" y="849"/>
                    </a:lnTo>
                    <a:lnTo>
                      <a:pt x="1058" y="792"/>
                    </a:lnTo>
                    <a:lnTo>
                      <a:pt x="1081" y="735"/>
                    </a:lnTo>
                    <a:lnTo>
                      <a:pt x="1107" y="679"/>
                    </a:lnTo>
                    <a:lnTo>
                      <a:pt x="1130" y="620"/>
                    </a:lnTo>
                    <a:lnTo>
                      <a:pt x="1154" y="563"/>
                    </a:lnTo>
                    <a:lnTo>
                      <a:pt x="1177" y="505"/>
                    </a:lnTo>
                    <a:lnTo>
                      <a:pt x="1201" y="446"/>
                    </a:lnTo>
                    <a:lnTo>
                      <a:pt x="1222" y="387"/>
                    </a:lnTo>
                    <a:lnTo>
                      <a:pt x="1244" y="329"/>
                    </a:lnTo>
                    <a:lnTo>
                      <a:pt x="1256" y="299"/>
                    </a:lnTo>
                    <a:lnTo>
                      <a:pt x="1267" y="270"/>
                    </a:lnTo>
                    <a:lnTo>
                      <a:pt x="1279" y="239"/>
                    </a:lnTo>
                    <a:lnTo>
                      <a:pt x="1287" y="209"/>
                    </a:lnTo>
                    <a:lnTo>
                      <a:pt x="1289" y="182"/>
                    </a:lnTo>
                    <a:lnTo>
                      <a:pt x="1285" y="156"/>
                    </a:lnTo>
                    <a:lnTo>
                      <a:pt x="1273" y="135"/>
                    </a:lnTo>
                    <a:lnTo>
                      <a:pt x="1250" y="117"/>
                    </a:lnTo>
                    <a:lnTo>
                      <a:pt x="1224" y="106"/>
                    </a:lnTo>
                    <a:lnTo>
                      <a:pt x="1199" y="94"/>
                    </a:lnTo>
                    <a:lnTo>
                      <a:pt x="1171" y="84"/>
                    </a:lnTo>
                    <a:lnTo>
                      <a:pt x="1144" y="76"/>
                    </a:lnTo>
                    <a:lnTo>
                      <a:pt x="1115" y="67"/>
                    </a:lnTo>
                    <a:lnTo>
                      <a:pt x="1087" y="59"/>
                    </a:lnTo>
                    <a:lnTo>
                      <a:pt x="1058" y="51"/>
                    </a:lnTo>
                    <a:lnTo>
                      <a:pt x="1029" y="43"/>
                    </a:lnTo>
                    <a:lnTo>
                      <a:pt x="999" y="37"/>
                    </a:lnTo>
                    <a:lnTo>
                      <a:pt x="972" y="31"/>
                    </a:lnTo>
                    <a:lnTo>
                      <a:pt x="943" y="25"/>
                    </a:lnTo>
                    <a:lnTo>
                      <a:pt x="913" y="20"/>
                    </a:lnTo>
                    <a:lnTo>
                      <a:pt x="886" y="16"/>
                    </a:lnTo>
                    <a:lnTo>
                      <a:pt x="859" y="10"/>
                    </a:lnTo>
                    <a:lnTo>
                      <a:pt x="831" y="4"/>
                    </a:lnTo>
                    <a:lnTo>
                      <a:pt x="806" y="0"/>
                    </a:lnTo>
                    <a:lnTo>
                      <a:pt x="804" y="2"/>
                    </a:lnTo>
                    <a:lnTo>
                      <a:pt x="802" y="6"/>
                    </a:lnTo>
                    <a:lnTo>
                      <a:pt x="800" y="12"/>
                    </a:lnTo>
                    <a:lnTo>
                      <a:pt x="798" y="14"/>
                    </a:lnTo>
                    <a:close/>
                  </a:path>
                </a:pathLst>
              </a:custGeom>
              <a:solidFill>
                <a:srgbClr val="722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32" name="Freeform 10"/>
              <p:cNvSpPr>
                <a:spLocks/>
              </p:cNvSpPr>
              <p:nvPr/>
            </p:nvSpPr>
            <p:spPr bwMode="auto">
              <a:xfrm>
                <a:off x="4130" y="1004"/>
                <a:ext cx="1462" cy="2894"/>
              </a:xfrm>
              <a:custGeom>
                <a:avLst/>
                <a:gdLst>
                  <a:gd name="T0" fmla="*/ 1298238 w 1266"/>
                  <a:gd name="T1" fmla="*/ 9 h 3084"/>
                  <a:gd name="T2" fmla="*/ 1418130 w 1266"/>
                  <a:gd name="T3" fmla="*/ 9 h 3084"/>
                  <a:gd name="T4" fmla="*/ 1533604 w 1266"/>
                  <a:gd name="T5" fmla="*/ 9 h 3084"/>
                  <a:gd name="T6" fmla="*/ 1648870 w 1266"/>
                  <a:gd name="T7" fmla="*/ 14 h 3084"/>
                  <a:gd name="T8" fmla="*/ 1765670 w 1266"/>
                  <a:gd name="T9" fmla="*/ 19 h 3084"/>
                  <a:gd name="T10" fmla="*/ 1912108 w 1266"/>
                  <a:gd name="T11" fmla="*/ 27 h 3084"/>
                  <a:gd name="T12" fmla="*/ 1917582 w 1266"/>
                  <a:gd name="T13" fmla="*/ 59 h 3084"/>
                  <a:gd name="T14" fmla="*/ 1788500 w 1266"/>
                  <a:gd name="T15" fmla="*/ 92 h 3084"/>
                  <a:gd name="T16" fmla="*/ 1682442 w 1266"/>
                  <a:gd name="T17" fmla="*/ 119 h 3084"/>
                  <a:gd name="T18" fmla="*/ 1576178 w 1266"/>
                  <a:gd name="T19" fmla="*/ 147 h 3084"/>
                  <a:gd name="T20" fmla="*/ 1471431 w 1266"/>
                  <a:gd name="T21" fmla="*/ 175 h 3084"/>
                  <a:gd name="T22" fmla="*/ 1365809 w 1266"/>
                  <a:gd name="T23" fmla="*/ 203 h 3084"/>
                  <a:gd name="T24" fmla="*/ 1263901 w 1266"/>
                  <a:gd name="T25" fmla="*/ 230 h 3084"/>
                  <a:gd name="T26" fmla="*/ 1129384 w 1266"/>
                  <a:gd name="T27" fmla="*/ 268 h 3084"/>
                  <a:gd name="T28" fmla="*/ 915498 w 1266"/>
                  <a:gd name="T29" fmla="*/ 321 h 3084"/>
                  <a:gd name="T30" fmla="*/ 691027 w 1266"/>
                  <a:gd name="T31" fmla="*/ 378 h 3084"/>
                  <a:gd name="T32" fmla="*/ 461856 w 1266"/>
                  <a:gd name="T33" fmla="*/ 432 h 3084"/>
                  <a:gd name="T34" fmla="*/ 229382 w 1266"/>
                  <a:gd name="T35" fmla="*/ 483 h 3084"/>
                  <a:gd name="T36" fmla="*/ 0 w 1266"/>
                  <a:gd name="T37" fmla="*/ 534 h 3084"/>
                  <a:gd name="T38" fmla="*/ 3721 w 1266"/>
                  <a:gd name="T39" fmla="*/ 536 h 3084"/>
                  <a:gd name="T40" fmla="*/ 94602 w 1266"/>
                  <a:gd name="T41" fmla="*/ 516 h 3084"/>
                  <a:gd name="T42" fmla="*/ 226467 w 1266"/>
                  <a:gd name="T43" fmla="*/ 488 h 3084"/>
                  <a:gd name="T44" fmla="*/ 358606 w 1266"/>
                  <a:gd name="T45" fmla="*/ 460 h 3084"/>
                  <a:gd name="T46" fmla="*/ 490218 w 1266"/>
                  <a:gd name="T47" fmla="*/ 432 h 3084"/>
                  <a:gd name="T48" fmla="*/ 613779 w 1266"/>
                  <a:gd name="T49" fmla="*/ 401 h 3084"/>
                  <a:gd name="T50" fmla="*/ 743815 w 1266"/>
                  <a:gd name="T51" fmla="*/ 371 h 3084"/>
                  <a:gd name="T52" fmla="*/ 872134 w 1266"/>
                  <a:gd name="T53" fmla="*/ 339 h 3084"/>
                  <a:gd name="T54" fmla="*/ 994991 w 1266"/>
                  <a:gd name="T55" fmla="*/ 308 h 3084"/>
                  <a:gd name="T56" fmla="*/ 1114444 w 1266"/>
                  <a:gd name="T57" fmla="*/ 276 h 3084"/>
                  <a:gd name="T58" fmla="*/ 1232517 w 1266"/>
                  <a:gd name="T59" fmla="*/ 241 h 3084"/>
                  <a:gd name="T60" fmla="*/ 1353310 w 1266"/>
                  <a:gd name="T61" fmla="*/ 210 h 3084"/>
                  <a:gd name="T62" fmla="*/ 1465646 w 1266"/>
                  <a:gd name="T63" fmla="*/ 181 h 3084"/>
                  <a:gd name="T64" fmla="*/ 1581697 w 1266"/>
                  <a:gd name="T65" fmla="*/ 151 h 3084"/>
                  <a:gd name="T66" fmla="*/ 1699888 w 1266"/>
                  <a:gd name="T67" fmla="*/ 122 h 3084"/>
                  <a:gd name="T68" fmla="*/ 1811005 w 1266"/>
                  <a:gd name="T69" fmla="*/ 91 h 3084"/>
                  <a:gd name="T70" fmla="*/ 1917582 w 1266"/>
                  <a:gd name="T71" fmla="*/ 60 h 3084"/>
                  <a:gd name="T72" fmla="*/ 1976582 w 1266"/>
                  <a:gd name="T73" fmla="*/ 41 h 3084"/>
                  <a:gd name="T74" fmla="*/ 1963550 w 1266"/>
                  <a:gd name="T75" fmla="*/ 30 h 3084"/>
                  <a:gd name="T76" fmla="*/ 1879564 w 1266"/>
                  <a:gd name="T77" fmla="*/ 22 h 3084"/>
                  <a:gd name="T78" fmla="*/ 1765670 w 1266"/>
                  <a:gd name="T79" fmla="*/ 15 h 3084"/>
                  <a:gd name="T80" fmla="*/ 1642092 w 1266"/>
                  <a:gd name="T81" fmla="*/ 9 h 3084"/>
                  <a:gd name="T82" fmla="*/ 1514395 w 1266"/>
                  <a:gd name="T83" fmla="*/ 9 h 3084"/>
                  <a:gd name="T84" fmla="*/ 1385658 w 1266"/>
                  <a:gd name="T85" fmla="*/ 9 h 3084"/>
                  <a:gd name="T86" fmla="*/ 1257544 w 1266"/>
                  <a:gd name="T87" fmla="*/ 4 h 3084"/>
                  <a:gd name="T88" fmla="*/ 1219510 w 1266"/>
                  <a:gd name="T89" fmla="*/ 0 h 3084"/>
                  <a:gd name="T90" fmla="*/ 1219510 w 1266"/>
                  <a:gd name="T91" fmla="*/ 2 h 30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6"/>
                  <a:gd name="T139" fmla="*/ 0 h 3084"/>
                  <a:gd name="T140" fmla="*/ 1266 w 1266"/>
                  <a:gd name="T141" fmla="*/ 3084 h 308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6" h="3084">
                    <a:moveTo>
                      <a:pt x="779" y="2"/>
                    </a:moveTo>
                    <a:lnTo>
                      <a:pt x="804" y="10"/>
                    </a:lnTo>
                    <a:lnTo>
                      <a:pt x="830" y="16"/>
                    </a:lnTo>
                    <a:lnTo>
                      <a:pt x="855" y="22"/>
                    </a:lnTo>
                    <a:lnTo>
                      <a:pt x="880" y="30"/>
                    </a:lnTo>
                    <a:lnTo>
                      <a:pt x="906" y="36"/>
                    </a:lnTo>
                    <a:lnTo>
                      <a:pt x="929" y="41"/>
                    </a:lnTo>
                    <a:lnTo>
                      <a:pt x="955" y="47"/>
                    </a:lnTo>
                    <a:lnTo>
                      <a:pt x="980" y="55"/>
                    </a:lnTo>
                    <a:lnTo>
                      <a:pt x="1005" y="61"/>
                    </a:lnTo>
                    <a:lnTo>
                      <a:pt x="1031" y="69"/>
                    </a:lnTo>
                    <a:lnTo>
                      <a:pt x="1054" y="75"/>
                    </a:lnTo>
                    <a:lnTo>
                      <a:pt x="1080" y="83"/>
                    </a:lnTo>
                    <a:lnTo>
                      <a:pt x="1105" y="90"/>
                    </a:lnTo>
                    <a:lnTo>
                      <a:pt x="1129" y="100"/>
                    </a:lnTo>
                    <a:lnTo>
                      <a:pt x="1154" y="110"/>
                    </a:lnTo>
                    <a:lnTo>
                      <a:pt x="1178" y="120"/>
                    </a:lnTo>
                    <a:lnTo>
                      <a:pt x="1223" y="155"/>
                    </a:lnTo>
                    <a:lnTo>
                      <a:pt x="1242" y="206"/>
                    </a:lnTo>
                    <a:lnTo>
                      <a:pt x="1242" y="266"/>
                    </a:lnTo>
                    <a:lnTo>
                      <a:pt x="1226" y="333"/>
                    </a:lnTo>
                    <a:lnTo>
                      <a:pt x="1203" y="401"/>
                    </a:lnTo>
                    <a:lnTo>
                      <a:pt x="1174" y="468"/>
                    </a:lnTo>
                    <a:lnTo>
                      <a:pt x="1144" y="526"/>
                    </a:lnTo>
                    <a:lnTo>
                      <a:pt x="1123" y="575"/>
                    </a:lnTo>
                    <a:lnTo>
                      <a:pt x="1099" y="628"/>
                    </a:lnTo>
                    <a:lnTo>
                      <a:pt x="1076" y="683"/>
                    </a:lnTo>
                    <a:lnTo>
                      <a:pt x="1054" y="736"/>
                    </a:lnTo>
                    <a:lnTo>
                      <a:pt x="1031" y="788"/>
                    </a:lnTo>
                    <a:lnTo>
                      <a:pt x="1007" y="843"/>
                    </a:lnTo>
                    <a:lnTo>
                      <a:pt x="986" y="896"/>
                    </a:lnTo>
                    <a:lnTo>
                      <a:pt x="962" y="949"/>
                    </a:lnTo>
                    <a:lnTo>
                      <a:pt x="941" y="1002"/>
                    </a:lnTo>
                    <a:lnTo>
                      <a:pt x="917" y="1056"/>
                    </a:lnTo>
                    <a:lnTo>
                      <a:pt x="896" y="1109"/>
                    </a:lnTo>
                    <a:lnTo>
                      <a:pt x="873" y="1162"/>
                    </a:lnTo>
                    <a:lnTo>
                      <a:pt x="851" y="1215"/>
                    </a:lnTo>
                    <a:lnTo>
                      <a:pt x="830" y="1268"/>
                    </a:lnTo>
                    <a:lnTo>
                      <a:pt x="808" y="1322"/>
                    </a:lnTo>
                    <a:lnTo>
                      <a:pt x="786" y="1375"/>
                    </a:lnTo>
                    <a:lnTo>
                      <a:pt x="765" y="1428"/>
                    </a:lnTo>
                    <a:lnTo>
                      <a:pt x="722" y="1535"/>
                    </a:lnTo>
                    <a:lnTo>
                      <a:pt x="677" y="1641"/>
                    </a:lnTo>
                    <a:lnTo>
                      <a:pt x="632" y="1747"/>
                    </a:lnTo>
                    <a:lnTo>
                      <a:pt x="585" y="1850"/>
                    </a:lnTo>
                    <a:lnTo>
                      <a:pt x="538" y="1956"/>
                    </a:lnTo>
                    <a:lnTo>
                      <a:pt x="491" y="2058"/>
                    </a:lnTo>
                    <a:lnTo>
                      <a:pt x="442" y="2161"/>
                    </a:lnTo>
                    <a:lnTo>
                      <a:pt x="395" y="2263"/>
                    </a:lnTo>
                    <a:lnTo>
                      <a:pt x="345" y="2367"/>
                    </a:lnTo>
                    <a:lnTo>
                      <a:pt x="296" y="2468"/>
                    </a:lnTo>
                    <a:lnTo>
                      <a:pt x="247" y="2568"/>
                    </a:lnTo>
                    <a:lnTo>
                      <a:pt x="198" y="2670"/>
                    </a:lnTo>
                    <a:lnTo>
                      <a:pt x="147" y="2771"/>
                    </a:lnTo>
                    <a:lnTo>
                      <a:pt x="98" y="2873"/>
                    </a:lnTo>
                    <a:lnTo>
                      <a:pt x="49" y="2973"/>
                    </a:lnTo>
                    <a:lnTo>
                      <a:pt x="0" y="3075"/>
                    </a:lnTo>
                    <a:lnTo>
                      <a:pt x="0" y="3078"/>
                    </a:lnTo>
                    <a:lnTo>
                      <a:pt x="0" y="3082"/>
                    </a:lnTo>
                    <a:lnTo>
                      <a:pt x="2" y="3084"/>
                    </a:lnTo>
                    <a:lnTo>
                      <a:pt x="4" y="3082"/>
                    </a:lnTo>
                    <a:lnTo>
                      <a:pt x="32" y="3028"/>
                    </a:lnTo>
                    <a:lnTo>
                      <a:pt x="61" y="2973"/>
                    </a:lnTo>
                    <a:lnTo>
                      <a:pt x="88" y="2918"/>
                    </a:lnTo>
                    <a:lnTo>
                      <a:pt x="118" y="2863"/>
                    </a:lnTo>
                    <a:lnTo>
                      <a:pt x="145" y="2807"/>
                    </a:lnTo>
                    <a:lnTo>
                      <a:pt x="172" y="2752"/>
                    </a:lnTo>
                    <a:lnTo>
                      <a:pt x="202" y="2697"/>
                    </a:lnTo>
                    <a:lnTo>
                      <a:pt x="229" y="2640"/>
                    </a:lnTo>
                    <a:lnTo>
                      <a:pt x="257" y="2586"/>
                    </a:lnTo>
                    <a:lnTo>
                      <a:pt x="284" y="2529"/>
                    </a:lnTo>
                    <a:lnTo>
                      <a:pt x="313" y="2474"/>
                    </a:lnTo>
                    <a:lnTo>
                      <a:pt x="341" y="2417"/>
                    </a:lnTo>
                    <a:lnTo>
                      <a:pt x="368" y="2361"/>
                    </a:lnTo>
                    <a:lnTo>
                      <a:pt x="393" y="2306"/>
                    </a:lnTo>
                    <a:lnTo>
                      <a:pt x="421" y="2249"/>
                    </a:lnTo>
                    <a:lnTo>
                      <a:pt x="448" y="2193"/>
                    </a:lnTo>
                    <a:lnTo>
                      <a:pt x="476" y="2132"/>
                    </a:lnTo>
                    <a:lnTo>
                      <a:pt x="505" y="2071"/>
                    </a:lnTo>
                    <a:lnTo>
                      <a:pt x="532" y="2011"/>
                    </a:lnTo>
                    <a:lnTo>
                      <a:pt x="558" y="1950"/>
                    </a:lnTo>
                    <a:lnTo>
                      <a:pt x="585" y="1889"/>
                    </a:lnTo>
                    <a:lnTo>
                      <a:pt x="611" y="1827"/>
                    </a:lnTo>
                    <a:lnTo>
                      <a:pt x="636" y="1766"/>
                    </a:lnTo>
                    <a:lnTo>
                      <a:pt x="663" y="1704"/>
                    </a:lnTo>
                    <a:lnTo>
                      <a:pt x="687" y="1643"/>
                    </a:lnTo>
                    <a:lnTo>
                      <a:pt x="712" y="1580"/>
                    </a:lnTo>
                    <a:lnTo>
                      <a:pt x="738" y="1518"/>
                    </a:lnTo>
                    <a:lnTo>
                      <a:pt x="763" y="1455"/>
                    </a:lnTo>
                    <a:lnTo>
                      <a:pt x="788" y="1395"/>
                    </a:lnTo>
                    <a:lnTo>
                      <a:pt x="814" y="1332"/>
                    </a:lnTo>
                    <a:lnTo>
                      <a:pt x="839" y="1270"/>
                    </a:lnTo>
                    <a:lnTo>
                      <a:pt x="865" y="1207"/>
                    </a:lnTo>
                    <a:lnTo>
                      <a:pt x="888" y="1150"/>
                    </a:lnTo>
                    <a:lnTo>
                      <a:pt x="914" y="1094"/>
                    </a:lnTo>
                    <a:lnTo>
                      <a:pt x="937" y="1037"/>
                    </a:lnTo>
                    <a:lnTo>
                      <a:pt x="962" y="980"/>
                    </a:lnTo>
                    <a:lnTo>
                      <a:pt x="988" y="923"/>
                    </a:lnTo>
                    <a:lnTo>
                      <a:pt x="1011" y="865"/>
                    </a:lnTo>
                    <a:lnTo>
                      <a:pt x="1037" y="808"/>
                    </a:lnTo>
                    <a:lnTo>
                      <a:pt x="1062" y="751"/>
                    </a:lnTo>
                    <a:lnTo>
                      <a:pt x="1086" y="693"/>
                    </a:lnTo>
                    <a:lnTo>
                      <a:pt x="1111" y="636"/>
                    </a:lnTo>
                    <a:lnTo>
                      <a:pt x="1135" y="577"/>
                    </a:lnTo>
                    <a:lnTo>
                      <a:pt x="1158" y="521"/>
                    </a:lnTo>
                    <a:lnTo>
                      <a:pt x="1181" y="462"/>
                    </a:lnTo>
                    <a:lnTo>
                      <a:pt x="1205" y="403"/>
                    </a:lnTo>
                    <a:lnTo>
                      <a:pt x="1226" y="345"/>
                    </a:lnTo>
                    <a:lnTo>
                      <a:pt x="1248" y="286"/>
                    </a:lnTo>
                    <a:lnTo>
                      <a:pt x="1258" y="259"/>
                    </a:lnTo>
                    <a:lnTo>
                      <a:pt x="1264" y="235"/>
                    </a:lnTo>
                    <a:lnTo>
                      <a:pt x="1266" y="212"/>
                    </a:lnTo>
                    <a:lnTo>
                      <a:pt x="1264" y="192"/>
                    </a:lnTo>
                    <a:lnTo>
                      <a:pt x="1256" y="172"/>
                    </a:lnTo>
                    <a:lnTo>
                      <a:pt x="1244" y="155"/>
                    </a:lnTo>
                    <a:lnTo>
                      <a:pt x="1226" y="137"/>
                    </a:lnTo>
                    <a:lnTo>
                      <a:pt x="1201" y="120"/>
                    </a:lnTo>
                    <a:lnTo>
                      <a:pt x="1178" y="106"/>
                    </a:lnTo>
                    <a:lnTo>
                      <a:pt x="1154" y="94"/>
                    </a:lnTo>
                    <a:lnTo>
                      <a:pt x="1129" y="83"/>
                    </a:lnTo>
                    <a:lnTo>
                      <a:pt x="1103" y="73"/>
                    </a:lnTo>
                    <a:lnTo>
                      <a:pt x="1078" y="63"/>
                    </a:lnTo>
                    <a:lnTo>
                      <a:pt x="1050" y="55"/>
                    </a:lnTo>
                    <a:lnTo>
                      <a:pt x="1023" y="47"/>
                    </a:lnTo>
                    <a:lnTo>
                      <a:pt x="996" y="41"/>
                    </a:lnTo>
                    <a:lnTo>
                      <a:pt x="968" y="36"/>
                    </a:lnTo>
                    <a:lnTo>
                      <a:pt x="941" y="30"/>
                    </a:lnTo>
                    <a:lnTo>
                      <a:pt x="914" y="24"/>
                    </a:lnTo>
                    <a:lnTo>
                      <a:pt x="886" y="20"/>
                    </a:lnTo>
                    <a:lnTo>
                      <a:pt x="859" y="14"/>
                    </a:lnTo>
                    <a:lnTo>
                      <a:pt x="831" y="10"/>
                    </a:lnTo>
                    <a:lnTo>
                      <a:pt x="804" y="4"/>
                    </a:lnTo>
                    <a:lnTo>
                      <a:pt x="779" y="0"/>
                    </a:lnTo>
                    <a:lnTo>
                      <a:pt x="779" y="2"/>
                    </a:lnTo>
                    <a:close/>
                  </a:path>
                </a:pathLst>
              </a:custGeom>
              <a:solidFill>
                <a:srgbClr val="722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33" name="Freeform 11"/>
              <p:cNvSpPr>
                <a:spLocks/>
              </p:cNvSpPr>
              <p:nvPr/>
            </p:nvSpPr>
            <p:spPr bwMode="auto">
              <a:xfrm>
                <a:off x="2404" y="929"/>
                <a:ext cx="542" cy="1082"/>
              </a:xfrm>
              <a:custGeom>
                <a:avLst/>
                <a:gdLst>
                  <a:gd name="T0" fmla="*/ 693351 w 427"/>
                  <a:gd name="T1" fmla="*/ 0 h 1144"/>
                  <a:gd name="T2" fmla="*/ 655170 w 427"/>
                  <a:gd name="T3" fmla="*/ 13 h 1144"/>
                  <a:gd name="T4" fmla="*/ 617145 w 427"/>
                  <a:gd name="T5" fmla="*/ 25 h 1144"/>
                  <a:gd name="T6" fmla="*/ 575452 w 427"/>
                  <a:gd name="T7" fmla="*/ 39 h 1144"/>
                  <a:gd name="T8" fmla="*/ 536127 w 427"/>
                  <a:gd name="T9" fmla="*/ 51 h 1144"/>
                  <a:gd name="T10" fmla="*/ 494400 w 427"/>
                  <a:gd name="T11" fmla="*/ 64 h 1144"/>
                  <a:gd name="T12" fmla="*/ 448318 w 427"/>
                  <a:gd name="T13" fmla="*/ 76 h 1144"/>
                  <a:gd name="T14" fmla="*/ 401279 w 427"/>
                  <a:gd name="T15" fmla="*/ 90 h 1144"/>
                  <a:gd name="T16" fmla="*/ 355904 w 427"/>
                  <a:gd name="T17" fmla="*/ 101 h 1144"/>
                  <a:gd name="T18" fmla="*/ 311628 w 427"/>
                  <a:gd name="T19" fmla="*/ 113 h 1144"/>
                  <a:gd name="T20" fmla="*/ 265575 w 427"/>
                  <a:gd name="T21" fmla="*/ 125 h 1144"/>
                  <a:gd name="T22" fmla="*/ 218225 w 427"/>
                  <a:gd name="T23" fmla="*/ 139 h 1144"/>
                  <a:gd name="T24" fmla="*/ 171923 w 427"/>
                  <a:gd name="T25" fmla="*/ 151 h 1144"/>
                  <a:gd name="T26" fmla="*/ 128185 w 427"/>
                  <a:gd name="T27" fmla="*/ 164 h 1144"/>
                  <a:gd name="T28" fmla="*/ 83675 w 427"/>
                  <a:gd name="T29" fmla="*/ 174 h 1144"/>
                  <a:gd name="T30" fmla="*/ 42103 w 427"/>
                  <a:gd name="T31" fmla="*/ 189 h 1144"/>
                  <a:gd name="T32" fmla="*/ 0 w 427"/>
                  <a:gd name="T33" fmla="*/ 202 h 1144"/>
                  <a:gd name="T34" fmla="*/ 0 w 427"/>
                  <a:gd name="T35" fmla="*/ 202 h 1144"/>
                  <a:gd name="T36" fmla="*/ 6863 w 427"/>
                  <a:gd name="T37" fmla="*/ 204 h 1144"/>
                  <a:gd name="T38" fmla="*/ 14035 w 427"/>
                  <a:gd name="T39" fmla="*/ 204 h 1144"/>
                  <a:gd name="T40" fmla="*/ 17815 w 427"/>
                  <a:gd name="T41" fmla="*/ 204 h 1144"/>
                  <a:gd name="T42" fmla="*/ 58700 w 427"/>
                  <a:gd name="T43" fmla="*/ 191 h 1144"/>
                  <a:gd name="T44" fmla="*/ 98160 w 427"/>
                  <a:gd name="T45" fmla="*/ 178 h 1144"/>
                  <a:gd name="T46" fmla="*/ 142658 w 427"/>
                  <a:gd name="T47" fmla="*/ 165 h 1144"/>
                  <a:gd name="T48" fmla="*/ 186148 w 427"/>
                  <a:gd name="T49" fmla="*/ 153 h 1144"/>
                  <a:gd name="T50" fmla="*/ 229285 w 427"/>
                  <a:gd name="T51" fmla="*/ 140 h 1144"/>
                  <a:gd name="T52" fmla="*/ 276998 w 427"/>
                  <a:gd name="T53" fmla="*/ 128 h 1144"/>
                  <a:gd name="T54" fmla="*/ 321619 w 427"/>
                  <a:gd name="T55" fmla="*/ 115 h 1144"/>
                  <a:gd name="T56" fmla="*/ 366190 w 427"/>
                  <a:gd name="T57" fmla="*/ 103 h 1144"/>
                  <a:gd name="T58" fmla="*/ 410550 w 427"/>
                  <a:gd name="T59" fmla="*/ 90 h 1144"/>
                  <a:gd name="T60" fmla="*/ 454404 w 427"/>
                  <a:gd name="T61" fmla="*/ 77 h 1144"/>
                  <a:gd name="T62" fmla="*/ 494884 w 427"/>
                  <a:gd name="T63" fmla="*/ 64 h 1144"/>
                  <a:gd name="T64" fmla="*/ 541731 w 427"/>
                  <a:gd name="T65" fmla="*/ 52 h 1144"/>
                  <a:gd name="T66" fmla="*/ 580881 w 427"/>
                  <a:gd name="T67" fmla="*/ 40 h 1144"/>
                  <a:gd name="T68" fmla="*/ 621145 w 427"/>
                  <a:gd name="T69" fmla="*/ 26 h 1144"/>
                  <a:gd name="T70" fmla="*/ 657743 w 427"/>
                  <a:gd name="T71" fmla="*/ 13 h 1144"/>
                  <a:gd name="T72" fmla="*/ 693351 w 427"/>
                  <a:gd name="T73" fmla="*/ 0 h 1144"/>
                  <a:gd name="T74" fmla="*/ 693351 w 427"/>
                  <a:gd name="T75" fmla="*/ 0 h 1144"/>
                  <a:gd name="T76" fmla="*/ 693351 w 427"/>
                  <a:gd name="T77" fmla="*/ 0 h 1144"/>
                  <a:gd name="T78" fmla="*/ 693351 w 427"/>
                  <a:gd name="T79" fmla="*/ 0 h 1144"/>
                  <a:gd name="T80" fmla="*/ 693351 w 427"/>
                  <a:gd name="T81" fmla="*/ 0 h 1144"/>
                  <a:gd name="T82" fmla="*/ 693351 w 427"/>
                  <a:gd name="T83" fmla="*/ 0 h 1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7"/>
                  <a:gd name="T127" fmla="*/ 0 h 1144"/>
                  <a:gd name="T128" fmla="*/ 427 w 427"/>
                  <a:gd name="T129" fmla="*/ 1144 h 1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7" h="1144">
                    <a:moveTo>
                      <a:pt x="427" y="0"/>
                    </a:moveTo>
                    <a:lnTo>
                      <a:pt x="403" y="72"/>
                    </a:lnTo>
                    <a:lnTo>
                      <a:pt x="380" y="144"/>
                    </a:lnTo>
                    <a:lnTo>
                      <a:pt x="354" y="217"/>
                    </a:lnTo>
                    <a:lnTo>
                      <a:pt x="329" y="287"/>
                    </a:lnTo>
                    <a:lnTo>
                      <a:pt x="304" y="359"/>
                    </a:lnTo>
                    <a:lnTo>
                      <a:pt x="276" y="430"/>
                    </a:lnTo>
                    <a:lnTo>
                      <a:pt x="247" y="500"/>
                    </a:lnTo>
                    <a:lnTo>
                      <a:pt x="219" y="571"/>
                    </a:lnTo>
                    <a:lnTo>
                      <a:pt x="192" y="641"/>
                    </a:lnTo>
                    <a:lnTo>
                      <a:pt x="163" y="710"/>
                    </a:lnTo>
                    <a:lnTo>
                      <a:pt x="135" y="780"/>
                    </a:lnTo>
                    <a:lnTo>
                      <a:pt x="106" y="850"/>
                    </a:lnTo>
                    <a:lnTo>
                      <a:pt x="79" y="921"/>
                    </a:lnTo>
                    <a:lnTo>
                      <a:pt x="51" y="991"/>
                    </a:lnTo>
                    <a:lnTo>
                      <a:pt x="26" y="1062"/>
                    </a:lnTo>
                    <a:lnTo>
                      <a:pt x="0" y="1132"/>
                    </a:lnTo>
                    <a:lnTo>
                      <a:pt x="0" y="1136"/>
                    </a:lnTo>
                    <a:lnTo>
                      <a:pt x="4" y="1140"/>
                    </a:lnTo>
                    <a:lnTo>
                      <a:pt x="8" y="1144"/>
                    </a:lnTo>
                    <a:lnTo>
                      <a:pt x="10" y="1144"/>
                    </a:lnTo>
                    <a:lnTo>
                      <a:pt x="36" y="1073"/>
                    </a:lnTo>
                    <a:lnTo>
                      <a:pt x="61" y="1001"/>
                    </a:lnTo>
                    <a:lnTo>
                      <a:pt x="88" y="931"/>
                    </a:lnTo>
                    <a:lnTo>
                      <a:pt x="114" y="860"/>
                    </a:lnTo>
                    <a:lnTo>
                      <a:pt x="141" y="790"/>
                    </a:lnTo>
                    <a:lnTo>
                      <a:pt x="171" y="719"/>
                    </a:lnTo>
                    <a:lnTo>
                      <a:pt x="198" y="647"/>
                    </a:lnTo>
                    <a:lnTo>
                      <a:pt x="225" y="577"/>
                    </a:lnTo>
                    <a:lnTo>
                      <a:pt x="253" y="506"/>
                    </a:lnTo>
                    <a:lnTo>
                      <a:pt x="280" y="434"/>
                    </a:lnTo>
                    <a:lnTo>
                      <a:pt x="305" y="363"/>
                    </a:lnTo>
                    <a:lnTo>
                      <a:pt x="333" y="291"/>
                    </a:lnTo>
                    <a:lnTo>
                      <a:pt x="358" y="219"/>
                    </a:lnTo>
                    <a:lnTo>
                      <a:pt x="382" y="146"/>
                    </a:lnTo>
                    <a:lnTo>
                      <a:pt x="405" y="74"/>
                    </a:lnTo>
                    <a:lnTo>
                      <a:pt x="427" y="0"/>
                    </a:lnTo>
                    <a:close/>
                  </a:path>
                </a:pathLst>
              </a:custGeom>
              <a:solidFill>
                <a:srgbClr val="722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35" name="Freeform 13"/>
              <p:cNvSpPr>
                <a:spLocks/>
              </p:cNvSpPr>
              <p:nvPr/>
            </p:nvSpPr>
            <p:spPr bwMode="auto">
              <a:xfrm>
                <a:off x="1657" y="3072"/>
                <a:ext cx="110" cy="200"/>
              </a:xfrm>
              <a:custGeom>
                <a:avLst/>
                <a:gdLst>
                  <a:gd name="T0" fmla="*/ 73283 w 88"/>
                  <a:gd name="T1" fmla="*/ 0 h 211"/>
                  <a:gd name="T2" fmla="*/ 63963 w 88"/>
                  <a:gd name="T3" fmla="*/ 9 h 211"/>
                  <a:gd name="T4" fmla="*/ 54138 w 88"/>
                  <a:gd name="T5" fmla="*/ 9 h 211"/>
                  <a:gd name="T6" fmla="*/ 43326 w 88"/>
                  <a:gd name="T7" fmla="*/ 15 h 211"/>
                  <a:gd name="T8" fmla="*/ 36241 w 88"/>
                  <a:gd name="T9" fmla="*/ 20 h 211"/>
                  <a:gd name="T10" fmla="*/ 25556 w 88"/>
                  <a:gd name="T11" fmla="*/ 24 h 211"/>
                  <a:gd name="T12" fmla="*/ 18555 w 88"/>
                  <a:gd name="T13" fmla="*/ 27 h 211"/>
                  <a:gd name="T14" fmla="*/ 8250 w 88"/>
                  <a:gd name="T15" fmla="*/ 33 h 211"/>
                  <a:gd name="T16" fmla="*/ 0 w 88"/>
                  <a:gd name="T17" fmla="*/ 38 h 211"/>
                  <a:gd name="T18" fmla="*/ 0 w 88"/>
                  <a:gd name="T19" fmla="*/ 39 h 211"/>
                  <a:gd name="T20" fmla="*/ 3430 w 88"/>
                  <a:gd name="T21" fmla="*/ 40 h 211"/>
                  <a:gd name="T22" fmla="*/ 8250 w 88"/>
                  <a:gd name="T23" fmla="*/ 41 h 211"/>
                  <a:gd name="T24" fmla="*/ 10313 w 88"/>
                  <a:gd name="T25" fmla="*/ 41 h 211"/>
                  <a:gd name="T26" fmla="*/ 20143 w 88"/>
                  <a:gd name="T27" fmla="*/ 36 h 211"/>
                  <a:gd name="T28" fmla="*/ 29468 w 88"/>
                  <a:gd name="T29" fmla="*/ 31 h 211"/>
                  <a:gd name="T30" fmla="*/ 39341 w 88"/>
                  <a:gd name="T31" fmla="*/ 26 h 211"/>
                  <a:gd name="T32" fmla="*/ 49176 w 88"/>
                  <a:gd name="T33" fmla="*/ 23 h 211"/>
                  <a:gd name="T34" fmla="*/ 59725 w 88"/>
                  <a:gd name="T35" fmla="*/ 18 h 211"/>
                  <a:gd name="T36" fmla="*/ 69885 w 88"/>
                  <a:gd name="T37" fmla="*/ 13 h 211"/>
                  <a:gd name="T38" fmla="*/ 79954 w 88"/>
                  <a:gd name="T39" fmla="*/ 9 h 211"/>
                  <a:gd name="T40" fmla="*/ 88476 w 88"/>
                  <a:gd name="T41" fmla="*/ 9 h 211"/>
                  <a:gd name="T42" fmla="*/ 87356 w 88"/>
                  <a:gd name="T43" fmla="*/ 9 h 211"/>
                  <a:gd name="T44" fmla="*/ 83255 w 88"/>
                  <a:gd name="T45" fmla="*/ 4 h 211"/>
                  <a:gd name="T46" fmla="*/ 77991 w 88"/>
                  <a:gd name="T47" fmla="*/ 0 h 211"/>
                  <a:gd name="T48" fmla="*/ 73283 w 88"/>
                  <a:gd name="T49" fmla="*/ 0 h 211"/>
                  <a:gd name="T50" fmla="*/ 73283 w 88"/>
                  <a:gd name="T51" fmla="*/ 0 h 2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8"/>
                  <a:gd name="T79" fmla="*/ 0 h 211"/>
                  <a:gd name="T80" fmla="*/ 88 w 88"/>
                  <a:gd name="T81" fmla="*/ 211 h 2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8" h="211">
                    <a:moveTo>
                      <a:pt x="73" y="0"/>
                    </a:moveTo>
                    <a:lnTo>
                      <a:pt x="63" y="26"/>
                    </a:lnTo>
                    <a:lnTo>
                      <a:pt x="53" y="49"/>
                    </a:lnTo>
                    <a:lnTo>
                      <a:pt x="43" y="75"/>
                    </a:lnTo>
                    <a:lnTo>
                      <a:pt x="36" y="98"/>
                    </a:lnTo>
                    <a:lnTo>
                      <a:pt x="26" y="123"/>
                    </a:lnTo>
                    <a:lnTo>
                      <a:pt x="18" y="149"/>
                    </a:lnTo>
                    <a:lnTo>
                      <a:pt x="8" y="172"/>
                    </a:lnTo>
                    <a:lnTo>
                      <a:pt x="0" y="198"/>
                    </a:lnTo>
                    <a:lnTo>
                      <a:pt x="0" y="202"/>
                    </a:lnTo>
                    <a:lnTo>
                      <a:pt x="4" y="208"/>
                    </a:lnTo>
                    <a:lnTo>
                      <a:pt x="8" y="211"/>
                    </a:lnTo>
                    <a:lnTo>
                      <a:pt x="10" y="211"/>
                    </a:lnTo>
                    <a:lnTo>
                      <a:pt x="20" y="188"/>
                    </a:lnTo>
                    <a:lnTo>
                      <a:pt x="30" y="163"/>
                    </a:lnTo>
                    <a:lnTo>
                      <a:pt x="39" y="139"/>
                    </a:lnTo>
                    <a:lnTo>
                      <a:pt x="49" y="116"/>
                    </a:lnTo>
                    <a:lnTo>
                      <a:pt x="59" y="90"/>
                    </a:lnTo>
                    <a:lnTo>
                      <a:pt x="69" y="67"/>
                    </a:lnTo>
                    <a:lnTo>
                      <a:pt x="79" y="43"/>
                    </a:lnTo>
                    <a:lnTo>
                      <a:pt x="88" y="20"/>
                    </a:lnTo>
                    <a:lnTo>
                      <a:pt x="86" y="12"/>
                    </a:lnTo>
                    <a:lnTo>
                      <a:pt x="82" y="4"/>
                    </a:lnTo>
                    <a:lnTo>
                      <a:pt x="77" y="0"/>
                    </a:lnTo>
                    <a:lnTo>
                      <a:pt x="73" y="0"/>
                    </a:lnTo>
                    <a:close/>
                  </a:path>
                </a:pathLst>
              </a:custGeom>
              <a:solidFill>
                <a:srgbClr val="722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36" name="Freeform 14"/>
              <p:cNvSpPr>
                <a:spLocks/>
              </p:cNvSpPr>
              <p:nvPr/>
            </p:nvSpPr>
            <p:spPr bwMode="auto">
              <a:xfrm>
                <a:off x="1746" y="3078"/>
                <a:ext cx="2548" cy="817"/>
              </a:xfrm>
              <a:custGeom>
                <a:avLst/>
                <a:gdLst>
                  <a:gd name="T0" fmla="*/ 9599 w 2010"/>
                  <a:gd name="T1" fmla="*/ 13 h 863"/>
                  <a:gd name="T2" fmla="*/ 22430 w 2010"/>
                  <a:gd name="T3" fmla="*/ 33 h 863"/>
                  <a:gd name="T4" fmla="*/ 169156 w 2010"/>
                  <a:gd name="T5" fmla="*/ 46 h 863"/>
                  <a:gd name="T6" fmla="*/ 252552 w 2010"/>
                  <a:gd name="T7" fmla="*/ 50 h 863"/>
                  <a:gd name="T8" fmla="*/ 338379 w 2010"/>
                  <a:gd name="T9" fmla="*/ 54 h 863"/>
                  <a:gd name="T10" fmla="*/ 456338 w 2010"/>
                  <a:gd name="T11" fmla="*/ 60 h 863"/>
                  <a:gd name="T12" fmla="*/ 647693 w 2010"/>
                  <a:gd name="T13" fmla="*/ 67 h 863"/>
                  <a:gd name="T14" fmla="*/ 839940 w 2010"/>
                  <a:gd name="T15" fmla="*/ 76 h 863"/>
                  <a:gd name="T16" fmla="*/ 1030557 w 2010"/>
                  <a:gd name="T17" fmla="*/ 83 h 863"/>
                  <a:gd name="T18" fmla="*/ 1226217 w 2010"/>
                  <a:gd name="T19" fmla="*/ 93 h 863"/>
                  <a:gd name="T20" fmla="*/ 1416978 w 2010"/>
                  <a:gd name="T21" fmla="*/ 100 h 863"/>
                  <a:gd name="T22" fmla="*/ 1618710 w 2010"/>
                  <a:gd name="T23" fmla="*/ 109 h 863"/>
                  <a:gd name="T24" fmla="*/ 1819868 w 2010"/>
                  <a:gd name="T25" fmla="*/ 117 h 863"/>
                  <a:gd name="T26" fmla="*/ 2024083 w 2010"/>
                  <a:gd name="T27" fmla="*/ 126 h 863"/>
                  <a:gd name="T28" fmla="*/ 2229203 w 2010"/>
                  <a:gd name="T29" fmla="*/ 135 h 863"/>
                  <a:gd name="T30" fmla="*/ 2437140 w 2010"/>
                  <a:gd name="T31" fmla="*/ 143 h 863"/>
                  <a:gd name="T32" fmla="*/ 2583279 w 2010"/>
                  <a:gd name="T33" fmla="*/ 149 h 863"/>
                  <a:gd name="T34" fmla="*/ 2712006 w 2010"/>
                  <a:gd name="T35" fmla="*/ 152 h 863"/>
                  <a:gd name="T36" fmla="*/ 2845452 w 2010"/>
                  <a:gd name="T37" fmla="*/ 158 h 863"/>
                  <a:gd name="T38" fmla="*/ 2971494 w 2010"/>
                  <a:gd name="T39" fmla="*/ 158 h 863"/>
                  <a:gd name="T40" fmla="*/ 3076467 w 2010"/>
                  <a:gd name="T41" fmla="*/ 151 h 863"/>
                  <a:gd name="T42" fmla="*/ 3135562 w 2010"/>
                  <a:gd name="T43" fmla="*/ 143 h 863"/>
                  <a:gd name="T44" fmla="*/ 3093998 w 2010"/>
                  <a:gd name="T45" fmla="*/ 143 h 863"/>
                  <a:gd name="T46" fmla="*/ 2988929 w 2010"/>
                  <a:gd name="T47" fmla="*/ 150 h 863"/>
                  <a:gd name="T48" fmla="*/ 2857699 w 2010"/>
                  <a:gd name="T49" fmla="*/ 150 h 863"/>
                  <a:gd name="T50" fmla="*/ 2712006 w 2010"/>
                  <a:gd name="T51" fmla="*/ 144 h 863"/>
                  <a:gd name="T52" fmla="*/ 2571329 w 2010"/>
                  <a:gd name="T53" fmla="*/ 139 h 863"/>
                  <a:gd name="T54" fmla="*/ 2446240 w 2010"/>
                  <a:gd name="T55" fmla="*/ 134 h 863"/>
                  <a:gd name="T56" fmla="*/ 2288890 w 2010"/>
                  <a:gd name="T57" fmla="*/ 128 h 863"/>
                  <a:gd name="T58" fmla="*/ 2100883 w 2010"/>
                  <a:gd name="T59" fmla="*/ 121 h 863"/>
                  <a:gd name="T60" fmla="*/ 1915915 w 2010"/>
                  <a:gd name="T61" fmla="*/ 114 h 863"/>
                  <a:gd name="T62" fmla="*/ 1733137 w 2010"/>
                  <a:gd name="T63" fmla="*/ 105 h 863"/>
                  <a:gd name="T64" fmla="*/ 1548739 w 2010"/>
                  <a:gd name="T65" fmla="*/ 98 h 863"/>
                  <a:gd name="T66" fmla="*/ 1370396 w 2010"/>
                  <a:gd name="T67" fmla="*/ 91 h 863"/>
                  <a:gd name="T68" fmla="*/ 1203030 w 2010"/>
                  <a:gd name="T69" fmla="*/ 83 h 863"/>
                  <a:gd name="T70" fmla="*/ 1030557 w 2010"/>
                  <a:gd name="T71" fmla="*/ 76 h 863"/>
                  <a:gd name="T72" fmla="*/ 860561 w 2010"/>
                  <a:gd name="T73" fmla="*/ 70 h 863"/>
                  <a:gd name="T74" fmla="*/ 689310 w 2010"/>
                  <a:gd name="T75" fmla="*/ 63 h 863"/>
                  <a:gd name="T76" fmla="*/ 519833 w 2010"/>
                  <a:gd name="T77" fmla="*/ 56 h 863"/>
                  <a:gd name="T78" fmla="*/ 382107 w 2010"/>
                  <a:gd name="T79" fmla="*/ 50 h 863"/>
                  <a:gd name="T80" fmla="*/ 228693 w 2010"/>
                  <a:gd name="T81" fmla="*/ 43 h 863"/>
                  <a:gd name="T82" fmla="*/ 94507 w 2010"/>
                  <a:gd name="T83" fmla="*/ 35 h 863"/>
                  <a:gd name="T84" fmla="*/ 15425 w 2010"/>
                  <a:gd name="T85" fmla="*/ 24 h 863"/>
                  <a:gd name="T86" fmla="*/ 28434 w 2010"/>
                  <a:gd name="T87" fmla="*/ 9 h 863"/>
                  <a:gd name="T88" fmla="*/ 57923 w 2010"/>
                  <a:gd name="T89" fmla="*/ 0 h 863"/>
                  <a:gd name="T90" fmla="*/ 57923 w 2010"/>
                  <a:gd name="T91" fmla="*/ 0 h 8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10"/>
                  <a:gd name="T139" fmla="*/ 0 h 863"/>
                  <a:gd name="T140" fmla="*/ 2010 w 2010"/>
                  <a:gd name="T141" fmla="*/ 863 h 8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10" h="863">
                    <a:moveTo>
                      <a:pt x="37" y="0"/>
                    </a:moveTo>
                    <a:lnTo>
                      <a:pt x="18" y="36"/>
                    </a:lnTo>
                    <a:lnTo>
                      <a:pt x="6" y="71"/>
                    </a:lnTo>
                    <a:lnTo>
                      <a:pt x="0" y="108"/>
                    </a:lnTo>
                    <a:lnTo>
                      <a:pt x="2" y="145"/>
                    </a:lnTo>
                    <a:lnTo>
                      <a:pt x="14" y="178"/>
                    </a:lnTo>
                    <a:lnTo>
                      <a:pt x="35" y="208"/>
                    </a:lnTo>
                    <a:lnTo>
                      <a:pt x="67" y="235"/>
                    </a:lnTo>
                    <a:lnTo>
                      <a:pt x="108" y="255"/>
                    </a:lnTo>
                    <a:lnTo>
                      <a:pt x="125" y="261"/>
                    </a:lnTo>
                    <a:lnTo>
                      <a:pt x="145" y="268"/>
                    </a:lnTo>
                    <a:lnTo>
                      <a:pt x="162" y="274"/>
                    </a:lnTo>
                    <a:lnTo>
                      <a:pt x="180" y="282"/>
                    </a:lnTo>
                    <a:lnTo>
                      <a:pt x="200" y="290"/>
                    </a:lnTo>
                    <a:lnTo>
                      <a:pt x="217" y="296"/>
                    </a:lnTo>
                    <a:lnTo>
                      <a:pt x="235" y="304"/>
                    </a:lnTo>
                    <a:lnTo>
                      <a:pt x="252" y="309"/>
                    </a:lnTo>
                    <a:lnTo>
                      <a:pt x="293" y="325"/>
                    </a:lnTo>
                    <a:lnTo>
                      <a:pt x="334" y="341"/>
                    </a:lnTo>
                    <a:lnTo>
                      <a:pt x="376" y="354"/>
                    </a:lnTo>
                    <a:lnTo>
                      <a:pt x="415" y="370"/>
                    </a:lnTo>
                    <a:lnTo>
                      <a:pt x="456" y="386"/>
                    </a:lnTo>
                    <a:lnTo>
                      <a:pt x="497" y="401"/>
                    </a:lnTo>
                    <a:lnTo>
                      <a:pt x="538" y="415"/>
                    </a:lnTo>
                    <a:lnTo>
                      <a:pt x="579" y="431"/>
                    </a:lnTo>
                    <a:lnTo>
                      <a:pt x="620" y="444"/>
                    </a:lnTo>
                    <a:lnTo>
                      <a:pt x="661" y="460"/>
                    </a:lnTo>
                    <a:lnTo>
                      <a:pt x="702" y="474"/>
                    </a:lnTo>
                    <a:lnTo>
                      <a:pt x="743" y="489"/>
                    </a:lnTo>
                    <a:lnTo>
                      <a:pt x="786" y="503"/>
                    </a:lnTo>
                    <a:lnTo>
                      <a:pt x="827" y="519"/>
                    </a:lnTo>
                    <a:lnTo>
                      <a:pt x="868" y="532"/>
                    </a:lnTo>
                    <a:lnTo>
                      <a:pt x="909" y="548"/>
                    </a:lnTo>
                    <a:lnTo>
                      <a:pt x="952" y="564"/>
                    </a:lnTo>
                    <a:lnTo>
                      <a:pt x="995" y="579"/>
                    </a:lnTo>
                    <a:lnTo>
                      <a:pt x="1038" y="595"/>
                    </a:lnTo>
                    <a:lnTo>
                      <a:pt x="1081" y="611"/>
                    </a:lnTo>
                    <a:lnTo>
                      <a:pt x="1124" y="626"/>
                    </a:lnTo>
                    <a:lnTo>
                      <a:pt x="1167" y="642"/>
                    </a:lnTo>
                    <a:lnTo>
                      <a:pt x="1212" y="658"/>
                    </a:lnTo>
                    <a:lnTo>
                      <a:pt x="1255" y="673"/>
                    </a:lnTo>
                    <a:lnTo>
                      <a:pt x="1298" y="687"/>
                    </a:lnTo>
                    <a:lnTo>
                      <a:pt x="1342" y="703"/>
                    </a:lnTo>
                    <a:lnTo>
                      <a:pt x="1386" y="718"/>
                    </a:lnTo>
                    <a:lnTo>
                      <a:pt x="1429" y="734"/>
                    </a:lnTo>
                    <a:lnTo>
                      <a:pt x="1474" y="747"/>
                    </a:lnTo>
                    <a:lnTo>
                      <a:pt x="1517" y="763"/>
                    </a:lnTo>
                    <a:lnTo>
                      <a:pt x="1562" y="777"/>
                    </a:lnTo>
                    <a:lnTo>
                      <a:pt x="1605" y="792"/>
                    </a:lnTo>
                    <a:lnTo>
                      <a:pt x="1629" y="800"/>
                    </a:lnTo>
                    <a:lnTo>
                      <a:pt x="1656" y="810"/>
                    </a:lnTo>
                    <a:lnTo>
                      <a:pt x="1682" y="820"/>
                    </a:lnTo>
                    <a:lnTo>
                      <a:pt x="1711" y="830"/>
                    </a:lnTo>
                    <a:lnTo>
                      <a:pt x="1738" y="839"/>
                    </a:lnTo>
                    <a:lnTo>
                      <a:pt x="1768" y="847"/>
                    </a:lnTo>
                    <a:lnTo>
                      <a:pt x="1795" y="853"/>
                    </a:lnTo>
                    <a:lnTo>
                      <a:pt x="1824" y="859"/>
                    </a:lnTo>
                    <a:lnTo>
                      <a:pt x="1852" y="863"/>
                    </a:lnTo>
                    <a:lnTo>
                      <a:pt x="1879" y="863"/>
                    </a:lnTo>
                    <a:lnTo>
                      <a:pt x="1905" y="861"/>
                    </a:lnTo>
                    <a:lnTo>
                      <a:pt x="1930" y="855"/>
                    </a:lnTo>
                    <a:lnTo>
                      <a:pt x="1954" y="845"/>
                    </a:lnTo>
                    <a:lnTo>
                      <a:pt x="1973" y="830"/>
                    </a:lnTo>
                    <a:lnTo>
                      <a:pt x="1993" y="810"/>
                    </a:lnTo>
                    <a:lnTo>
                      <a:pt x="2008" y="787"/>
                    </a:lnTo>
                    <a:lnTo>
                      <a:pt x="2010" y="775"/>
                    </a:lnTo>
                    <a:lnTo>
                      <a:pt x="2002" y="769"/>
                    </a:lnTo>
                    <a:lnTo>
                      <a:pt x="1993" y="771"/>
                    </a:lnTo>
                    <a:lnTo>
                      <a:pt x="1983" y="777"/>
                    </a:lnTo>
                    <a:lnTo>
                      <a:pt x="1963" y="794"/>
                    </a:lnTo>
                    <a:lnTo>
                      <a:pt x="1942" y="806"/>
                    </a:lnTo>
                    <a:lnTo>
                      <a:pt x="1916" y="814"/>
                    </a:lnTo>
                    <a:lnTo>
                      <a:pt x="1889" y="818"/>
                    </a:lnTo>
                    <a:lnTo>
                      <a:pt x="1862" y="818"/>
                    </a:lnTo>
                    <a:lnTo>
                      <a:pt x="1832" y="816"/>
                    </a:lnTo>
                    <a:lnTo>
                      <a:pt x="1801" y="812"/>
                    </a:lnTo>
                    <a:lnTo>
                      <a:pt x="1770" y="804"/>
                    </a:lnTo>
                    <a:lnTo>
                      <a:pt x="1738" y="794"/>
                    </a:lnTo>
                    <a:lnTo>
                      <a:pt x="1707" y="785"/>
                    </a:lnTo>
                    <a:lnTo>
                      <a:pt x="1678" y="775"/>
                    </a:lnTo>
                    <a:lnTo>
                      <a:pt x="1649" y="763"/>
                    </a:lnTo>
                    <a:lnTo>
                      <a:pt x="1619" y="751"/>
                    </a:lnTo>
                    <a:lnTo>
                      <a:pt x="1592" y="742"/>
                    </a:lnTo>
                    <a:lnTo>
                      <a:pt x="1568" y="732"/>
                    </a:lnTo>
                    <a:lnTo>
                      <a:pt x="1545" y="724"/>
                    </a:lnTo>
                    <a:lnTo>
                      <a:pt x="1506" y="710"/>
                    </a:lnTo>
                    <a:lnTo>
                      <a:pt x="1467" y="697"/>
                    </a:lnTo>
                    <a:lnTo>
                      <a:pt x="1426" y="685"/>
                    </a:lnTo>
                    <a:lnTo>
                      <a:pt x="1386" y="671"/>
                    </a:lnTo>
                    <a:lnTo>
                      <a:pt x="1347" y="658"/>
                    </a:lnTo>
                    <a:lnTo>
                      <a:pt x="1308" y="644"/>
                    </a:lnTo>
                    <a:lnTo>
                      <a:pt x="1267" y="630"/>
                    </a:lnTo>
                    <a:lnTo>
                      <a:pt x="1228" y="616"/>
                    </a:lnTo>
                    <a:lnTo>
                      <a:pt x="1189" y="603"/>
                    </a:lnTo>
                    <a:lnTo>
                      <a:pt x="1150" y="589"/>
                    </a:lnTo>
                    <a:lnTo>
                      <a:pt x="1111" y="575"/>
                    </a:lnTo>
                    <a:lnTo>
                      <a:pt x="1072" y="560"/>
                    </a:lnTo>
                    <a:lnTo>
                      <a:pt x="1033" y="546"/>
                    </a:lnTo>
                    <a:lnTo>
                      <a:pt x="993" y="532"/>
                    </a:lnTo>
                    <a:lnTo>
                      <a:pt x="954" y="519"/>
                    </a:lnTo>
                    <a:lnTo>
                      <a:pt x="915" y="505"/>
                    </a:lnTo>
                    <a:lnTo>
                      <a:pt x="878" y="493"/>
                    </a:lnTo>
                    <a:lnTo>
                      <a:pt x="843" y="480"/>
                    </a:lnTo>
                    <a:lnTo>
                      <a:pt x="806" y="468"/>
                    </a:lnTo>
                    <a:lnTo>
                      <a:pt x="771" y="454"/>
                    </a:lnTo>
                    <a:lnTo>
                      <a:pt x="733" y="442"/>
                    </a:lnTo>
                    <a:lnTo>
                      <a:pt x="696" y="429"/>
                    </a:lnTo>
                    <a:lnTo>
                      <a:pt x="661" y="417"/>
                    </a:lnTo>
                    <a:lnTo>
                      <a:pt x="624" y="403"/>
                    </a:lnTo>
                    <a:lnTo>
                      <a:pt x="589" y="392"/>
                    </a:lnTo>
                    <a:lnTo>
                      <a:pt x="552" y="378"/>
                    </a:lnTo>
                    <a:lnTo>
                      <a:pt x="514" y="366"/>
                    </a:lnTo>
                    <a:lnTo>
                      <a:pt x="479" y="352"/>
                    </a:lnTo>
                    <a:lnTo>
                      <a:pt x="442" y="341"/>
                    </a:lnTo>
                    <a:lnTo>
                      <a:pt x="407" y="327"/>
                    </a:lnTo>
                    <a:lnTo>
                      <a:pt x="370" y="315"/>
                    </a:lnTo>
                    <a:lnTo>
                      <a:pt x="334" y="302"/>
                    </a:lnTo>
                    <a:lnTo>
                      <a:pt x="307" y="292"/>
                    </a:lnTo>
                    <a:lnTo>
                      <a:pt x="278" y="284"/>
                    </a:lnTo>
                    <a:lnTo>
                      <a:pt x="245" y="274"/>
                    </a:lnTo>
                    <a:lnTo>
                      <a:pt x="213" y="263"/>
                    </a:lnTo>
                    <a:lnTo>
                      <a:pt x="180" y="251"/>
                    </a:lnTo>
                    <a:lnTo>
                      <a:pt x="147" y="237"/>
                    </a:lnTo>
                    <a:lnTo>
                      <a:pt x="115" y="223"/>
                    </a:lnTo>
                    <a:lnTo>
                      <a:pt x="86" y="208"/>
                    </a:lnTo>
                    <a:lnTo>
                      <a:pt x="61" y="190"/>
                    </a:lnTo>
                    <a:lnTo>
                      <a:pt x="39" y="171"/>
                    </a:lnTo>
                    <a:lnTo>
                      <a:pt x="22" y="149"/>
                    </a:lnTo>
                    <a:lnTo>
                      <a:pt x="10" y="124"/>
                    </a:lnTo>
                    <a:lnTo>
                      <a:pt x="6" y="98"/>
                    </a:lnTo>
                    <a:lnTo>
                      <a:pt x="8" y="69"/>
                    </a:lnTo>
                    <a:lnTo>
                      <a:pt x="18" y="36"/>
                    </a:lnTo>
                    <a:lnTo>
                      <a:pt x="37" y="0"/>
                    </a:lnTo>
                    <a:close/>
                  </a:path>
                </a:pathLst>
              </a:custGeom>
              <a:solidFill>
                <a:srgbClr val="722B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37" name="Freeform 15"/>
              <p:cNvSpPr>
                <a:spLocks/>
              </p:cNvSpPr>
              <p:nvPr/>
            </p:nvSpPr>
            <p:spPr bwMode="auto">
              <a:xfrm rot="21028219">
                <a:off x="3126" y="1504"/>
                <a:ext cx="2144" cy="1894"/>
              </a:xfrm>
              <a:custGeom>
                <a:avLst/>
                <a:gdLst>
                  <a:gd name="T0" fmla="*/ 2726392 w 1799"/>
                  <a:gd name="T1" fmla="*/ 9 h 2398"/>
                  <a:gd name="T2" fmla="*/ 2629414 w 1799"/>
                  <a:gd name="T3" fmla="*/ 16 h 2398"/>
                  <a:gd name="T4" fmla="*/ 2547126 w 1799"/>
                  <a:gd name="T5" fmla="*/ 26 h 2398"/>
                  <a:gd name="T6" fmla="*/ 2485271 w 1799"/>
                  <a:gd name="T7" fmla="*/ 39 h 2398"/>
                  <a:gd name="T8" fmla="*/ 2426968 w 1799"/>
                  <a:gd name="T9" fmla="*/ 53 h 2398"/>
                  <a:gd name="T10" fmla="*/ 2380752 w 1799"/>
                  <a:gd name="T11" fmla="*/ 66 h 2398"/>
                  <a:gd name="T12" fmla="*/ 2339674 w 1799"/>
                  <a:gd name="T13" fmla="*/ 80 h 2398"/>
                  <a:gd name="T14" fmla="*/ 2299665 w 1799"/>
                  <a:gd name="T15" fmla="*/ 95 h 2398"/>
                  <a:gd name="T16" fmla="*/ 2229969 w 1799"/>
                  <a:gd name="T17" fmla="*/ 118 h 2398"/>
                  <a:gd name="T18" fmla="*/ 2132876 w 1799"/>
                  <a:gd name="T19" fmla="*/ 153 h 2398"/>
                  <a:gd name="T20" fmla="*/ 2031118 w 1799"/>
                  <a:gd name="T21" fmla="*/ 185 h 2398"/>
                  <a:gd name="T22" fmla="*/ 1911260 w 1799"/>
                  <a:gd name="T23" fmla="*/ 216 h 2398"/>
                  <a:gd name="T24" fmla="*/ 1806707 w 1799"/>
                  <a:gd name="T25" fmla="*/ 241 h 2398"/>
                  <a:gd name="T26" fmla="*/ 1730942 w 1799"/>
                  <a:gd name="T27" fmla="*/ 255 h 2398"/>
                  <a:gd name="T28" fmla="*/ 1650960 w 1799"/>
                  <a:gd name="T29" fmla="*/ 270 h 2398"/>
                  <a:gd name="T30" fmla="*/ 1562748 w 1799"/>
                  <a:gd name="T31" fmla="*/ 286 h 2398"/>
                  <a:gd name="T32" fmla="*/ 1470666 w 1799"/>
                  <a:gd name="T33" fmla="*/ 298 h 2398"/>
                  <a:gd name="T34" fmla="*/ 1371846 w 1799"/>
                  <a:gd name="T35" fmla="*/ 311 h 2398"/>
                  <a:gd name="T36" fmla="*/ 1269677 w 1799"/>
                  <a:gd name="T37" fmla="*/ 321 h 2398"/>
                  <a:gd name="T38" fmla="*/ 1160407 w 1799"/>
                  <a:gd name="T39" fmla="*/ 335 h 2398"/>
                  <a:gd name="T40" fmla="*/ 1041946 w 1799"/>
                  <a:gd name="T41" fmla="*/ 347 h 2398"/>
                  <a:gd name="T42" fmla="*/ 915602 w 1799"/>
                  <a:gd name="T43" fmla="*/ 356 h 2398"/>
                  <a:gd name="T44" fmla="*/ 786082 w 1799"/>
                  <a:gd name="T45" fmla="*/ 367 h 2398"/>
                  <a:gd name="T46" fmla="*/ 648691 w 1799"/>
                  <a:gd name="T47" fmla="*/ 377 h 2398"/>
                  <a:gd name="T48" fmla="*/ 508901 w 1799"/>
                  <a:gd name="T49" fmla="*/ 385 h 2398"/>
                  <a:gd name="T50" fmla="*/ 366449 w 1799"/>
                  <a:gd name="T51" fmla="*/ 392 h 2398"/>
                  <a:gd name="T52" fmla="*/ 224724 w 1799"/>
                  <a:gd name="T53" fmla="*/ 402 h 2398"/>
                  <a:gd name="T54" fmla="*/ 82535 w 1799"/>
                  <a:gd name="T55" fmla="*/ 410 h 2398"/>
                  <a:gd name="T56" fmla="*/ 0 w 1799"/>
                  <a:gd name="T57" fmla="*/ 414 h 2398"/>
                  <a:gd name="T58" fmla="*/ 12059 w 1799"/>
                  <a:gd name="T59" fmla="*/ 419 h 2398"/>
                  <a:gd name="T60" fmla="*/ 100795 w 1799"/>
                  <a:gd name="T61" fmla="*/ 417 h 2398"/>
                  <a:gd name="T62" fmla="*/ 237396 w 1799"/>
                  <a:gd name="T63" fmla="*/ 413 h 2398"/>
                  <a:gd name="T64" fmla="*/ 370645 w 1799"/>
                  <a:gd name="T65" fmla="*/ 404 h 2398"/>
                  <a:gd name="T66" fmla="*/ 503246 w 1799"/>
                  <a:gd name="T67" fmla="*/ 396 h 2398"/>
                  <a:gd name="T68" fmla="*/ 630860 w 1799"/>
                  <a:gd name="T69" fmla="*/ 388 h 2398"/>
                  <a:gd name="T70" fmla="*/ 757586 w 1799"/>
                  <a:gd name="T71" fmla="*/ 379 h 2398"/>
                  <a:gd name="T72" fmla="*/ 880308 w 1799"/>
                  <a:gd name="T73" fmla="*/ 369 h 2398"/>
                  <a:gd name="T74" fmla="*/ 996873 w 1799"/>
                  <a:gd name="T75" fmla="*/ 359 h 2398"/>
                  <a:gd name="T76" fmla="*/ 1108781 w 1799"/>
                  <a:gd name="T77" fmla="*/ 349 h 2398"/>
                  <a:gd name="T78" fmla="*/ 1215333 w 1799"/>
                  <a:gd name="T79" fmla="*/ 338 h 2398"/>
                  <a:gd name="T80" fmla="*/ 1315106 w 1799"/>
                  <a:gd name="T81" fmla="*/ 328 h 2398"/>
                  <a:gd name="T82" fmla="*/ 1408998 w 1799"/>
                  <a:gd name="T83" fmla="*/ 315 h 2398"/>
                  <a:gd name="T84" fmla="*/ 1499739 w 1799"/>
                  <a:gd name="T85" fmla="*/ 303 h 2398"/>
                  <a:gd name="T86" fmla="*/ 1585377 w 1799"/>
                  <a:gd name="T87" fmla="*/ 289 h 2398"/>
                  <a:gd name="T88" fmla="*/ 1663353 w 1799"/>
                  <a:gd name="T89" fmla="*/ 277 h 2398"/>
                  <a:gd name="T90" fmla="*/ 1736965 w 1799"/>
                  <a:gd name="T91" fmla="*/ 265 h 2398"/>
                  <a:gd name="T92" fmla="*/ 1851953 w 1799"/>
                  <a:gd name="T93" fmla="*/ 241 h 2398"/>
                  <a:gd name="T94" fmla="*/ 1984175 w 1799"/>
                  <a:gd name="T95" fmla="*/ 206 h 2398"/>
                  <a:gd name="T96" fmla="*/ 2093593 w 1799"/>
                  <a:gd name="T97" fmla="*/ 172 h 2398"/>
                  <a:gd name="T98" fmla="*/ 2193745 w 1799"/>
                  <a:gd name="T99" fmla="*/ 138 h 2398"/>
                  <a:gd name="T100" fmla="*/ 2263173 w 1799"/>
                  <a:gd name="T101" fmla="*/ 112 h 2398"/>
                  <a:gd name="T102" fmla="*/ 2303905 w 1799"/>
                  <a:gd name="T103" fmla="*/ 97 h 2398"/>
                  <a:gd name="T104" fmla="*/ 2348095 w 1799"/>
                  <a:gd name="T105" fmla="*/ 79 h 2398"/>
                  <a:gd name="T106" fmla="*/ 2395833 w 1799"/>
                  <a:gd name="T107" fmla="*/ 62 h 2398"/>
                  <a:gd name="T108" fmla="*/ 2456140 w 1799"/>
                  <a:gd name="T109" fmla="*/ 46 h 2398"/>
                  <a:gd name="T110" fmla="*/ 2526531 w 1799"/>
                  <a:gd name="T111" fmla="*/ 31 h 2398"/>
                  <a:gd name="T112" fmla="*/ 2614310 w 1799"/>
                  <a:gd name="T113" fmla="*/ 19 h 2398"/>
                  <a:gd name="T114" fmla="*/ 2723244 w 1799"/>
                  <a:gd name="T115" fmla="*/ 9 h 2398"/>
                  <a:gd name="T116" fmla="*/ 2786836 w 1799"/>
                  <a:gd name="T117" fmla="*/ 2 h 2398"/>
                  <a:gd name="T118" fmla="*/ 2786836 w 1799"/>
                  <a:gd name="T119" fmla="*/ 0 h 2398"/>
                  <a:gd name="T120" fmla="*/ 2783283 w 1799"/>
                  <a:gd name="T121" fmla="*/ 0 h 23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99"/>
                  <a:gd name="T184" fmla="*/ 0 h 2398"/>
                  <a:gd name="T185" fmla="*/ 1799 w 1799"/>
                  <a:gd name="T186" fmla="*/ 2398 h 239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99" h="2398">
                    <a:moveTo>
                      <a:pt x="1797" y="0"/>
                    </a:moveTo>
                    <a:lnTo>
                      <a:pt x="1760" y="25"/>
                    </a:lnTo>
                    <a:lnTo>
                      <a:pt x="1727" y="53"/>
                    </a:lnTo>
                    <a:lnTo>
                      <a:pt x="1698" y="84"/>
                    </a:lnTo>
                    <a:lnTo>
                      <a:pt x="1670" y="115"/>
                    </a:lnTo>
                    <a:lnTo>
                      <a:pt x="1645" y="151"/>
                    </a:lnTo>
                    <a:lnTo>
                      <a:pt x="1623" y="186"/>
                    </a:lnTo>
                    <a:lnTo>
                      <a:pt x="1604" y="223"/>
                    </a:lnTo>
                    <a:lnTo>
                      <a:pt x="1584" y="260"/>
                    </a:lnTo>
                    <a:lnTo>
                      <a:pt x="1567" y="301"/>
                    </a:lnTo>
                    <a:lnTo>
                      <a:pt x="1551" y="340"/>
                    </a:lnTo>
                    <a:lnTo>
                      <a:pt x="1537" y="381"/>
                    </a:lnTo>
                    <a:lnTo>
                      <a:pt x="1524" y="420"/>
                    </a:lnTo>
                    <a:lnTo>
                      <a:pt x="1510" y="462"/>
                    </a:lnTo>
                    <a:lnTo>
                      <a:pt x="1496" y="503"/>
                    </a:lnTo>
                    <a:lnTo>
                      <a:pt x="1485" y="542"/>
                    </a:lnTo>
                    <a:lnTo>
                      <a:pt x="1471" y="581"/>
                    </a:lnTo>
                    <a:lnTo>
                      <a:pt x="1440" y="677"/>
                    </a:lnTo>
                    <a:lnTo>
                      <a:pt x="1408" y="772"/>
                    </a:lnTo>
                    <a:lnTo>
                      <a:pt x="1377" y="868"/>
                    </a:lnTo>
                    <a:lnTo>
                      <a:pt x="1344" y="964"/>
                    </a:lnTo>
                    <a:lnTo>
                      <a:pt x="1311" y="1058"/>
                    </a:lnTo>
                    <a:lnTo>
                      <a:pt x="1273" y="1152"/>
                    </a:lnTo>
                    <a:lnTo>
                      <a:pt x="1234" y="1244"/>
                    </a:lnTo>
                    <a:lnTo>
                      <a:pt x="1189" y="1334"/>
                    </a:lnTo>
                    <a:lnTo>
                      <a:pt x="1166" y="1377"/>
                    </a:lnTo>
                    <a:lnTo>
                      <a:pt x="1142" y="1420"/>
                    </a:lnTo>
                    <a:lnTo>
                      <a:pt x="1117" y="1461"/>
                    </a:lnTo>
                    <a:lnTo>
                      <a:pt x="1092" y="1502"/>
                    </a:lnTo>
                    <a:lnTo>
                      <a:pt x="1066" y="1543"/>
                    </a:lnTo>
                    <a:lnTo>
                      <a:pt x="1039" y="1582"/>
                    </a:lnTo>
                    <a:lnTo>
                      <a:pt x="1009" y="1621"/>
                    </a:lnTo>
                    <a:lnTo>
                      <a:pt x="980" y="1660"/>
                    </a:lnTo>
                    <a:lnTo>
                      <a:pt x="949" y="1697"/>
                    </a:lnTo>
                    <a:lnTo>
                      <a:pt x="919" y="1735"/>
                    </a:lnTo>
                    <a:lnTo>
                      <a:pt x="886" y="1772"/>
                    </a:lnTo>
                    <a:lnTo>
                      <a:pt x="853" y="1807"/>
                    </a:lnTo>
                    <a:lnTo>
                      <a:pt x="820" y="1842"/>
                    </a:lnTo>
                    <a:lnTo>
                      <a:pt x="785" y="1875"/>
                    </a:lnTo>
                    <a:lnTo>
                      <a:pt x="749" y="1909"/>
                    </a:lnTo>
                    <a:lnTo>
                      <a:pt x="712" y="1940"/>
                    </a:lnTo>
                    <a:lnTo>
                      <a:pt x="673" y="1973"/>
                    </a:lnTo>
                    <a:lnTo>
                      <a:pt x="632" y="2004"/>
                    </a:lnTo>
                    <a:lnTo>
                      <a:pt x="591" y="2034"/>
                    </a:lnTo>
                    <a:lnTo>
                      <a:pt x="550" y="2065"/>
                    </a:lnTo>
                    <a:lnTo>
                      <a:pt x="507" y="2092"/>
                    </a:lnTo>
                    <a:lnTo>
                      <a:pt x="462" y="2120"/>
                    </a:lnTo>
                    <a:lnTo>
                      <a:pt x="419" y="2147"/>
                    </a:lnTo>
                    <a:lnTo>
                      <a:pt x="374" y="2173"/>
                    </a:lnTo>
                    <a:lnTo>
                      <a:pt x="329" y="2198"/>
                    </a:lnTo>
                    <a:lnTo>
                      <a:pt x="284" y="2222"/>
                    </a:lnTo>
                    <a:lnTo>
                      <a:pt x="237" y="2245"/>
                    </a:lnTo>
                    <a:lnTo>
                      <a:pt x="192" y="2268"/>
                    </a:lnTo>
                    <a:lnTo>
                      <a:pt x="145" y="2292"/>
                    </a:lnTo>
                    <a:lnTo>
                      <a:pt x="98" y="2313"/>
                    </a:lnTo>
                    <a:lnTo>
                      <a:pt x="53" y="2335"/>
                    </a:lnTo>
                    <a:lnTo>
                      <a:pt x="6" y="2356"/>
                    </a:lnTo>
                    <a:lnTo>
                      <a:pt x="0" y="2366"/>
                    </a:lnTo>
                    <a:lnTo>
                      <a:pt x="0" y="2382"/>
                    </a:lnTo>
                    <a:lnTo>
                      <a:pt x="8" y="2396"/>
                    </a:lnTo>
                    <a:lnTo>
                      <a:pt x="20" y="2398"/>
                    </a:lnTo>
                    <a:lnTo>
                      <a:pt x="65" y="2382"/>
                    </a:lnTo>
                    <a:lnTo>
                      <a:pt x="108" y="2366"/>
                    </a:lnTo>
                    <a:lnTo>
                      <a:pt x="153" y="2349"/>
                    </a:lnTo>
                    <a:lnTo>
                      <a:pt x="196" y="2327"/>
                    </a:lnTo>
                    <a:lnTo>
                      <a:pt x="239" y="2308"/>
                    </a:lnTo>
                    <a:lnTo>
                      <a:pt x="282" y="2284"/>
                    </a:lnTo>
                    <a:lnTo>
                      <a:pt x="325" y="2261"/>
                    </a:lnTo>
                    <a:lnTo>
                      <a:pt x="366" y="2235"/>
                    </a:lnTo>
                    <a:lnTo>
                      <a:pt x="407" y="2210"/>
                    </a:lnTo>
                    <a:lnTo>
                      <a:pt x="448" y="2184"/>
                    </a:lnTo>
                    <a:lnTo>
                      <a:pt x="489" y="2157"/>
                    </a:lnTo>
                    <a:lnTo>
                      <a:pt x="528" y="2130"/>
                    </a:lnTo>
                    <a:lnTo>
                      <a:pt x="568" y="2102"/>
                    </a:lnTo>
                    <a:lnTo>
                      <a:pt x="607" y="2073"/>
                    </a:lnTo>
                    <a:lnTo>
                      <a:pt x="644" y="2046"/>
                    </a:lnTo>
                    <a:lnTo>
                      <a:pt x="681" y="2016"/>
                    </a:lnTo>
                    <a:lnTo>
                      <a:pt x="716" y="1987"/>
                    </a:lnTo>
                    <a:lnTo>
                      <a:pt x="751" y="1958"/>
                    </a:lnTo>
                    <a:lnTo>
                      <a:pt x="785" y="1928"/>
                    </a:lnTo>
                    <a:lnTo>
                      <a:pt x="816" y="1895"/>
                    </a:lnTo>
                    <a:lnTo>
                      <a:pt x="849" y="1864"/>
                    </a:lnTo>
                    <a:lnTo>
                      <a:pt x="880" y="1830"/>
                    </a:lnTo>
                    <a:lnTo>
                      <a:pt x="910" y="1797"/>
                    </a:lnTo>
                    <a:lnTo>
                      <a:pt x="939" y="1762"/>
                    </a:lnTo>
                    <a:lnTo>
                      <a:pt x="968" y="1727"/>
                    </a:lnTo>
                    <a:lnTo>
                      <a:pt x="996" y="1692"/>
                    </a:lnTo>
                    <a:lnTo>
                      <a:pt x="1023" y="1654"/>
                    </a:lnTo>
                    <a:lnTo>
                      <a:pt x="1049" y="1617"/>
                    </a:lnTo>
                    <a:lnTo>
                      <a:pt x="1074" y="1580"/>
                    </a:lnTo>
                    <a:lnTo>
                      <a:pt x="1097" y="1543"/>
                    </a:lnTo>
                    <a:lnTo>
                      <a:pt x="1121" y="1504"/>
                    </a:lnTo>
                    <a:lnTo>
                      <a:pt x="1144" y="1465"/>
                    </a:lnTo>
                    <a:lnTo>
                      <a:pt x="1195" y="1373"/>
                    </a:lnTo>
                    <a:lnTo>
                      <a:pt x="1240" y="1277"/>
                    </a:lnTo>
                    <a:lnTo>
                      <a:pt x="1281" y="1183"/>
                    </a:lnTo>
                    <a:lnTo>
                      <a:pt x="1318" y="1085"/>
                    </a:lnTo>
                    <a:lnTo>
                      <a:pt x="1352" y="988"/>
                    </a:lnTo>
                    <a:lnTo>
                      <a:pt x="1385" y="888"/>
                    </a:lnTo>
                    <a:lnTo>
                      <a:pt x="1416" y="788"/>
                    </a:lnTo>
                    <a:lnTo>
                      <a:pt x="1447" y="686"/>
                    </a:lnTo>
                    <a:lnTo>
                      <a:pt x="1461" y="641"/>
                    </a:lnTo>
                    <a:lnTo>
                      <a:pt x="1475" y="596"/>
                    </a:lnTo>
                    <a:lnTo>
                      <a:pt x="1487" y="550"/>
                    </a:lnTo>
                    <a:lnTo>
                      <a:pt x="1502" y="503"/>
                    </a:lnTo>
                    <a:lnTo>
                      <a:pt x="1516" y="454"/>
                    </a:lnTo>
                    <a:lnTo>
                      <a:pt x="1532" y="407"/>
                    </a:lnTo>
                    <a:lnTo>
                      <a:pt x="1547" y="360"/>
                    </a:lnTo>
                    <a:lnTo>
                      <a:pt x="1567" y="311"/>
                    </a:lnTo>
                    <a:lnTo>
                      <a:pt x="1586" y="266"/>
                    </a:lnTo>
                    <a:lnTo>
                      <a:pt x="1608" y="221"/>
                    </a:lnTo>
                    <a:lnTo>
                      <a:pt x="1631" y="178"/>
                    </a:lnTo>
                    <a:lnTo>
                      <a:pt x="1659" y="137"/>
                    </a:lnTo>
                    <a:lnTo>
                      <a:pt x="1688" y="100"/>
                    </a:lnTo>
                    <a:lnTo>
                      <a:pt x="1721" y="63"/>
                    </a:lnTo>
                    <a:lnTo>
                      <a:pt x="1758" y="31"/>
                    </a:lnTo>
                    <a:lnTo>
                      <a:pt x="1797" y="2"/>
                    </a:lnTo>
                    <a:lnTo>
                      <a:pt x="1799" y="2"/>
                    </a:lnTo>
                    <a:lnTo>
                      <a:pt x="1799" y="0"/>
                    </a:lnTo>
                    <a:lnTo>
                      <a:pt x="17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39" name="Freeform 17"/>
              <p:cNvSpPr>
                <a:spLocks/>
              </p:cNvSpPr>
              <p:nvPr/>
            </p:nvSpPr>
            <p:spPr bwMode="auto">
              <a:xfrm>
                <a:off x="3896" y="455"/>
                <a:ext cx="522" cy="442"/>
              </a:xfrm>
              <a:custGeom>
                <a:avLst/>
                <a:gdLst>
                  <a:gd name="T0" fmla="*/ 0 w 412"/>
                  <a:gd name="T1" fmla="*/ 59 h 467"/>
                  <a:gd name="T2" fmla="*/ 28587 w 412"/>
                  <a:gd name="T3" fmla="*/ 53 h 467"/>
                  <a:gd name="T4" fmla="*/ 64885 w 412"/>
                  <a:gd name="T5" fmla="*/ 44 h 467"/>
                  <a:gd name="T6" fmla="*/ 109853 w 412"/>
                  <a:gd name="T7" fmla="*/ 36 h 467"/>
                  <a:gd name="T8" fmla="*/ 161242 w 412"/>
                  <a:gd name="T9" fmla="*/ 26 h 467"/>
                  <a:gd name="T10" fmla="*/ 217988 w 412"/>
                  <a:gd name="T11" fmla="*/ 18 h 467"/>
                  <a:gd name="T12" fmla="*/ 279482 w 412"/>
                  <a:gd name="T13" fmla="*/ 9 h 467"/>
                  <a:gd name="T14" fmla="*/ 339270 w 412"/>
                  <a:gd name="T15" fmla="*/ 9 h 467"/>
                  <a:gd name="T16" fmla="*/ 401682 w 412"/>
                  <a:gd name="T17" fmla="*/ 9 h 467"/>
                  <a:gd name="T18" fmla="*/ 430857 w 412"/>
                  <a:gd name="T19" fmla="*/ 9 h 467"/>
                  <a:gd name="T20" fmla="*/ 454654 w 412"/>
                  <a:gd name="T21" fmla="*/ 12 h 467"/>
                  <a:gd name="T22" fmla="*/ 480429 w 412"/>
                  <a:gd name="T23" fmla="*/ 18 h 467"/>
                  <a:gd name="T24" fmla="*/ 497818 w 412"/>
                  <a:gd name="T25" fmla="*/ 23 h 467"/>
                  <a:gd name="T26" fmla="*/ 515867 w 412"/>
                  <a:gd name="T27" fmla="*/ 27 h 467"/>
                  <a:gd name="T28" fmla="*/ 527885 w 412"/>
                  <a:gd name="T29" fmla="*/ 32 h 467"/>
                  <a:gd name="T30" fmla="*/ 540326 w 412"/>
                  <a:gd name="T31" fmla="*/ 38 h 467"/>
                  <a:gd name="T32" fmla="*/ 547844 w 412"/>
                  <a:gd name="T33" fmla="*/ 40 h 467"/>
                  <a:gd name="T34" fmla="*/ 572707 w 412"/>
                  <a:gd name="T35" fmla="*/ 51 h 467"/>
                  <a:gd name="T36" fmla="*/ 586734 w 412"/>
                  <a:gd name="T37" fmla="*/ 62 h 467"/>
                  <a:gd name="T38" fmla="*/ 597333 w 412"/>
                  <a:gd name="T39" fmla="*/ 72 h 467"/>
                  <a:gd name="T40" fmla="*/ 599060 w 412"/>
                  <a:gd name="T41" fmla="*/ 82 h 467"/>
                  <a:gd name="T42" fmla="*/ 602493 w 412"/>
                  <a:gd name="T43" fmla="*/ 84 h 467"/>
                  <a:gd name="T44" fmla="*/ 612885 w 412"/>
                  <a:gd name="T45" fmla="*/ 86 h 467"/>
                  <a:gd name="T46" fmla="*/ 616156 w 412"/>
                  <a:gd name="T47" fmla="*/ 84 h 467"/>
                  <a:gd name="T48" fmla="*/ 622148 w 412"/>
                  <a:gd name="T49" fmla="*/ 82 h 467"/>
                  <a:gd name="T50" fmla="*/ 631254 w 412"/>
                  <a:gd name="T51" fmla="*/ 74 h 467"/>
                  <a:gd name="T52" fmla="*/ 629407 w 412"/>
                  <a:gd name="T53" fmla="*/ 62 h 467"/>
                  <a:gd name="T54" fmla="*/ 616156 w 412"/>
                  <a:gd name="T55" fmla="*/ 53 h 467"/>
                  <a:gd name="T56" fmla="*/ 597333 w 412"/>
                  <a:gd name="T57" fmla="*/ 42 h 467"/>
                  <a:gd name="T58" fmla="*/ 568426 w 412"/>
                  <a:gd name="T59" fmla="*/ 30 h 467"/>
                  <a:gd name="T60" fmla="*/ 530662 w 412"/>
                  <a:gd name="T61" fmla="*/ 22 h 467"/>
                  <a:gd name="T62" fmla="*/ 488037 w 412"/>
                  <a:gd name="T63" fmla="*/ 11 h 467"/>
                  <a:gd name="T64" fmla="*/ 434573 w 412"/>
                  <a:gd name="T65" fmla="*/ 9 h 467"/>
                  <a:gd name="T66" fmla="*/ 375087 w 412"/>
                  <a:gd name="T67" fmla="*/ 0 h 467"/>
                  <a:gd name="T68" fmla="*/ 311557 w 412"/>
                  <a:gd name="T69" fmla="*/ 9 h 467"/>
                  <a:gd name="T70" fmla="*/ 242565 w 412"/>
                  <a:gd name="T71" fmla="*/ 9 h 467"/>
                  <a:gd name="T72" fmla="*/ 176344 w 412"/>
                  <a:gd name="T73" fmla="*/ 22 h 467"/>
                  <a:gd name="T74" fmla="*/ 113973 w 412"/>
                  <a:gd name="T75" fmla="*/ 32 h 467"/>
                  <a:gd name="T76" fmla="*/ 62930 w 412"/>
                  <a:gd name="T77" fmla="*/ 44 h 467"/>
                  <a:gd name="T78" fmla="*/ 22563 w 412"/>
                  <a:gd name="T79" fmla="*/ 53 h 467"/>
                  <a:gd name="T80" fmla="*/ 0 w 412"/>
                  <a:gd name="T81" fmla="*/ 59 h 467"/>
                  <a:gd name="T82" fmla="*/ 0 w 412"/>
                  <a:gd name="T83" fmla="*/ 59 h 467"/>
                  <a:gd name="T84" fmla="*/ 0 w 412"/>
                  <a:gd name="T85" fmla="*/ 59 h 467"/>
                  <a:gd name="T86" fmla="*/ 0 w 412"/>
                  <a:gd name="T87" fmla="*/ 59 h 467"/>
                  <a:gd name="T88" fmla="*/ 0 w 412"/>
                  <a:gd name="T89" fmla="*/ 59 h 467"/>
                  <a:gd name="T90" fmla="*/ 0 w 412"/>
                  <a:gd name="T91" fmla="*/ 59 h 4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12"/>
                  <a:gd name="T139" fmla="*/ 0 h 467"/>
                  <a:gd name="T140" fmla="*/ 412 w 412"/>
                  <a:gd name="T141" fmla="*/ 467 h 4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12" h="467">
                    <a:moveTo>
                      <a:pt x="0" y="327"/>
                    </a:moveTo>
                    <a:lnTo>
                      <a:pt x="19" y="291"/>
                    </a:lnTo>
                    <a:lnTo>
                      <a:pt x="43" y="246"/>
                    </a:lnTo>
                    <a:lnTo>
                      <a:pt x="72" y="194"/>
                    </a:lnTo>
                    <a:lnTo>
                      <a:pt x="105" y="139"/>
                    </a:lnTo>
                    <a:lnTo>
                      <a:pt x="142" y="92"/>
                    </a:lnTo>
                    <a:lnTo>
                      <a:pt x="182" y="55"/>
                    </a:lnTo>
                    <a:lnTo>
                      <a:pt x="221" y="33"/>
                    </a:lnTo>
                    <a:lnTo>
                      <a:pt x="262" y="35"/>
                    </a:lnTo>
                    <a:lnTo>
                      <a:pt x="281" y="47"/>
                    </a:lnTo>
                    <a:lnTo>
                      <a:pt x="297" y="67"/>
                    </a:lnTo>
                    <a:lnTo>
                      <a:pt x="313" y="92"/>
                    </a:lnTo>
                    <a:lnTo>
                      <a:pt x="324" y="119"/>
                    </a:lnTo>
                    <a:lnTo>
                      <a:pt x="336" y="151"/>
                    </a:lnTo>
                    <a:lnTo>
                      <a:pt x="344" y="178"/>
                    </a:lnTo>
                    <a:lnTo>
                      <a:pt x="352" y="203"/>
                    </a:lnTo>
                    <a:lnTo>
                      <a:pt x="357" y="223"/>
                    </a:lnTo>
                    <a:lnTo>
                      <a:pt x="373" y="280"/>
                    </a:lnTo>
                    <a:lnTo>
                      <a:pt x="383" y="336"/>
                    </a:lnTo>
                    <a:lnTo>
                      <a:pt x="389" y="395"/>
                    </a:lnTo>
                    <a:lnTo>
                      <a:pt x="391" y="454"/>
                    </a:lnTo>
                    <a:lnTo>
                      <a:pt x="393" y="462"/>
                    </a:lnTo>
                    <a:lnTo>
                      <a:pt x="399" y="467"/>
                    </a:lnTo>
                    <a:lnTo>
                      <a:pt x="402" y="465"/>
                    </a:lnTo>
                    <a:lnTo>
                      <a:pt x="406" y="458"/>
                    </a:lnTo>
                    <a:lnTo>
                      <a:pt x="412" y="403"/>
                    </a:lnTo>
                    <a:lnTo>
                      <a:pt x="410" y="346"/>
                    </a:lnTo>
                    <a:lnTo>
                      <a:pt x="402" y="288"/>
                    </a:lnTo>
                    <a:lnTo>
                      <a:pt x="389" y="227"/>
                    </a:lnTo>
                    <a:lnTo>
                      <a:pt x="371" y="168"/>
                    </a:lnTo>
                    <a:lnTo>
                      <a:pt x="346" y="113"/>
                    </a:lnTo>
                    <a:lnTo>
                      <a:pt x="318" y="63"/>
                    </a:lnTo>
                    <a:lnTo>
                      <a:pt x="283" y="18"/>
                    </a:lnTo>
                    <a:lnTo>
                      <a:pt x="244" y="0"/>
                    </a:lnTo>
                    <a:lnTo>
                      <a:pt x="203" y="16"/>
                    </a:lnTo>
                    <a:lnTo>
                      <a:pt x="158" y="57"/>
                    </a:lnTo>
                    <a:lnTo>
                      <a:pt x="115" y="115"/>
                    </a:lnTo>
                    <a:lnTo>
                      <a:pt x="74" y="180"/>
                    </a:lnTo>
                    <a:lnTo>
                      <a:pt x="41" y="244"/>
                    </a:lnTo>
                    <a:lnTo>
                      <a:pt x="15" y="295"/>
                    </a:lnTo>
                    <a:lnTo>
                      <a:pt x="0"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0" name="Freeform 18"/>
              <p:cNvSpPr>
                <a:spLocks/>
              </p:cNvSpPr>
              <p:nvPr/>
            </p:nvSpPr>
            <p:spPr bwMode="auto">
              <a:xfrm>
                <a:off x="3114" y="746"/>
                <a:ext cx="1876" cy="399"/>
              </a:xfrm>
              <a:custGeom>
                <a:avLst/>
                <a:gdLst>
                  <a:gd name="T0" fmla="*/ 42153 w 1480"/>
                  <a:gd name="T1" fmla="*/ 26 h 422"/>
                  <a:gd name="T2" fmla="*/ 24700 w 1480"/>
                  <a:gd name="T3" fmla="*/ 10 h 422"/>
                  <a:gd name="T4" fmla="*/ 129865 w 1480"/>
                  <a:gd name="T5" fmla="*/ 9 h 422"/>
                  <a:gd name="T6" fmla="*/ 210179 w 1480"/>
                  <a:gd name="T7" fmla="*/ 9 h 422"/>
                  <a:gd name="T8" fmla="*/ 292835 w 1480"/>
                  <a:gd name="T9" fmla="*/ 9 h 422"/>
                  <a:gd name="T10" fmla="*/ 394560 w 1480"/>
                  <a:gd name="T11" fmla="*/ 9 h 422"/>
                  <a:gd name="T12" fmla="*/ 542187 w 1480"/>
                  <a:gd name="T13" fmla="*/ 9 h 422"/>
                  <a:gd name="T14" fmla="*/ 687772 w 1480"/>
                  <a:gd name="T15" fmla="*/ 9 h 422"/>
                  <a:gd name="T16" fmla="*/ 833817 w 1480"/>
                  <a:gd name="T17" fmla="*/ 13 h 422"/>
                  <a:gd name="T18" fmla="*/ 983106 w 1480"/>
                  <a:gd name="T19" fmla="*/ 16 h 422"/>
                  <a:gd name="T20" fmla="*/ 1128638 w 1480"/>
                  <a:gd name="T21" fmla="*/ 19 h 422"/>
                  <a:gd name="T22" fmla="*/ 1278687 w 1480"/>
                  <a:gd name="T23" fmla="*/ 22 h 422"/>
                  <a:gd name="T24" fmla="*/ 1427082 w 1480"/>
                  <a:gd name="T25" fmla="*/ 24 h 422"/>
                  <a:gd name="T26" fmla="*/ 1577334 w 1480"/>
                  <a:gd name="T27" fmla="*/ 26 h 422"/>
                  <a:gd name="T28" fmla="*/ 1726185 w 1480"/>
                  <a:gd name="T29" fmla="*/ 30 h 422"/>
                  <a:gd name="T30" fmla="*/ 1873090 w 1480"/>
                  <a:gd name="T31" fmla="*/ 34 h 422"/>
                  <a:gd name="T32" fmla="*/ 1987192 w 1480"/>
                  <a:gd name="T33" fmla="*/ 37 h 422"/>
                  <a:gd name="T34" fmla="*/ 2084083 w 1480"/>
                  <a:gd name="T35" fmla="*/ 39 h 422"/>
                  <a:gd name="T36" fmla="*/ 2179241 w 1480"/>
                  <a:gd name="T37" fmla="*/ 41 h 422"/>
                  <a:gd name="T38" fmla="*/ 2233525 w 1480"/>
                  <a:gd name="T39" fmla="*/ 42 h 422"/>
                  <a:gd name="T40" fmla="*/ 2267251 w 1480"/>
                  <a:gd name="T41" fmla="*/ 49 h 422"/>
                  <a:gd name="T42" fmla="*/ 2276406 w 1480"/>
                  <a:gd name="T43" fmla="*/ 60 h 422"/>
                  <a:gd name="T44" fmla="*/ 2211382 w 1480"/>
                  <a:gd name="T45" fmla="*/ 70 h 422"/>
                  <a:gd name="T46" fmla="*/ 2173766 w 1480"/>
                  <a:gd name="T47" fmla="*/ 71 h 422"/>
                  <a:gd name="T48" fmla="*/ 2121775 w 1480"/>
                  <a:gd name="T49" fmla="*/ 72 h 422"/>
                  <a:gd name="T50" fmla="*/ 2089139 w 1480"/>
                  <a:gd name="T51" fmla="*/ 74 h 422"/>
                  <a:gd name="T52" fmla="*/ 2106189 w 1480"/>
                  <a:gd name="T53" fmla="*/ 74 h 422"/>
                  <a:gd name="T54" fmla="*/ 2200090 w 1480"/>
                  <a:gd name="T55" fmla="*/ 72 h 422"/>
                  <a:gd name="T56" fmla="*/ 2270217 w 1480"/>
                  <a:gd name="T57" fmla="*/ 67 h 422"/>
                  <a:gd name="T58" fmla="*/ 2303069 w 1480"/>
                  <a:gd name="T59" fmla="*/ 57 h 422"/>
                  <a:gd name="T60" fmla="*/ 2257956 w 1480"/>
                  <a:gd name="T61" fmla="*/ 42 h 422"/>
                  <a:gd name="T62" fmla="*/ 2188056 w 1480"/>
                  <a:gd name="T63" fmla="*/ 39 h 422"/>
                  <a:gd name="T64" fmla="*/ 2109727 w 1480"/>
                  <a:gd name="T65" fmla="*/ 37 h 422"/>
                  <a:gd name="T66" fmla="*/ 1996036 w 1480"/>
                  <a:gd name="T67" fmla="*/ 34 h 422"/>
                  <a:gd name="T68" fmla="*/ 1802411 w 1480"/>
                  <a:gd name="T69" fmla="*/ 29 h 422"/>
                  <a:gd name="T70" fmla="*/ 1610483 w 1480"/>
                  <a:gd name="T71" fmla="*/ 25 h 422"/>
                  <a:gd name="T72" fmla="*/ 1414872 w 1480"/>
                  <a:gd name="T73" fmla="*/ 22 h 422"/>
                  <a:gd name="T74" fmla="*/ 1222760 w 1480"/>
                  <a:gd name="T75" fmla="*/ 19 h 422"/>
                  <a:gd name="T76" fmla="*/ 1028064 w 1480"/>
                  <a:gd name="T77" fmla="*/ 15 h 422"/>
                  <a:gd name="T78" fmla="*/ 864201 w 1480"/>
                  <a:gd name="T79" fmla="*/ 10 h 422"/>
                  <a:gd name="T80" fmla="*/ 700138 w 1480"/>
                  <a:gd name="T81" fmla="*/ 9 h 422"/>
                  <a:gd name="T82" fmla="*/ 532178 w 1480"/>
                  <a:gd name="T83" fmla="*/ 9 h 422"/>
                  <a:gd name="T84" fmla="*/ 368143 w 1480"/>
                  <a:gd name="T85" fmla="*/ 9 h 422"/>
                  <a:gd name="T86" fmla="*/ 202218 w 1480"/>
                  <a:gd name="T87" fmla="*/ 1 h 422"/>
                  <a:gd name="T88" fmla="*/ 35967 w 1480"/>
                  <a:gd name="T89" fmla="*/ 9 h 422"/>
                  <a:gd name="T90" fmla="*/ 5955 w 1480"/>
                  <a:gd name="T91" fmla="*/ 22 h 422"/>
                  <a:gd name="T92" fmla="*/ 133602 w 1480"/>
                  <a:gd name="T93" fmla="*/ 31 h 422"/>
                  <a:gd name="T94" fmla="*/ 133602 w 1480"/>
                  <a:gd name="T95" fmla="*/ 31 h 4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80"/>
                  <a:gd name="T145" fmla="*/ 0 h 422"/>
                  <a:gd name="T146" fmla="*/ 1480 w 1480"/>
                  <a:gd name="T147" fmla="*/ 422 h 4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80" h="422">
                    <a:moveTo>
                      <a:pt x="86" y="177"/>
                    </a:moveTo>
                    <a:lnTo>
                      <a:pt x="51" y="170"/>
                    </a:lnTo>
                    <a:lnTo>
                      <a:pt x="27" y="152"/>
                    </a:lnTo>
                    <a:lnTo>
                      <a:pt x="14" y="125"/>
                    </a:lnTo>
                    <a:lnTo>
                      <a:pt x="10" y="93"/>
                    </a:lnTo>
                    <a:lnTo>
                      <a:pt x="16" y="62"/>
                    </a:lnTo>
                    <a:lnTo>
                      <a:pt x="29" y="37"/>
                    </a:lnTo>
                    <a:lnTo>
                      <a:pt x="53" y="17"/>
                    </a:lnTo>
                    <a:lnTo>
                      <a:pt x="84" y="11"/>
                    </a:lnTo>
                    <a:lnTo>
                      <a:pt x="102" y="11"/>
                    </a:lnTo>
                    <a:lnTo>
                      <a:pt x="117" y="13"/>
                    </a:lnTo>
                    <a:lnTo>
                      <a:pt x="135" y="15"/>
                    </a:lnTo>
                    <a:lnTo>
                      <a:pt x="152" y="17"/>
                    </a:lnTo>
                    <a:lnTo>
                      <a:pt x="170" y="19"/>
                    </a:lnTo>
                    <a:lnTo>
                      <a:pt x="188" y="21"/>
                    </a:lnTo>
                    <a:lnTo>
                      <a:pt x="205" y="23"/>
                    </a:lnTo>
                    <a:lnTo>
                      <a:pt x="223" y="25"/>
                    </a:lnTo>
                    <a:lnTo>
                      <a:pt x="254" y="29"/>
                    </a:lnTo>
                    <a:lnTo>
                      <a:pt x="285" y="33"/>
                    </a:lnTo>
                    <a:lnTo>
                      <a:pt x="317" y="37"/>
                    </a:lnTo>
                    <a:lnTo>
                      <a:pt x="348" y="43"/>
                    </a:lnTo>
                    <a:lnTo>
                      <a:pt x="379" y="46"/>
                    </a:lnTo>
                    <a:lnTo>
                      <a:pt x="411" y="52"/>
                    </a:lnTo>
                    <a:lnTo>
                      <a:pt x="442" y="56"/>
                    </a:lnTo>
                    <a:lnTo>
                      <a:pt x="473" y="60"/>
                    </a:lnTo>
                    <a:lnTo>
                      <a:pt x="504" y="66"/>
                    </a:lnTo>
                    <a:lnTo>
                      <a:pt x="536" y="72"/>
                    </a:lnTo>
                    <a:lnTo>
                      <a:pt x="567" y="76"/>
                    </a:lnTo>
                    <a:lnTo>
                      <a:pt x="600" y="82"/>
                    </a:lnTo>
                    <a:lnTo>
                      <a:pt x="632" y="88"/>
                    </a:lnTo>
                    <a:lnTo>
                      <a:pt x="663" y="91"/>
                    </a:lnTo>
                    <a:lnTo>
                      <a:pt x="694" y="97"/>
                    </a:lnTo>
                    <a:lnTo>
                      <a:pt x="725" y="103"/>
                    </a:lnTo>
                    <a:lnTo>
                      <a:pt x="757" y="109"/>
                    </a:lnTo>
                    <a:lnTo>
                      <a:pt x="790" y="115"/>
                    </a:lnTo>
                    <a:lnTo>
                      <a:pt x="821" y="119"/>
                    </a:lnTo>
                    <a:lnTo>
                      <a:pt x="852" y="125"/>
                    </a:lnTo>
                    <a:lnTo>
                      <a:pt x="886" y="131"/>
                    </a:lnTo>
                    <a:lnTo>
                      <a:pt x="917" y="136"/>
                    </a:lnTo>
                    <a:lnTo>
                      <a:pt x="948" y="142"/>
                    </a:lnTo>
                    <a:lnTo>
                      <a:pt x="982" y="148"/>
                    </a:lnTo>
                    <a:lnTo>
                      <a:pt x="1013" y="154"/>
                    </a:lnTo>
                    <a:lnTo>
                      <a:pt x="1044" y="160"/>
                    </a:lnTo>
                    <a:lnTo>
                      <a:pt x="1075" y="166"/>
                    </a:lnTo>
                    <a:lnTo>
                      <a:pt x="1109" y="172"/>
                    </a:lnTo>
                    <a:lnTo>
                      <a:pt x="1140" y="177"/>
                    </a:lnTo>
                    <a:lnTo>
                      <a:pt x="1171" y="183"/>
                    </a:lnTo>
                    <a:lnTo>
                      <a:pt x="1204" y="191"/>
                    </a:lnTo>
                    <a:lnTo>
                      <a:pt x="1236" y="197"/>
                    </a:lnTo>
                    <a:lnTo>
                      <a:pt x="1257" y="201"/>
                    </a:lnTo>
                    <a:lnTo>
                      <a:pt x="1277" y="205"/>
                    </a:lnTo>
                    <a:lnTo>
                      <a:pt x="1298" y="209"/>
                    </a:lnTo>
                    <a:lnTo>
                      <a:pt x="1318" y="213"/>
                    </a:lnTo>
                    <a:lnTo>
                      <a:pt x="1339" y="219"/>
                    </a:lnTo>
                    <a:lnTo>
                      <a:pt x="1359" y="222"/>
                    </a:lnTo>
                    <a:lnTo>
                      <a:pt x="1380" y="226"/>
                    </a:lnTo>
                    <a:lnTo>
                      <a:pt x="1400" y="232"/>
                    </a:lnTo>
                    <a:lnTo>
                      <a:pt x="1412" y="234"/>
                    </a:lnTo>
                    <a:lnTo>
                      <a:pt x="1423" y="236"/>
                    </a:lnTo>
                    <a:lnTo>
                      <a:pt x="1435" y="240"/>
                    </a:lnTo>
                    <a:lnTo>
                      <a:pt x="1445" y="244"/>
                    </a:lnTo>
                    <a:lnTo>
                      <a:pt x="1451" y="262"/>
                    </a:lnTo>
                    <a:lnTo>
                      <a:pt x="1457" y="279"/>
                    </a:lnTo>
                    <a:lnTo>
                      <a:pt x="1461" y="297"/>
                    </a:lnTo>
                    <a:lnTo>
                      <a:pt x="1463" y="316"/>
                    </a:lnTo>
                    <a:lnTo>
                      <a:pt x="1463" y="340"/>
                    </a:lnTo>
                    <a:lnTo>
                      <a:pt x="1455" y="361"/>
                    </a:lnTo>
                    <a:lnTo>
                      <a:pt x="1441" y="379"/>
                    </a:lnTo>
                    <a:lnTo>
                      <a:pt x="1421" y="395"/>
                    </a:lnTo>
                    <a:lnTo>
                      <a:pt x="1414" y="398"/>
                    </a:lnTo>
                    <a:lnTo>
                      <a:pt x="1406" y="402"/>
                    </a:lnTo>
                    <a:lnTo>
                      <a:pt x="1396" y="404"/>
                    </a:lnTo>
                    <a:lnTo>
                      <a:pt x="1384" y="406"/>
                    </a:lnTo>
                    <a:lnTo>
                      <a:pt x="1373" y="408"/>
                    </a:lnTo>
                    <a:lnTo>
                      <a:pt x="1363" y="410"/>
                    </a:lnTo>
                    <a:lnTo>
                      <a:pt x="1353" y="412"/>
                    </a:lnTo>
                    <a:lnTo>
                      <a:pt x="1343" y="414"/>
                    </a:lnTo>
                    <a:lnTo>
                      <a:pt x="1343" y="416"/>
                    </a:lnTo>
                    <a:lnTo>
                      <a:pt x="1345" y="418"/>
                    </a:lnTo>
                    <a:lnTo>
                      <a:pt x="1351" y="422"/>
                    </a:lnTo>
                    <a:lnTo>
                      <a:pt x="1353" y="422"/>
                    </a:lnTo>
                    <a:lnTo>
                      <a:pt x="1375" y="416"/>
                    </a:lnTo>
                    <a:lnTo>
                      <a:pt x="1394" y="412"/>
                    </a:lnTo>
                    <a:lnTo>
                      <a:pt x="1414" y="408"/>
                    </a:lnTo>
                    <a:lnTo>
                      <a:pt x="1429" y="402"/>
                    </a:lnTo>
                    <a:lnTo>
                      <a:pt x="1445" y="395"/>
                    </a:lnTo>
                    <a:lnTo>
                      <a:pt x="1459" y="383"/>
                    </a:lnTo>
                    <a:lnTo>
                      <a:pt x="1468" y="367"/>
                    </a:lnTo>
                    <a:lnTo>
                      <a:pt x="1478" y="348"/>
                    </a:lnTo>
                    <a:lnTo>
                      <a:pt x="1480" y="322"/>
                    </a:lnTo>
                    <a:lnTo>
                      <a:pt x="1478" y="289"/>
                    </a:lnTo>
                    <a:lnTo>
                      <a:pt x="1468" y="258"/>
                    </a:lnTo>
                    <a:lnTo>
                      <a:pt x="1451" y="238"/>
                    </a:lnTo>
                    <a:lnTo>
                      <a:pt x="1437" y="230"/>
                    </a:lnTo>
                    <a:lnTo>
                      <a:pt x="1421" y="224"/>
                    </a:lnTo>
                    <a:lnTo>
                      <a:pt x="1406" y="220"/>
                    </a:lnTo>
                    <a:lnTo>
                      <a:pt x="1388" y="217"/>
                    </a:lnTo>
                    <a:lnTo>
                      <a:pt x="1373" y="213"/>
                    </a:lnTo>
                    <a:lnTo>
                      <a:pt x="1355" y="209"/>
                    </a:lnTo>
                    <a:lnTo>
                      <a:pt x="1339" y="207"/>
                    </a:lnTo>
                    <a:lnTo>
                      <a:pt x="1324" y="203"/>
                    </a:lnTo>
                    <a:lnTo>
                      <a:pt x="1283" y="193"/>
                    </a:lnTo>
                    <a:lnTo>
                      <a:pt x="1242" y="185"/>
                    </a:lnTo>
                    <a:lnTo>
                      <a:pt x="1199" y="177"/>
                    </a:lnTo>
                    <a:lnTo>
                      <a:pt x="1158" y="168"/>
                    </a:lnTo>
                    <a:lnTo>
                      <a:pt x="1116" y="160"/>
                    </a:lnTo>
                    <a:lnTo>
                      <a:pt x="1075" y="152"/>
                    </a:lnTo>
                    <a:lnTo>
                      <a:pt x="1034" y="144"/>
                    </a:lnTo>
                    <a:lnTo>
                      <a:pt x="993" y="136"/>
                    </a:lnTo>
                    <a:lnTo>
                      <a:pt x="950" y="129"/>
                    </a:lnTo>
                    <a:lnTo>
                      <a:pt x="909" y="123"/>
                    </a:lnTo>
                    <a:lnTo>
                      <a:pt x="868" y="115"/>
                    </a:lnTo>
                    <a:lnTo>
                      <a:pt x="827" y="107"/>
                    </a:lnTo>
                    <a:lnTo>
                      <a:pt x="786" y="101"/>
                    </a:lnTo>
                    <a:lnTo>
                      <a:pt x="743" y="93"/>
                    </a:lnTo>
                    <a:lnTo>
                      <a:pt x="702" y="88"/>
                    </a:lnTo>
                    <a:lnTo>
                      <a:pt x="661" y="80"/>
                    </a:lnTo>
                    <a:lnTo>
                      <a:pt x="626" y="74"/>
                    </a:lnTo>
                    <a:lnTo>
                      <a:pt x="590" y="68"/>
                    </a:lnTo>
                    <a:lnTo>
                      <a:pt x="555" y="62"/>
                    </a:lnTo>
                    <a:lnTo>
                      <a:pt x="520" y="56"/>
                    </a:lnTo>
                    <a:lnTo>
                      <a:pt x="485" y="50"/>
                    </a:lnTo>
                    <a:lnTo>
                      <a:pt x="450" y="44"/>
                    </a:lnTo>
                    <a:lnTo>
                      <a:pt x="414" y="39"/>
                    </a:lnTo>
                    <a:lnTo>
                      <a:pt x="377" y="33"/>
                    </a:lnTo>
                    <a:lnTo>
                      <a:pt x="342" y="27"/>
                    </a:lnTo>
                    <a:lnTo>
                      <a:pt x="307" y="23"/>
                    </a:lnTo>
                    <a:lnTo>
                      <a:pt x="272" y="17"/>
                    </a:lnTo>
                    <a:lnTo>
                      <a:pt x="237" y="13"/>
                    </a:lnTo>
                    <a:lnTo>
                      <a:pt x="201" y="9"/>
                    </a:lnTo>
                    <a:lnTo>
                      <a:pt x="164" y="5"/>
                    </a:lnTo>
                    <a:lnTo>
                      <a:pt x="129" y="1"/>
                    </a:lnTo>
                    <a:lnTo>
                      <a:pt x="94" y="0"/>
                    </a:lnTo>
                    <a:lnTo>
                      <a:pt x="53" y="5"/>
                    </a:lnTo>
                    <a:lnTo>
                      <a:pt x="23" y="25"/>
                    </a:lnTo>
                    <a:lnTo>
                      <a:pt x="6" y="54"/>
                    </a:lnTo>
                    <a:lnTo>
                      <a:pt x="0" y="89"/>
                    </a:lnTo>
                    <a:lnTo>
                      <a:pt x="4" y="123"/>
                    </a:lnTo>
                    <a:lnTo>
                      <a:pt x="19" y="152"/>
                    </a:lnTo>
                    <a:lnTo>
                      <a:pt x="47" y="172"/>
                    </a:lnTo>
                    <a:lnTo>
                      <a:pt x="86" y="1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1" name="Freeform 19"/>
              <p:cNvSpPr>
                <a:spLocks/>
              </p:cNvSpPr>
              <p:nvPr/>
            </p:nvSpPr>
            <p:spPr bwMode="auto">
              <a:xfrm rot="208331">
                <a:off x="3192" y="942"/>
                <a:ext cx="1766" cy="269"/>
              </a:xfrm>
              <a:custGeom>
                <a:avLst/>
                <a:gdLst>
                  <a:gd name="T0" fmla="*/ 2118380 w 1393"/>
                  <a:gd name="T1" fmla="*/ 40 h 286"/>
                  <a:gd name="T2" fmla="*/ 1987071 w 1393"/>
                  <a:gd name="T3" fmla="*/ 38 h 286"/>
                  <a:gd name="T4" fmla="*/ 1862966 w 1393"/>
                  <a:gd name="T5" fmla="*/ 35 h 286"/>
                  <a:gd name="T6" fmla="*/ 1734111 w 1393"/>
                  <a:gd name="T7" fmla="*/ 32 h 286"/>
                  <a:gd name="T8" fmla="*/ 1609872 w 1393"/>
                  <a:gd name="T9" fmla="*/ 30 h 286"/>
                  <a:gd name="T10" fmla="*/ 1481703 w 1393"/>
                  <a:gd name="T11" fmla="*/ 27 h 286"/>
                  <a:gd name="T12" fmla="*/ 1355924 w 1393"/>
                  <a:gd name="T13" fmla="*/ 24 h 286"/>
                  <a:gd name="T14" fmla="*/ 1227120 w 1393"/>
                  <a:gd name="T15" fmla="*/ 23 h 286"/>
                  <a:gd name="T16" fmla="*/ 1092940 w 1393"/>
                  <a:gd name="T17" fmla="*/ 21 h 286"/>
                  <a:gd name="T18" fmla="*/ 949393 w 1393"/>
                  <a:gd name="T19" fmla="*/ 18 h 286"/>
                  <a:gd name="T20" fmla="*/ 802348 w 1393"/>
                  <a:gd name="T21" fmla="*/ 16 h 286"/>
                  <a:gd name="T22" fmla="*/ 658373 w 1393"/>
                  <a:gd name="T23" fmla="*/ 12 h 286"/>
                  <a:gd name="T24" fmla="*/ 512353 w 1393"/>
                  <a:gd name="T25" fmla="*/ 8 h 286"/>
                  <a:gd name="T26" fmla="*/ 367526 w 1393"/>
                  <a:gd name="T27" fmla="*/ 8 h 286"/>
                  <a:gd name="T28" fmla="*/ 223108 w 1393"/>
                  <a:gd name="T29" fmla="*/ 8 h 286"/>
                  <a:gd name="T30" fmla="*/ 79939 w 1393"/>
                  <a:gd name="T31" fmla="*/ 8 h 286"/>
                  <a:gd name="T32" fmla="*/ 0 w 1393"/>
                  <a:gd name="T33" fmla="*/ 4 h 286"/>
                  <a:gd name="T34" fmla="*/ 5980 w 1393"/>
                  <a:gd name="T35" fmla="*/ 8 h 286"/>
                  <a:gd name="T36" fmla="*/ 79939 w 1393"/>
                  <a:gd name="T37" fmla="*/ 8 h 286"/>
                  <a:gd name="T38" fmla="*/ 210976 w 1393"/>
                  <a:gd name="T39" fmla="*/ 8 h 286"/>
                  <a:gd name="T40" fmla="*/ 345377 w 1393"/>
                  <a:gd name="T41" fmla="*/ 10 h 286"/>
                  <a:gd name="T42" fmla="*/ 479396 w 1393"/>
                  <a:gd name="T43" fmla="*/ 13 h 286"/>
                  <a:gd name="T44" fmla="*/ 613322 w 1393"/>
                  <a:gd name="T45" fmla="*/ 17 h 286"/>
                  <a:gd name="T46" fmla="*/ 747819 w 1393"/>
                  <a:gd name="T47" fmla="*/ 18 h 286"/>
                  <a:gd name="T48" fmla="*/ 885846 w 1393"/>
                  <a:gd name="T49" fmla="*/ 21 h 286"/>
                  <a:gd name="T50" fmla="*/ 1019882 w 1393"/>
                  <a:gd name="T51" fmla="*/ 22 h 286"/>
                  <a:gd name="T52" fmla="*/ 1157249 w 1393"/>
                  <a:gd name="T53" fmla="*/ 24 h 286"/>
                  <a:gd name="T54" fmla="*/ 1290968 w 1393"/>
                  <a:gd name="T55" fmla="*/ 26 h 286"/>
                  <a:gd name="T56" fmla="*/ 1429143 w 1393"/>
                  <a:gd name="T57" fmla="*/ 28 h 286"/>
                  <a:gd name="T58" fmla="*/ 1564685 w 1393"/>
                  <a:gd name="T59" fmla="*/ 31 h 286"/>
                  <a:gd name="T60" fmla="*/ 1700711 w 1393"/>
                  <a:gd name="T61" fmla="*/ 33 h 286"/>
                  <a:gd name="T62" fmla="*/ 1838897 w 1393"/>
                  <a:gd name="T63" fmla="*/ 36 h 286"/>
                  <a:gd name="T64" fmla="*/ 1973081 w 1393"/>
                  <a:gd name="T65" fmla="*/ 38 h 286"/>
                  <a:gd name="T66" fmla="*/ 2110398 w 1393"/>
                  <a:gd name="T67" fmla="*/ 41 h 286"/>
                  <a:gd name="T68" fmla="*/ 2179287 w 1393"/>
                  <a:gd name="T69" fmla="*/ 43 h 286"/>
                  <a:gd name="T70" fmla="*/ 2179287 w 1393"/>
                  <a:gd name="T71" fmla="*/ 42 h 286"/>
                  <a:gd name="T72" fmla="*/ 2179287 w 1393"/>
                  <a:gd name="T73" fmla="*/ 42 h 28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93"/>
                  <a:gd name="T112" fmla="*/ 0 h 286"/>
                  <a:gd name="T113" fmla="*/ 1393 w 1393"/>
                  <a:gd name="T114" fmla="*/ 286 h 28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93" h="286">
                    <a:moveTo>
                      <a:pt x="1393" y="284"/>
                    </a:moveTo>
                    <a:lnTo>
                      <a:pt x="1354" y="272"/>
                    </a:lnTo>
                    <a:lnTo>
                      <a:pt x="1313" y="262"/>
                    </a:lnTo>
                    <a:lnTo>
                      <a:pt x="1271" y="252"/>
                    </a:lnTo>
                    <a:lnTo>
                      <a:pt x="1232" y="243"/>
                    </a:lnTo>
                    <a:lnTo>
                      <a:pt x="1191" y="233"/>
                    </a:lnTo>
                    <a:lnTo>
                      <a:pt x="1150" y="225"/>
                    </a:lnTo>
                    <a:lnTo>
                      <a:pt x="1109" y="215"/>
                    </a:lnTo>
                    <a:lnTo>
                      <a:pt x="1070" y="207"/>
                    </a:lnTo>
                    <a:lnTo>
                      <a:pt x="1029" y="200"/>
                    </a:lnTo>
                    <a:lnTo>
                      <a:pt x="988" y="192"/>
                    </a:lnTo>
                    <a:lnTo>
                      <a:pt x="947" y="184"/>
                    </a:lnTo>
                    <a:lnTo>
                      <a:pt x="906" y="176"/>
                    </a:lnTo>
                    <a:lnTo>
                      <a:pt x="867" y="168"/>
                    </a:lnTo>
                    <a:lnTo>
                      <a:pt x="826" y="160"/>
                    </a:lnTo>
                    <a:lnTo>
                      <a:pt x="785" y="153"/>
                    </a:lnTo>
                    <a:lnTo>
                      <a:pt x="745" y="145"/>
                    </a:lnTo>
                    <a:lnTo>
                      <a:pt x="699" y="135"/>
                    </a:lnTo>
                    <a:lnTo>
                      <a:pt x="652" y="125"/>
                    </a:lnTo>
                    <a:lnTo>
                      <a:pt x="607" y="117"/>
                    </a:lnTo>
                    <a:lnTo>
                      <a:pt x="560" y="108"/>
                    </a:lnTo>
                    <a:lnTo>
                      <a:pt x="513" y="98"/>
                    </a:lnTo>
                    <a:lnTo>
                      <a:pt x="466" y="88"/>
                    </a:lnTo>
                    <a:lnTo>
                      <a:pt x="421" y="78"/>
                    </a:lnTo>
                    <a:lnTo>
                      <a:pt x="374" y="69"/>
                    </a:lnTo>
                    <a:lnTo>
                      <a:pt x="327" y="59"/>
                    </a:lnTo>
                    <a:lnTo>
                      <a:pt x="282" y="51"/>
                    </a:lnTo>
                    <a:lnTo>
                      <a:pt x="235" y="41"/>
                    </a:lnTo>
                    <a:lnTo>
                      <a:pt x="190" y="31"/>
                    </a:lnTo>
                    <a:lnTo>
                      <a:pt x="143" y="24"/>
                    </a:lnTo>
                    <a:lnTo>
                      <a:pt x="96" y="16"/>
                    </a:lnTo>
                    <a:lnTo>
                      <a:pt x="51" y="8"/>
                    </a:lnTo>
                    <a:lnTo>
                      <a:pt x="4" y="0"/>
                    </a:lnTo>
                    <a:lnTo>
                      <a:pt x="0" y="4"/>
                    </a:lnTo>
                    <a:lnTo>
                      <a:pt x="0" y="10"/>
                    </a:lnTo>
                    <a:lnTo>
                      <a:pt x="4" y="18"/>
                    </a:lnTo>
                    <a:lnTo>
                      <a:pt x="8" y="22"/>
                    </a:lnTo>
                    <a:lnTo>
                      <a:pt x="51" y="31"/>
                    </a:lnTo>
                    <a:lnTo>
                      <a:pt x="92" y="41"/>
                    </a:lnTo>
                    <a:lnTo>
                      <a:pt x="135" y="51"/>
                    </a:lnTo>
                    <a:lnTo>
                      <a:pt x="178" y="61"/>
                    </a:lnTo>
                    <a:lnTo>
                      <a:pt x="221" y="70"/>
                    </a:lnTo>
                    <a:lnTo>
                      <a:pt x="262" y="78"/>
                    </a:lnTo>
                    <a:lnTo>
                      <a:pt x="306" y="86"/>
                    </a:lnTo>
                    <a:lnTo>
                      <a:pt x="349" y="96"/>
                    </a:lnTo>
                    <a:lnTo>
                      <a:pt x="392" y="104"/>
                    </a:lnTo>
                    <a:lnTo>
                      <a:pt x="435" y="112"/>
                    </a:lnTo>
                    <a:lnTo>
                      <a:pt x="478" y="117"/>
                    </a:lnTo>
                    <a:lnTo>
                      <a:pt x="523" y="125"/>
                    </a:lnTo>
                    <a:lnTo>
                      <a:pt x="566" y="133"/>
                    </a:lnTo>
                    <a:lnTo>
                      <a:pt x="609" y="141"/>
                    </a:lnTo>
                    <a:lnTo>
                      <a:pt x="652" y="147"/>
                    </a:lnTo>
                    <a:lnTo>
                      <a:pt x="695" y="155"/>
                    </a:lnTo>
                    <a:lnTo>
                      <a:pt x="740" y="162"/>
                    </a:lnTo>
                    <a:lnTo>
                      <a:pt x="783" y="168"/>
                    </a:lnTo>
                    <a:lnTo>
                      <a:pt x="826" y="176"/>
                    </a:lnTo>
                    <a:lnTo>
                      <a:pt x="869" y="184"/>
                    </a:lnTo>
                    <a:lnTo>
                      <a:pt x="914" y="190"/>
                    </a:lnTo>
                    <a:lnTo>
                      <a:pt x="957" y="198"/>
                    </a:lnTo>
                    <a:lnTo>
                      <a:pt x="1000" y="205"/>
                    </a:lnTo>
                    <a:lnTo>
                      <a:pt x="1045" y="213"/>
                    </a:lnTo>
                    <a:lnTo>
                      <a:pt x="1088" y="221"/>
                    </a:lnTo>
                    <a:lnTo>
                      <a:pt x="1131" y="229"/>
                    </a:lnTo>
                    <a:lnTo>
                      <a:pt x="1176" y="239"/>
                    </a:lnTo>
                    <a:lnTo>
                      <a:pt x="1219" y="246"/>
                    </a:lnTo>
                    <a:lnTo>
                      <a:pt x="1262" y="256"/>
                    </a:lnTo>
                    <a:lnTo>
                      <a:pt x="1307" y="266"/>
                    </a:lnTo>
                    <a:lnTo>
                      <a:pt x="1350" y="276"/>
                    </a:lnTo>
                    <a:lnTo>
                      <a:pt x="1393" y="286"/>
                    </a:lnTo>
                    <a:lnTo>
                      <a:pt x="1393" y="2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2" name="Freeform 20"/>
              <p:cNvSpPr>
                <a:spLocks/>
              </p:cNvSpPr>
              <p:nvPr/>
            </p:nvSpPr>
            <p:spPr bwMode="auto">
              <a:xfrm>
                <a:off x="3934" y="668"/>
                <a:ext cx="164" cy="122"/>
              </a:xfrm>
              <a:custGeom>
                <a:avLst/>
                <a:gdLst>
                  <a:gd name="T0" fmla="*/ 211940 w 129"/>
                  <a:gd name="T1" fmla="*/ 9 h 129"/>
                  <a:gd name="T2" fmla="*/ 202207 w 129"/>
                  <a:gd name="T3" fmla="*/ 9 h 129"/>
                  <a:gd name="T4" fmla="*/ 187448 w 129"/>
                  <a:gd name="T5" fmla="*/ 6 h 129"/>
                  <a:gd name="T6" fmla="*/ 170322 w 129"/>
                  <a:gd name="T7" fmla="*/ 2 h 129"/>
                  <a:gd name="T8" fmla="*/ 150017 w 129"/>
                  <a:gd name="T9" fmla="*/ 0 h 129"/>
                  <a:gd name="T10" fmla="*/ 128071 w 129"/>
                  <a:gd name="T11" fmla="*/ 2 h 129"/>
                  <a:gd name="T12" fmla="*/ 107765 w 129"/>
                  <a:gd name="T13" fmla="*/ 4 h 129"/>
                  <a:gd name="T14" fmla="*/ 82891 w 129"/>
                  <a:gd name="T15" fmla="*/ 7 h 129"/>
                  <a:gd name="T16" fmla="*/ 67398 w 129"/>
                  <a:gd name="T17" fmla="*/ 9 h 129"/>
                  <a:gd name="T18" fmla="*/ 24071 w 129"/>
                  <a:gd name="T19" fmla="*/ 9 h 129"/>
                  <a:gd name="T20" fmla="*/ 0 w 129"/>
                  <a:gd name="T21" fmla="*/ 9 h 129"/>
                  <a:gd name="T22" fmla="*/ 4418 w 129"/>
                  <a:gd name="T23" fmla="*/ 16 h 129"/>
                  <a:gd name="T24" fmla="*/ 34104 w 129"/>
                  <a:gd name="T25" fmla="*/ 20 h 129"/>
                  <a:gd name="T26" fmla="*/ 58201 w 129"/>
                  <a:gd name="T27" fmla="*/ 22 h 129"/>
                  <a:gd name="T28" fmla="*/ 79942 w 129"/>
                  <a:gd name="T29" fmla="*/ 23 h 129"/>
                  <a:gd name="T30" fmla="*/ 107765 w 129"/>
                  <a:gd name="T31" fmla="*/ 23 h 129"/>
                  <a:gd name="T32" fmla="*/ 133973 w 129"/>
                  <a:gd name="T33" fmla="*/ 23 h 129"/>
                  <a:gd name="T34" fmla="*/ 156639 w 129"/>
                  <a:gd name="T35" fmla="*/ 23 h 129"/>
                  <a:gd name="T36" fmla="*/ 181393 w 129"/>
                  <a:gd name="T37" fmla="*/ 22 h 129"/>
                  <a:gd name="T38" fmla="*/ 202207 w 129"/>
                  <a:gd name="T39" fmla="*/ 21 h 129"/>
                  <a:gd name="T40" fmla="*/ 216533 w 129"/>
                  <a:gd name="T41" fmla="*/ 19 h 129"/>
                  <a:gd name="T42" fmla="*/ 219344 w 129"/>
                  <a:gd name="T43" fmla="*/ 16 h 129"/>
                  <a:gd name="T44" fmla="*/ 216533 w 129"/>
                  <a:gd name="T45" fmla="*/ 13 h 129"/>
                  <a:gd name="T46" fmla="*/ 205726 w 129"/>
                  <a:gd name="T47" fmla="*/ 11 h 129"/>
                  <a:gd name="T48" fmla="*/ 183421 w 129"/>
                  <a:gd name="T49" fmla="*/ 9 h 129"/>
                  <a:gd name="T50" fmla="*/ 163203 w 129"/>
                  <a:gd name="T51" fmla="*/ 9 h 129"/>
                  <a:gd name="T52" fmla="*/ 139756 w 129"/>
                  <a:gd name="T53" fmla="*/ 9 h 129"/>
                  <a:gd name="T54" fmla="*/ 125109 w 129"/>
                  <a:gd name="T55" fmla="*/ 9 h 129"/>
                  <a:gd name="T56" fmla="*/ 112231 w 129"/>
                  <a:gd name="T57" fmla="*/ 10 h 129"/>
                  <a:gd name="T58" fmla="*/ 112231 w 129"/>
                  <a:gd name="T59" fmla="*/ 11 h 129"/>
                  <a:gd name="T60" fmla="*/ 118001 w 129"/>
                  <a:gd name="T61" fmla="*/ 12 h 129"/>
                  <a:gd name="T62" fmla="*/ 125109 w 129"/>
                  <a:gd name="T63" fmla="*/ 12 h 129"/>
                  <a:gd name="T64" fmla="*/ 132314 w 129"/>
                  <a:gd name="T65" fmla="*/ 12 h 129"/>
                  <a:gd name="T66" fmla="*/ 152933 w 129"/>
                  <a:gd name="T67" fmla="*/ 13 h 129"/>
                  <a:gd name="T68" fmla="*/ 168213 w 129"/>
                  <a:gd name="T69" fmla="*/ 15 h 129"/>
                  <a:gd name="T70" fmla="*/ 168213 w 129"/>
                  <a:gd name="T71" fmla="*/ 18 h 129"/>
                  <a:gd name="T72" fmla="*/ 156639 w 129"/>
                  <a:gd name="T73" fmla="*/ 20 h 129"/>
                  <a:gd name="T74" fmla="*/ 143989 w 129"/>
                  <a:gd name="T75" fmla="*/ 21 h 129"/>
                  <a:gd name="T76" fmla="*/ 128071 w 129"/>
                  <a:gd name="T77" fmla="*/ 21 h 129"/>
                  <a:gd name="T78" fmla="*/ 113485 w 129"/>
                  <a:gd name="T79" fmla="*/ 21 h 129"/>
                  <a:gd name="T80" fmla="*/ 96915 w 129"/>
                  <a:gd name="T81" fmla="*/ 20 h 129"/>
                  <a:gd name="T82" fmla="*/ 82891 w 129"/>
                  <a:gd name="T83" fmla="*/ 19 h 129"/>
                  <a:gd name="T84" fmla="*/ 70076 w 129"/>
                  <a:gd name="T85" fmla="*/ 18 h 129"/>
                  <a:gd name="T86" fmla="*/ 58201 w 129"/>
                  <a:gd name="T87" fmla="*/ 17 h 129"/>
                  <a:gd name="T88" fmla="*/ 50771 w 129"/>
                  <a:gd name="T89" fmla="*/ 15 h 129"/>
                  <a:gd name="T90" fmla="*/ 41700 w 129"/>
                  <a:gd name="T91" fmla="*/ 11 h 129"/>
                  <a:gd name="T92" fmla="*/ 43443 w 129"/>
                  <a:gd name="T93" fmla="*/ 9 h 129"/>
                  <a:gd name="T94" fmla="*/ 58201 w 129"/>
                  <a:gd name="T95" fmla="*/ 9 h 129"/>
                  <a:gd name="T96" fmla="*/ 79942 w 129"/>
                  <a:gd name="T97" fmla="*/ 9 h 129"/>
                  <a:gd name="T98" fmla="*/ 96915 w 129"/>
                  <a:gd name="T99" fmla="*/ 9 h 129"/>
                  <a:gd name="T100" fmla="*/ 113485 w 129"/>
                  <a:gd name="T101" fmla="*/ 7 h 129"/>
                  <a:gd name="T102" fmla="*/ 132314 w 129"/>
                  <a:gd name="T103" fmla="*/ 6 h 129"/>
                  <a:gd name="T104" fmla="*/ 147097 w 129"/>
                  <a:gd name="T105" fmla="*/ 6 h 129"/>
                  <a:gd name="T106" fmla="*/ 163203 w 129"/>
                  <a:gd name="T107" fmla="*/ 7 h 129"/>
                  <a:gd name="T108" fmla="*/ 181393 w 129"/>
                  <a:gd name="T109" fmla="*/ 9 h 129"/>
                  <a:gd name="T110" fmla="*/ 197762 w 129"/>
                  <a:gd name="T111" fmla="*/ 9 h 129"/>
                  <a:gd name="T112" fmla="*/ 211940 w 129"/>
                  <a:gd name="T113" fmla="*/ 9 h 129"/>
                  <a:gd name="T114" fmla="*/ 211940 w 129"/>
                  <a:gd name="T115" fmla="*/ 9 h 129"/>
                  <a:gd name="T116" fmla="*/ 211940 w 129"/>
                  <a:gd name="T117" fmla="*/ 9 h 129"/>
                  <a:gd name="T118" fmla="*/ 211940 w 129"/>
                  <a:gd name="T119" fmla="*/ 9 h 129"/>
                  <a:gd name="T120" fmla="*/ 211940 w 129"/>
                  <a:gd name="T121" fmla="*/ 9 h 129"/>
                  <a:gd name="T122" fmla="*/ 211940 w 129"/>
                  <a:gd name="T123" fmla="*/ 9 h 1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9"/>
                  <a:gd name="T187" fmla="*/ 0 h 129"/>
                  <a:gd name="T188" fmla="*/ 129 w 129"/>
                  <a:gd name="T189" fmla="*/ 129 h 12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9" h="129">
                    <a:moveTo>
                      <a:pt x="124" y="23"/>
                    </a:moveTo>
                    <a:lnTo>
                      <a:pt x="118" y="11"/>
                    </a:lnTo>
                    <a:lnTo>
                      <a:pt x="110" y="6"/>
                    </a:lnTo>
                    <a:lnTo>
                      <a:pt x="100" y="2"/>
                    </a:lnTo>
                    <a:lnTo>
                      <a:pt x="88" y="0"/>
                    </a:lnTo>
                    <a:lnTo>
                      <a:pt x="75" y="2"/>
                    </a:lnTo>
                    <a:lnTo>
                      <a:pt x="63" y="4"/>
                    </a:lnTo>
                    <a:lnTo>
                      <a:pt x="49" y="7"/>
                    </a:lnTo>
                    <a:lnTo>
                      <a:pt x="39" y="11"/>
                    </a:lnTo>
                    <a:lnTo>
                      <a:pt x="14" y="29"/>
                    </a:lnTo>
                    <a:lnTo>
                      <a:pt x="0" y="54"/>
                    </a:lnTo>
                    <a:lnTo>
                      <a:pt x="2" y="84"/>
                    </a:lnTo>
                    <a:lnTo>
                      <a:pt x="20" y="109"/>
                    </a:lnTo>
                    <a:lnTo>
                      <a:pt x="34" y="117"/>
                    </a:lnTo>
                    <a:lnTo>
                      <a:pt x="47" y="125"/>
                    </a:lnTo>
                    <a:lnTo>
                      <a:pt x="63" y="127"/>
                    </a:lnTo>
                    <a:lnTo>
                      <a:pt x="79" y="129"/>
                    </a:lnTo>
                    <a:lnTo>
                      <a:pt x="92" y="127"/>
                    </a:lnTo>
                    <a:lnTo>
                      <a:pt x="106" y="121"/>
                    </a:lnTo>
                    <a:lnTo>
                      <a:pt x="118" y="111"/>
                    </a:lnTo>
                    <a:lnTo>
                      <a:pt x="127" y="99"/>
                    </a:lnTo>
                    <a:lnTo>
                      <a:pt x="129" y="86"/>
                    </a:lnTo>
                    <a:lnTo>
                      <a:pt x="127" y="74"/>
                    </a:lnTo>
                    <a:lnTo>
                      <a:pt x="120" y="64"/>
                    </a:lnTo>
                    <a:lnTo>
                      <a:pt x="108" y="56"/>
                    </a:lnTo>
                    <a:lnTo>
                      <a:pt x="96" y="52"/>
                    </a:lnTo>
                    <a:lnTo>
                      <a:pt x="82" y="51"/>
                    </a:lnTo>
                    <a:lnTo>
                      <a:pt x="73" y="54"/>
                    </a:lnTo>
                    <a:lnTo>
                      <a:pt x="65" y="62"/>
                    </a:lnTo>
                    <a:lnTo>
                      <a:pt x="65" y="66"/>
                    </a:lnTo>
                    <a:lnTo>
                      <a:pt x="69" y="68"/>
                    </a:lnTo>
                    <a:lnTo>
                      <a:pt x="73" y="68"/>
                    </a:lnTo>
                    <a:lnTo>
                      <a:pt x="77" y="68"/>
                    </a:lnTo>
                    <a:lnTo>
                      <a:pt x="90" y="72"/>
                    </a:lnTo>
                    <a:lnTo>
                      <a:pt x="98" y="82"/>
                    </a:lnTo>
                    <a:lnTo>
                      <a:pt x="98" y="94"/>
                    </a:lnTo>
                    <a:lnTo>
                      <a:pt x="92" y="105"/>
                    </a:lnTo>
                    <a:lnTo>
                      <a:pt x="84" y="111"/>
                    </a:lnTo>
                    <a:lnTo>
                      <a:pt x="75" y="113"/>
                    </a:lnTo>
                    <a:lnTo>
                      <a:pt x="67" y="111"/>
                    </a:lnTo>
                    <a:lnTo>
                      <a:pt x="57" y="107"/>
                    </a:lnTo>
                    <a:lnTo>
                      <a:pt x="49" y="103"/>
                    </a:lnTo>
                    <a:lnTo>
                      <a:pt x="41" y="95"/>
                    </a:lnTo>
                    <a:lnTo>
                      <a:pt x="34" y="90"/>
                    </a:lnTo>
                    <a:lnTo>
                      <a:pt x="30" y="82"/>
                    </a:lnTo>
                    <a:lnTo>
                      <a:pt x="24" y="64"/>
                    </a:lnTo>
                    <a:lnTo>
                      <a:pt x="26" y="47"/>
                    </a:lnTo>
                    <a:lnTo>
                      <a:pt x="34" y="29"/>
                    </a:lnTo>
                    <a:lnTo>
                      <a:pt x="47" y="17"/>
                    </a:lnTo>
                    <a:lnTo>
                      <a:pt x="57" y="11"/>
                    </a:lnTo>
                    <a:lnTo>
                      <a:pt x="67" y="7"/>
                    </a:lnTo>
                    <a:lnTo>
                      <a:pt x="77" y="6"/>
                    </a:lnTo>
                    <a:lnTo>
                      <a:pt x="86" y="6"/>
                    </a:lnTo>
                    <a:lnTo>
                      <a:pt x="96" y="7"/>
                    </a:lnTo>
                    <a:lnTo>
                      <a:pt x="106" y="9"/>
                    </a:lnTo>
                    <a:lnTo>
                      <a:pt x="116" y="15"/>
                    </a:lnTo>
                    <a:lnTo>
                      <a:pt x="124"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3" name="Freeform 21"/>
              <p:cNvSpPr>
                <a:spLocks/>
              </p:cNvSpPr>
              <p:nvPr/>
            </p:nvSpPr>
            <p:spPr bwMode="auto">
              <a:xfrm>
                <a:off x="4274" y="541"/>
                <a:ext cx="421" cy="358"/>
              </a:xfrm>
              <a:custGeom>
                <a:avLst/>
                <a:gdLst>
                  <a:gd name="T0" fmla="*/ 3765 w 332"/>
                  <a:gd name="T1" fmla="*/ 37 h 379"/>
                  <a:gd name="T2" fmla="*/ 33736 w 332"/>
                  <a:gd name="T3" fmla="*/ 32 h 379"/>
                  <a:gd name="T4" fmla="*/ 80242 w 332"/>
                  <a:gd name="T5" fmla="*/ 25 h 379"/>
                  <a:gd name="T6" fmla="*/ 138718 w 332"/>
                  <a:gd name="T7" fmla="*/ 19 h 379"/>
                  <a:gd name="T8" fmla="*/ 200277 w 332"/>
                  <a:gd name="T9" fmla="*/ 10 h 379"/>
                  <a:gd name="T10" fmla="*/ 264146 w 332"/>
                  <a:gd name="T11" fmla="*/ 9 h 379"/>
                  <a:gd name="T12" fmla="*/ 325202 w 332"/>
                  <a:gd name="T13" fmla="*/ 9 h 379"/>
                  <a:gd name="T14" fmla="*/ 381479 w 332"/>
                  <a:gd name="T15" fmla="*/ 9 h 379"/>
                  <a:gd name="T16" fmla="*/ 424748 w 332"/>
                  <a:gd name="T17" fmla="*/ 12 h 379"/>
                  <a:gd name="T18" fmla="*/ 454833 w 332"/>
                  <a:gd name="T19" fmla="*/ 25 h 379"/>
                  <a:gd name="T20" fmla="*/ 463096 w 332"/>
                  <a:gd name="T21" fmla="*/ 39 h 379"/>
                  <a:gd name="T22" fmla="*/ 452749 w 332"/>
                  <a:gd name="T23" fmla="*/ 52 h 379"/>
                  <a:gd name="T24" fmla="*/ 428185 w 332"/>
                  <a:gd name="T25" fmla="*/ 64 h 379"/>
                  <a:gd name="T26" fmla="*/ 431472 w 332"/>
                  <a:gd name="T27" fmla="*/ 65 h 379"/>
                  <a:gd name="T28" fmla="*/ 441364 w 332"/>
                  <a:gd name="T29" fmla="*/ 65 h 379"/>
                  <a:gd name="T30" fmla="*/ 454833 w 332"/>
                  <a:gd name="T31" fmla="*/ 64 h 379"/>
                  <a:gd name="T32" fmla="*/ 464059 w 332"/>
                  <a:gd name="T33" fmla="*/ 64 h 379"/>
                  <a:gd name="T34" fmla="*/ 499828 w 332"/>
                  <a:gd name="T35" fmla="*/ 60 h 379"/>
                  <a:gd name="T36" fmla="*/ 517854 w 332"/>
                  <a:gd name="T37" fmla="*/ 51 h 379"/>
                  <a:gd name="T38" fmla="*/ 522928 w 332"/>
                  <a:gd name="T39" fmla="*/ 41 h 379"/>
                  <a:gd name="T40" fmla="*/ 522928 w 332"/>
                  <a:gd name="T41" fmla="*/ 30 h 379"/>
                  <a:gd name="T42" fmla="*/ 519274 w 332"/>
                  <a:gd name="T43" fmla="*/ 26 h 379"/>
                  <a:gd name="T44" fmla="*/ 517854 w 332"/>
                  <a:gd name="T45" fmla="*/ 23 h 379"/>
                  <a:gd name="T46" fmla="*/ 507275 w 332"/>
                  <a:gd name="T47" fmla="*/ 20 h 379"/>
                  <a:gd name="T48" fmla="*/ 499828 w 332"/>
                  <a:gd name="T49" fmla="*/ 15 h 379"/>
                  <a:gd name="T50" fmla="*/ 483743 w 332"/>
                  <a:gd name="T51" fmla="*/ 10 h 379"/>
                  <a:gd name="T52" fmla="*/ 464059 w 332"/>
                  <a:gd name="T53" fmla="*/ 9 h 379"/>
                  <a:gd name="T54" fmla="*/ 440517 w 332"/>
                  <a:gd name="T55" fmla="*/ 9 h 379"/>
                  <a:gd name="T56" fmla="*/ 412380 w 332"/>
                  <a:gd name="T57" fmla="*/ 9 h 379"/>
                  <a:gd name="T58" fmla="*/ 388338 w 332"/>
                  <a:gd name="T59" fmla="*/ 2 h 379"/>
                  <a:gd name="T60" fmla="*/ 365197 w 332"/>
                  <a:gd name="T61" fmla="*/ 0 h 379"/>
                  <a:gd name="T62" fmla="*/ 339132 w 332"/>
                  <a:gd name="T63" fmla="*/ 0 h 379"/>
                  <a:gd name="T64" fmla="*/ 313781 w 332"/>
                  <a:gd name="T65" fmla="*/ 4 h 379"/>
                  <a:gd name="T66" fmla="*/ 288592 w 332"/>
                  <a:gd name="T67" fmla="*/ 9 h 379"/>
                  <a:gd name="T68" fmla="*/ 268327 w 332"/>
                  <a:gd name="T69" fmla="*/ 9 h 379"/>
                  <a:gd name="T70" fmla="*/ 245459 w 332"/>
                  <a:gd name="T71" fmla="*/ 9 h 379"/>
                  <a:gd name="T72" fmla="*/ 225552 w 332"/>
                  <a:gd name="T73" fmla="*/ 9 h 379"/>
                  <a:gd name="T74" fmla="*/ 183931 w 332"/>
                  <a:gd name="T75" fmla="*/ 9 h 379"/>
                  <a:gd name="T76" fmla="*/ 152441 w 332"/>
                  <a:gd name="T77" fmla="*/ 12 h 379"/>
                  <a:gd name="T78" fmla="*/ 123413 w 332"/>
                  <a:gd name="T79" fmla="*/ 17 h 379"/>
                  <a:gd name="T80" fmla="*/ 94801 w 332"/>
                  <a:gd name="T81" fmla="*/ 21 h 379"/>
                  <a:gd name="T82" fmla="*/ 70181 w 332"/>
                  <a:gd name="T83" fmla="*/ 25 h 379"/>
                  <a:gd name="T84" fmla="*/ 48169 w 332"/>
                  <a:gd name="T85" fmla="*/ 28 h 379"/>
                  <a:gd name="T86" fmla="*/ 23017 w 332"/>
                  <a:gd name="T87" fmla="*/ 33 h 379"/>
                  <a:gd name="T88" fmla="*/ 0 w 332"/>
                  <a:gd name="T89" fmla="*/ 37 h 379"/>
                  <a:gd name="T90" fmla="*/ 0 w 332"/>
                  <a:gd name="T91" fmla="*/ 37 h 379"/>
                  <a:gd name="T92" fmla="*/ 3765 w 332"/>
                  <a:gd name="T93" fmla="*/ 37 h 379"/>
                  <a:gd name="T94" fmla="*/ 3765 w 332"/>
                  <a:gd name="T95" fmla="*/ 37 h 379"/>
                  <a:gd name="T96" fmla="*/ 3765 w 332"/>
                  <a:gd name="T97" fmla="*/ 37 h 379"/>
                  <a:gd name="T98" fmla="*/ 3765 w 332"/>
                  <a:gd name="T99" fmla="*/ 37 h 3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2"/>
                  <a:gd name="T151" fmla="*/ 0 h 379"/>
                  <a:gd name="T152" fmla="*/ 332 w 332"/>
                  <a:gd name="T153" fmla="*/ 379 h 3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2" h="379">
                    <a:moveTo>
                      <a:pt x="2" y="213"/>
                    </a:moveTo>
                    <a:lnTo>
                      <a:pt x="21" y="184"/>
                    </a:lnTo>
                    <a:lnTo>
                      <a:pt x="51" y="145"/>
                    </a:lnTo>
                    <a:lnTo>
                      <a:pt x="88" y="102"/>
                    </a:lnTo>
                    <a:lnTo>
                      <a:pt x="127" y="61"/>
                    </a:lnTo>
                    <a:lnTo>
                      <a:pt x="168" y="29"/>
                    </a:lnTo>
                    <a:lnTo>
                      <a:pt x="207" y="16"/>
                    </a:lnTo>
                    <a:lnTo>
                      <a:pt x="242" y="25"/>
                    </a:lnTo>
                    <a:lnTo>
                      <a:pt x="270" y="68"/>
                    </a:lnTo>
                    <a:lnTo>
                      <a:pt x="289" y="145"/>
                    </a:lnTo>
                    <a:lnTo>
                      <a:pt x="293" y="221"/>
                    </a:lnTo>
                    <a:lnTo>
                      <a:pt x="287" y="299"/>
                    </a:lnTo>
                    <a:lnTo>
                      <a:pt x="272" y="375"/>
                    </a:lnTo>
                    <a:lnTo>
                      <a:pt x="274" y="379"/>
                    </a:lnTo>
                    <a:lnTo>
                      <a:pt x="281" y="377"/>
                    </a:lnTo>
                    <a:lnTo>
                      <a:pt x="289" y="375"/>
                    </a:lnTo>
                    <a:lnTo>
                      <a:pt x="295" y="374"/>
                    </a:lnTo>
                    <a:lnTo>
                      <a:pt x="317" y="348"/>
                    </a:lnTo>
                    <a:lnTo>
                      <a:pt x="328" y="297"/>
                    </a:lnTo>
                    <a:lnTo>
                      <a:pt x="332" y="233"/>
                    </a:lnTo>
                    <a:lnTo>
                      <a:pt x="332" y="174"/>
                    </a:lnTo>
                    <a:lnTo>
                      <a:pt x="330" y="153"/>
                    </a:lnTo>
                    <a:lnTo>
                      <a:pt x="328" y="129"/>
                    </a:lnTo>
                    <a:lnTo>
                      <a:pt x="322" y="106"/>
                    </a:lnTo>
                    <a:lnTo>
                      <a:pt x="317" y="82"/>
                    </a:lnTo>
                    <a:lnTo>
                      <a:pt x="307" y="61"/>
                    </a:lnTo>
                    <a:lnTo>
                      <a:pt x="295" y="41"/>
                    </a:lnTo>
                    <a:lnTo>
                      <a:pt x="279" y="23"/>
                    </a:lnTo>
                    <a:lnTo>
                      <a:pt x="262" y="10"/>
                    </a:lnTo>
                    <a:lnTo>
                      <a:pt x="246" y="2"/>
                    </a:lnTo>
                    <a:lnTo>
                      <a:pt x="231" y="0"/>
                    </a:lnTo>
                    <a:lnTo>
                      <a:pt x="215" y="0"/>
                    </a:lnTo>
                    <a:lnTo>
                      <a:pt x="199" y="4"/>
                    </a:lnTo>
                    <a:lnTo>
                      <a:pt x="184" y="10"/>
                    </a:lnTo>
                    <a:lnTo>
                      <a:pt x="170" y="18"/>
                    </a:lnTo>
                    <a:lnTo>
                      <a:pt x="156" y="25"/>
                    </a:lnTo>
                    <a:lnTo>
                      <a:pt x="143" y="33"/>
                    </a:lnTo>
                    <a:lnTo>
                      <a:pt x="117" y="51"/>
                    </a:lnTo>
                    <a:lnTo>
                      <a:pt x="96" y="70"/>
                    </a:lnTo>
                    <a:lnTo>
                      <a:pt x="78" y="92"/>
                    </a:lnTo>
                    <a:lnTo>
                      <a:pt x="60" y="115"/>
                    </a:lnTo>
                    <a:lnTo>
                      <a:pt x="45" y="139"/>
                    </a:lnTo>
                    <a:lnTo>
                      <a:pt x="31" y="164"/>
                    </a:lnTo>
                    <a:lnTo>
                      <a:pt x="15" y="188"/>
                    </a:lnTo>
                    <a:lnTo>
                      <a:pt x="0" y="213"/>
                    </a:lnTo>
                    <a:lnTo>
                      <a:pt x="2" y="2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4" name="Freeform 22"/>
              <p:cNvSpPr>
                <a:spLocks/>
              </p:cNvSpPr>
              <p:nvPr/>
            </p:nvSpPr>
            <p:spPr bwMode="auto">
              <a:xfrm>
                <a:off x="4219" y="758"/>
                <a:ext cx="107" cy="134"/>
              </a:xfrm>
              <a:custGeom>
                <a:avLst/>
                <a:gdLst>
                  <a:gd name="T0" fmla="*/ 0 w 84"/>
                  <a:gd name="T1" fmla="*/ 10 h 141"/>
                  <a:gd name="T2" fmla="*/ 25441 w 84"/>
                  <a:gd name="T3" fmla="*/ 4 h 141"/>
                  <a:gd name="T4" fmla="*/ 51597 w 84"/>
                  <a:gd name="T5" fmla="*/ 4 h 141"/>
                  <a:gd name="T6" fmla="*/ 71373 w 84"/>
                  <a:gd name="T7" fmla="*/ 8 h 141"/>
                  <a:gd name="T8" fmla="*/ 88754 w 84"/>
                  <a:gd name="T9" fmla="*/ 10 h 141"/>
                  <a:gd name="T10" fmla="*/ 103348 w 84"/>
                  <a:gd name="T11" fmla="*/ 10 h 141"/>
                  <a:gd name="T12" fmla="*/ 114383 w 84"/>
                  <a:gd name="T13" fmla="*/ 10 h 141"/>
                  <a:gd name="T14" fmla="*/ 120710 w 84"/>
                  <a:gd name="T15" fmla="*/ 10 h 141"/>
                  <a:gd name="T16" fmla="*/ 125350 w 84"/>
                  <a:gd name="T17" fmla="*/ 14 h 141"/>
                  <a:gd name="T18" fmla="*/ 125350 w 84"/>
                  <a:gd name="T19" fmla="*/ 20 h 141"/>
                  <a:gd name="T20" fmla="*/ 110383 w 84"/>
                  <a:gd name="T21" fmla="*/ 24 h 141"/>
                  <a:gd name="T22" fmla="*/ 85321 w 84"/>
                  <a:gd name="T23" fmla="*/ 26 h 141"/>
                  <a:gd name="T24" fmla="*/ 51597 w 84"/>
                  <a:gd name="T25" fmla="*/ 28 h 141"/>
                  <a:gd name="T26" fmla="*/ 43987 w 84"/>
                  <a:gd name="T27" fmla="*/ 28 h 141"/>
                  <a:gd name="T28" fmla="*/ 40506 w 84"/>
                  <a:gd name="T29" fmla="*/ 28 h 141"/>
                  <a:gd name="T30" fmla="*/ 40506 w 84"/>
                  <a:gd name="T31" fmla="*/ 29 h 141"/>
                  <a:gd name="T32" fmla="*/ 51597 w 84"/>
                  <a:gd name="T33" fmla="*/ 29 h 141"/>
                  <a:gd name="T34" fmla="*/ 77546 w 84"/>
                  <a:gd name="T35" fmla="*/ 28 h 141"/>
                  <a:gd name="T36" fmla="*/ 103348 w 84"/>
                  <a:gd name="T37" fmla="*/ 27 h 141"/>
                  <a:gd name="T38" fmla="*/ 125350 w 84"/>
                  <a:gd name="T39" fmla="*/ 26 h 141"/>
                  <a:gd name="T40" fmla="*/ 138441 w 84"/>
                  <a:gd name="T41" fmla="*/ 23 h 141"/>
                  <a:gd name="T42" fmla="*/ 147520 w 84"/>
                  <a:gd name="T43" fmla="*/ 20 h 141"/>
                  <a:gd name="T44" fmla="*/ 151650 w 84"/>
                  <a:gd name="T45" fmla="*/ 17 h 141"/>
                  <a:gd name="T46" fmla="*/ 151650 w 84"/>
                  <a:gd name="T47" fmla="*/ 13 h 141"/>
                  <a:gd name="T48" fmla="*/ 147520 w 84"/>
                  <a:gd name="T49" fmla="*/ 10 h 141"/>
                  <a:gd name="T50" fmla="*/ 138441 w 84"/>
                  <a:gd name="T51" fmla="*/ 10 h 141"/>
                  <a:gd name="T52" fmla="*/ 128113 w 84"/>
                  <a:gd name="T53" fmla="*/ 10 h 141"/>
                  <a:gd name="T54" fmla="*/ 110383 w 84"/>
                  <a:gd name="T55" fmla="*/ 10 h 141"/>
                  <a:gd name="T56" fmla="*/ 88754 w 84"/>
                  <a:gd name="T57" fmla="*/ 6 h 141"/>
                  <a:gd name="T58" fmla="*/ 66981 w 84"/>
                  <a:gd name="T59" fmla="*/ 0 h 141"/>
                  <a:gd name="T60" fmla="*/ 47611 w 84"/>
                  <a:gd name="T61" fmla="*/ 0 h 141"/>
                  <a:gd name="T62" fmla="*/ 21282 w 84"/>
                  <a:gd name="T63" fmla="*/ 4 h 141"/>
                  <a:gd name="T64" fmla="*/ 0 w 84"/>
                  <a:gd name="T65" fmla="*/ 10 h 141"/>
                  <a:gd name="T66" fmla="*/ 0 w 84"/>
                  <a:gd name="T67" fmla="*/ 10 h 141"/>
                  <a:gd name="T68" fmla="*/ 0 w 84"/>
                  <a:gd name="T69" fmla="*/ 10 h 141"/>
                  <a:gd name="T70" fmla="*/ 0 w 84"/>
                  <a:gd name="T71" fmla="*/ 10 h 141"/>
                  <a:gd name="T72" fmla="*/ 0 w 84"/>
                  <a:gd name="T73" fmla="*/ 10 h 141"/>
                  <a:gd name="T74" fmla="*/ 0 w 84"/>
                  <a:gd name="T75" fmla="*/ 10 h 1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4"/>
                  <a:gd name="T115" fmla="*/ 0 h 141"/>
                  <a:gd name="T116" fmla="*/ 84 w 84"/>
                  <a:gd name="T117" fmla="*/ 141 h 1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4" h="141">
                    <a:moveTo>
                      <a:pt x="0" y="12"/>
                    </a:moveTo>
                    <a:lnTo>
                      <a:pt x="14" y="4"/>
                    </a:lnTo>
                    <a:lnTo>
                      <a:pt x="28" y="4"/>
                    </a:lnTo>
                    <a:lnTo>
                      <a:pt x="39" y="8"/>
                    </a:lnTo>
                    <a:lnTo>
                      <a:pt x="49" y="18"/>
                    </a:lnTo>
                    <a:lnTo>
                      <a:pt x="57" y="30"/>
                    </a:lnTo>
                    <a:lnTo>
                      <a:pt x="63" y="44"/>
                    </a:lnTo>
                    <a:lnTo>
                      <a:pt x="67" y="55"/>
                    </a:lnTo>
                    <a:lnTo>
                      <a:pt x="69" y="67"/>
                    </a:lnTo>
                    <a:lnTo>
                      <a:pt x="69" y="88"/>
                    </a:lnTo>
                    <a:lnTo>
                      <a:pt x="61" y="108"/>
                    </a:lnTo>
                    <a:lnTo>
                      <a:pt x="47" y="122"/>
                    </a:lnTo>
                    <a:lnTo>
                      <a:pt x="28" y="133"/>
                    </a:lnTo>
                    <a:lnTo>
                      <a:pt x="24" y="135"/>
                    </a:lnTo>
                    <a:lnTo>
                      <a:pt x="22" y="137"/>
                    </a:lnTo>
                    <a:lnTo>
                      <a:pt x="22" y="141"/>
                    </a:lnTo>
                    <a:lnTo>
                      <a:pt x="28" y="141"/>
                    </a:lnTo>
                    <a:lnTo>
                      <a:pt x="43" y="137"/>
                    </a:lnTo>
                    <a:lnTo>
                      <a:pt x="57" y="130"/>
                    </a:lnTo>
                    <a:lnTo>
                      <a:pt x="69" y="120"/>
                    </a:lnTo>
                    <a:lnTo>
                      <a:pt x="76" y="106"/>
                    </a:lnTo>
                    <a:lnTo>
                      <a:pt x="82" y="92"/>
                    </a:lnTo>
                    <a:lnTo>
                      <a:pt x="84" y="79"/>
                    </a:lnTo>
                    <a:lnTo>
                      <a:pt x="84" y="63"/>
                    </a:lnTo>
                    <a:lnTo>
                      <a:pt x="82" y="47"/>
                    </a:lnTo>
                    <a:lnTo>
                      <a:pt x="76" y="34"/>
                    </a:lnTo>
                    <a:lnTo>
                      <a:pt x="71" y="22"/>
                    </a:lnTo>
                    <a:lnTo>
                      <a:pt x="61" y="12"/>
                    </a:lnTo>
                    <a:lnTo>
                      <a:pt x="49" y="6"/>
                    </a:lnTo>
                    <a:lnTo>
                      <a:pt x="37" y="0"/>
                    </a:lnTo>
                    <a:lnTo>
                      <a:pt x="26" y="0"/>
                    </a:lnTo>
                    <a:lnTo>
                      <a:pt x="12" y="4"/>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5" name="Freeform 23"/>
              <p:cNvSpPr>
                <a:spLocks/>
              </p:cNvSpPr>
              <p:nvPr/>
            </p:nvSpPr>
            <p:spPr bwMode="auto">
              <a:xfrm>
                <a:off x="4735" y="1145"/>
                <a:ext cx="469" cy="134"/>
              </a:xfrm>
              <a:custGeom>
                <a:avLst/>
                <a:gdLst>
                  <a:gd name="T0" fmla="*/ 0 w 370"/>
                  <a:gd name="T1" fmla="*/ 0 h 141"/>
                  <a:gd name="T2" fmla="*/ 39686 w 370"/>
                  <a:gd name="T3" fmla="*/ 8 h 141"/>
                  <a:gd name="T4" fmla="*/ 76636 w 370"/>
                  <a:gd name="T5" fmla="*/ 10 h 141"/>
                  <a:gd name="T6" fmla="*/ 115170 w 370"/>
                  <a:gd name="T7" fmla="*/ 10 h 141"/>
                  <a:gd name="T8" fmla="*/ 156079 w 370"/>
                  <a:gd name="T9" fmla="*/ 10 h 141"/>
                  <a:gd name="T10" fmla="*/ 193731 w 370"/>
                  <a:gd name="T11" fmla="*/ 10 h 141"/>
                  <a:gd name="T12" fmla="*/ 232283 w 370"/>
                  <a:gd name="T13" fmla="*/ 10 h 141"/>
                  <a:gd name="T14" fmla="*/ 271206 w 370"/>
                  <a:gd name="T15" fmla="*/ 10 h 141"/>
                  <a:gd name="T16" fmla="*/ 307262 w 370"/>
                  <a:gd name="T17" fmla="*/ 10 h 141"/>
                  <a:gd name="T18" fmla="*/ 343772 w 370"/>
                  <a:gd name="T19" fmla="*/ 12 h 141"/>
                  <a:gd name="T20" fmla="*/ 376874 w 370"/>
                  <a:gd name="T21" fmla="*/ 15 h 141"/>
                  <a:gd name="T22" fmla="*/ 411844 w 370"/>
                  <a:gd name="T23" fmla="*/ 18 h 141"/>
                  <a:gd name="T24" fmla="*/ 440571 w 370"/>
                  <a:gd name="T25" fmla="*/ 20 h 141"/>
                  <a:gd name="T26" fmla="*/ 474937 w 370"/>
                  <a:gd name="T27" fmla="*/ 23 h 141"/>
                  <a:gd name="T28" fmla="*/ 505341 w 370"/>
                  <a:gd name="T29" fmla="*/ 25 h 141"/>
                  <a:gd name="T30" fmla="*/ 536141 w 370"/>
                  <a:gd name="T31" fmla="*/ 27 h 141"/>
                  <a:gd name="T32" fmla="*/ 565354 w 370"/>
                  <a:gd name="T33" fmla="*/ 29 h 141"/>
                  <a:gd name="T34" fmla="*/ 572155 w 370"/>
                  <a:gd name="T35" fmla="*/ 29 h 141"/>
                  <a:gd name="T36" fmla="*/ 575038 w 370"/>
                  <a:gd name="T37" fmla="*/ 28 h 141"/>
                  <a:gd name="T38" fmla="*/ 575038 w 370"/>
                  <a:gd name="T39" fmla="*/ 28 h 141"/>
                  <a:gd name="T40" fmla="*/ 572155 w 370"/>
                  <a:gd name="T41" fmla="*/ 27 h 141"/>
                  <a:gd name="T42" fmla="*/ 560082 w 370"/>
                  <a:gd name="T43" fmla="*/ 25 h 141"/>
                  <a:gd name="T44" fmla="*/ 542187 w 370"/>
                  <a:gd name="T45" fmla="*/ 22 h 141"/>
                  <a:gd name="T46" fmla="*/ 522752 w 370"/>
                  <a:gd name="T47" fmla="*/ 20 h 141"/>
                  <a:gd name="T48" fmla="*/ 502445 w 370"/>
                  <a:gd name="T49" fmla="*/ 18 h 141"/>
                  <a:gd name="T50" fmla="*/ 482023 w 370"/>
                  <a:gd name="T51" fmla="*/ 16 h 141"/>
                  <a:gd name="T52" fmla="*/ 455338 w 370"/>
                  <a:gd name="T53" fmla="*/ 15 h 141"/>
                  <a:gd name="T54" fmla="*/ 435754 w 370"/>
                  <a:gd name="T55" fmla="*/ 12 h 141"/>
                  <a:gd name="T56" fmla="*/ 411844 w 370"/>
                  <a:gd name="T57" fmla="*/ 10 h 141"/>
                  <a:gd name="T58" fmla="*/ 359222 w 370"/>
                  <a:gd name="T59" fmla="*/ 10 h 141"/>
                  <a:gd name="T60" fmla="*/ 308637 w 370"/>
                  <a:gd name="T61" fmla="*/ 10 h 141"/>
                  <a:gd name="T62" fmla="*/ 257572 w 370"/>
                  <a:gd name="T63" fmla="*/ 10 h 141"/>
                  <a:gd name="T64" fmla="*/ 207680 w 370"/>
                  <a:gd name="T65" fmla="*/ 10 h 141"/>
                  <a:gd name="T66" fmla="*/ 156079 w 370"/>
                  <a:gd name="T67" fmla="*/ 10 h 141"/>
                  <a:gd name="T68" fmla="*/ 102452 w 370"/>
                  <a:gd name="T69" fmla="*/ 10 h 141"/>
                  <a:gd name="T70" fmla="*/ 51582 w 370"/>
                  <a:gd name="T71" fmla="*/ 4 h 141"/>
                  <a:gd name="T72" fmla="*/ 0 w 370"/>
                  <a:gd name="T73" fmla="*/ 0 h 141"/>
                  <a:gd name="T74" fmla="*/ 0 w 370"/>
                  <a:gd name="T75" fmla="*/ 0 h 141"/>
                  <a:gd name="T76" fmla="*/ 0 w 370"/>
                  <a:gd name="T77" fmla="*/ 0 h 141"/>
                  <a:gd name="T78" fmla="*/ 0 w 370"/>
                  <a:gd name="T79" fmla="*/ 0 h 141"/>
                  <a:gd name="T80" fmla="*/ 0 w 370"/>
                  <a:gd name="T81" fmla="*/ 0 h 141"/>
                  <a:gd name="T82" fmla="*/ 0 w 370"/>
                  <a:gd name="T83" fmla="*/ 0 h 14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70"/>
                  <a:gd name="T127" fmla="*/ 0 h 141"/>
                  <a:gd name="T128" fmla="*/ 370 w 370"/>
                  <a:gd name="T129" fmla="*/ 141 h 14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70" h="141">
                    <a:moveTo>
                      <a:pt x="0" y="0"/>
                    </a:moveTo>
                    <a:lnTo>
                      <a:pt x="25" y="8"/>
                    </a:lnTo>
                    <a:lnTo>
                      <a:pt x="49" y="14"/>
                    </a:lnTo>
                    <a:lnTo>
                      <a:pt x="74" y="20"/>
                    </a:lnTo>
                    <a:lnTo>
                      <a:pt x="100" y="26"/>
                    </a:lnTo>
                    <a:lnTo>
                      <a:pt x="125" y="33"/>
                    </a:lnTo>
                    <a:lnTo>
                      <a:pt x="149" y="39"/>
                    </a:lnTo>
                    <a:lnTo>
                      <a:pt x="174" y="45"/>
                    </a:lnTo>
                    <a:lnTo>
                      <a:pt x="197" y="53"/>
                    </a:lnTo>
                    <a:lnTo>
                      <a:pt x="221" y="61"/>
                    </a:lnTo>
                    <a:lnTo>
                      <a:pt x="242" y="71"/>
                    </a:lnTo>
                    <a:lnTo>
                      <a:pt x="264" y="82"/>
                    </a:lnTo>
                    <a:lnTo>
                      <a:pt x="283" y="92"/>
                    </a:lnTo>
                    <a:lnTo>
                      <a:pt x="305" y="104"/>
                    </a:lnTo>
                    <a:lnTo>
                      <a:pt x="325" y="116"/>
                    </a:lnTo>
                    <a:lnTo>
                      <a:pt x="344" y="129"/>
                    </a:lnTo>
                    <a:lnTo>
                      <a:pt x="364" y="141"/>
                    </a:lnTo>
                    <a:lnTo>
                      <a:pt x="368" y="141"/>
                    </a:lnTo>
                    <a:lnTo>
                      <a:pt x="370" y="137"/>
                    </a:lnTo>
                    <a:lnTo>
                      <a:pt x="370" y="133"/>
                    </a:lnTo>
                    <a:lnTo>
                      <a:pt x="368" y="129"/>
                    </a:lnTo>
                    <a:lnTo>
                      <a:pt x="360" y="116"/>
                    </a:lnTo>
                    <a:lnTo>
                      <a:pt x="348" y="102"/>
                    </a:lnTo>
                    <a:lnTo>
                      <a:pt x="336" y="92"/>
                    </a:lnTo>
                    <a:lnTo>
                      <a:pt x="323" y="82"/>
                    </a:lnTo>
                    <a:lnTo>
                      <a:pt x="309" y="75"/>
                    </a:lnTo>
                    <a:lnTo>
                      <a:pt x="293" y="69"/>
                    </a:lnTo>
                    <a:lnTo>
                      <a:pt x="280" y="61"/>
                    </a:lnTo>
                    <a:lnTo>
                      <a:pt x="264" y="55"/>
                    </a:lnTo>
                    <a:lnTo>
                      <a:pt x="231" y="43"/>
                    </a:lnTo>
                    <a:lnTo>
                      <a:pt x="199" y="33"/>
                    </a:lnTo>
                    <a:lnTo>
                      <a:pt x="166" y="26"/>
                    </a:lnTo>
                    <a:lnTo>
                      <a:pt x="133" y="20"/>
                    </a:lnTo>
                    <a:lnTo>
                      <a:pt x="100" y="14"/>
                    </a:lnTo>
                    <a:lnTo>
                      <a:pt x="66" y="10"/>
                    </a:lnTo>
                    <a:lnTo>
                      <a:pt x="33"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6" name="Freeform 24"/>
              <p:cNvSpPr>
                <a:spLocks/>
              </p:cNvSpPr>
              <p:nvPr/>
            </p:nvSpPr>
            <p:spPr bwMode="auto">
              <a:xfrm>
                <a:off x="1642" y="2942"/>
                <a:ext cx="2227" cy="817"/>
              </a:xfrm>
              <a:custGeom>
                <a:avLst/>
                <a:gdLst>
                  <a:gd name="T0" fmla="*/ 42907 w 1756"/>
                  <a:gd name="T1" fmla="*/ 9 h 864"/>
                  <a:gd name="T2" fmla="*/ 158401 w 1756"/>
                  <a:gd name="T3" fmla="*/ 22 h 864"/>
                  <a:gd name="T4" fmla="*/ 289724 w 1756"/>
                  <a:gd name="T5" fmla="*/ 33 h 864"/>
                  <a:gd name="T6" fmla="*/ 426649 w 1756"/>
                  <a:gd name="T7" fmla="*/ 43 h 864"/>
                  <a:gd name="T8" fmla="*/ 535327 w 1756"/>
                  <a:gd name="T9" fmla="*/ 52 h 864"/>
                  <a:gd name="T10" fmla="*/ 623819 w 1756"/>
                  <a:gd name="T11" fmla="*/ 59 h 864"/>
                  <a:gd name="T12" fmla="*/ 711571 w 1756"/>
                  <a:gd name="T13" fmla="*/ 65 h 864"/>
                  <a:gd name="T14" fmla="*/ 800251 w 1756"/>
                  <a:gd name="T15" fmla="*/ 71 h 864"/>
                  <a:gd name="T16" fmla="*/ 893633 w 1756"/>
                  <a:gd name="T17" fmla="*/ 78 h 864"/>
                  <a:gd name="T18" fmla="*/ 986602 w 1756"/>
                  <a:gd name="T19" fmla="*/ 84 h 864"/>
                  <a:gd name="T20" fmla="*/ 1078264 w 1756"/>
                  <a:gd name="T21" fmla="*/ 89 h 864"/>
                  <a:gd name="T22" fmla="*/ 1175664 w 1756"/>
                  <a:gd name="T23" fmla="*/ 94 h 864"/>
                  <a:gd name="T24" fmla="*/ 1315203 w 1756"/>
                  <a:gd name="T25" fmla="*/ 102 h 864"/>
                  <a:gd name="T26" fmla="*/ 1498341 w 1756"/>
                  <a:gd name="T27" fmla="*/ 111 h 864"/>
                  <a:gd name="T28" fmla="*/ 1688892 w 1756"/>
                  <a:gd name="T29" fmla="*/ 119 h 864"/>
                  <a:gd name="T30" fmla="*/ 1880100 w 1756"/>
                  <a:gd name="T31" fmla="*/ 127 h 864"/>
                  <a:gd name="T32" fmla="*/ 2071848 w 1756"/>
                  <a:gd name="T33" fmla="*/ 133 h 864"/>
                  <a:gd name="T34" fmla="*/ 2265983 w 1756"/>
                  <a:gd name="T35" fmla="*/ 139 h 864"/>
                  <a:gd name="T36" fmla="*/ 2463767 w 1756"/>
                  <a:gd name="T37" fmla="*/ 146 h 864"/>
                  <a:gd name="T38" fmla="*/ 2664094 w 1756"/>
                  <a:gd name="T39" fmla="*/ 151 h 864"/>
                  <a:gd name="T40" fmla="*/ 2767357 w 1756"/>
                  <a:gd name="T41" fmla="*/ 153 h 864"/>
                  <a:gd name="T42" fmla="*/ 2776529 w 1756"/>
                  <a:gd name="T43" fmla="*/ 151 h 864"/>
                  <a:gd name="T44" fmla="*/ 2674176 w 1756"/>
                  <a:gd name="T45" fmla="*/ 147 h 864"/>
                  <a:gd name="T46" fmla="*/ 2477124 w 1756"/>
                  <a:gd name="T47" fmla="*/ 143 h 864"/>
                  <a:gd name="T48" fmla="*/ 2282877 w 1756"/>
                  <a:gd name="T49" fmla="*/ 137 h 864"/>
                  <a:gd name="T50" fmla="*/ 2087121 w 1756"/>
                  <a:gd name="T51" fmla="*/ 131 h 864"/>
                  <a:gd name="T52" fmla="*/ 1896095 w 1756"/>
                  <a:gd name="T53" fmla="*/ 124 h 864"/>
                  <a:gd name="T54" fmla="*/ 1705617 w 1756"/>
                  <a:gd name="T55" fmla="*/ 116 h 864"/>
                  <a:gd name="T56" fmla="*/ 1517363 w 1756"/>
                  <a:gd name="T57" fmla="*/ 108 h 864"/>
                  <a:gd name="T58" fmla="*/ 1337596 w 1756"/>
                  <a:gd name="T59" fmla="*/ 99 h 864"/>
                  <a:gd name="T60" fmla="*/ 1196448 w 1756"/>
                  <a:gd name="T61" fmla="*/ 93 h 864"/>
                  <a:gd name="T62" fmla="*/ 1107208 w 1756"/>
                  <a:gd name="T63" fmla="*/ 88 h 864"/>
                  <a:gd name="T64" fmla="*/ 1019350 w 1756"/>
                  <a:gd name="T65" fmla="*/ 82 h 864"/>
                  <a:gd name="T66" fmla="*/ 930691 w 1756"/>
                  <a:gd name="T67" fmla="*/ 77 h 864"/>
                  <a:gd name="T68" fmla="*/ 844308 w 1756"/>
                  <a:gd name="T69" fmla="*/ 71 h 864"/>
                  <a:gd name="T70" fmla="*/ 761248 w 1756"/>
                  <a:gd name="T71" fmla="*/ 65 h 864"/>
                  <a:gd name="T72" fmla="*/ 677371 w 1756"/>
                  <a:gd name="T73" fmla="*/ 59 h 864"/>
                  <a:gd name="T74" fmla="*/ 593393 w 1756"/>
                  <a:gd name="T75" fmla="*/ 53 h 864"/>
                  <a:gd name="T76" fmla="*/ 515419 w 1756"/>
                  <a:gd name="T77" fmla="*/ 47 h 864"/>
                  <a:gd name="T78" fmla="*/ 442412 w 1756"/>
                  <a:gd name="T79" fmla="*/ 41 h 864"/>
                  <a:gd name="T80" fmla="*/ 367435 w 1756"/>
                  <a:gd name="T81" fmla="*/ 37 h 864"/>
                  <a:gd name="T82" fmla="*/ 294268 w 1756"/>
                  <a:gd name="T83" fmla="*/ 30 h 864"/>
                  <a:gd name="T84" fmla="*/ 222980 w 1756"/>
                  <a:gd name="T85" fmla="*/ 24 h 864"/>
                  <a:gd name="T86" fmla="*/ 152896 w 1756"/>
                  <a:gd name="T87" fmla="*/ 19 h 864"/>
                  <a:gd name="T88" fmla="*/ 87523 w 1756"/>
                  <a:gd name="T89" fmla="*/ 10 h 864"/>
                  <a:gd name="T90" fmla="*/ 28166 w 1756"/>
                  <a:gd name="T91" fmla="*/ 9 h 864"/>
                  <a:gd name="T92" fmla="*/ 0 w 1756"/>
                  <a:gd name="T93" fmla="*/ 0 h 864"/>
                  <a:gd name="T94" fmla="*/ 0 w 1756"/>
                  <a:gd name="T95" fmla="*/ 0 h 864"/>
                  <a:gd name="T96" fmla="*/ 0 w 1756"/>
                  <a:gd name="T97" fmla="*/ 0 h 8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6"/>
                  <a:gd name="T148" fmla="*/ 0 h 864"/>
                  <a:gd name="T149" fmla="*/ 1756 w 1756"/>
                  <a:gd name="T150" fmla="*/ 864 h 8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6" h="864">
                    <a:moveTo>
                      <a:pt x="0" y="0"/>
                    </a:moveTo>
                    <a:lnTo>
                      <a:pt x="27" y="41"/>
                    </a:lnTo>
                    <a:lnTo>
                      <a:pt x="61" y="80"/>
                    </a:lnTo>
                    <a:lnTo>
                      <a:pt x="100" y="117"/>
                    </a:lnTo>
                    <a:lnTo>
                      <a:pt x="141" y="152"/>
                    </a:lnTo>
                    <a:lnTo>
                      <a:pt x="184" y="186"/>
                    </a:lnTo>
                    <a:lnTo>
                      <a:pt x="227" y="217"/>
                    </a:lnTo>
                    <a:lnTo>
                      <a:pt x="270" y="246"/>
                    </a:lnTo>
                    <a:lnTo>
                      <a:pt x="311" y="276"/>
                    </a:lnTo>
                    <a:lnTo>
                      <a:pt x="338" y="295"/>
                    </a:lnTo>
                    <a:lnTo>
                      <a:pt x="366" y="315"/>
                    </a:lnTo>
                    <a:lnTo>
                      <a:pt x="395" y="332"/>
                    </a:lnTo>
                    <a:lnTo>
                      <a:pt x="422" y="352"/>
                    </a:lnTo>
                    <a:lnTo>
                      <a:pt x="450" y="369"/>
                    </a:lnTo>
                    <a:lnTo>
                      <a:pt x="479" y="387"/>
                    </a:lnTo>
                    <a:lnTo>
                      <a:pt x="506" y="405"/>
                    </a:lnTo>
                    <a:lnTo>
                      <a:pt x="536" y="422"/>
                    </a:lnTo>
                    <a:lnTo>
                      <a:pt x="565" y="440"/>
                    </a:lnTo>
                    <a:lnTo>
                      <a:pt x="594" y="457"/>
                    </a:lnTo>
                    <a:lnTo>
                      <a:pt x="624" y="473"/>
                    </a:lnTo>
                    <a:lnTo>
                      <a:pt x="653" y="491"/>
                    </a:lnTo>
                    <a:lnTo>
                      <a:pt x="682" y="506"/>
                    </a:lnTo>
                    <a:lnTo>
                      <a:pt x="714" y="522"/>
                    </a:lnTo>
                    <a:lnTo>
                      <a:pt x="743" y="536"/>
                    </a:lnTo>
                    <a:lnTo>
                      <a:pt x="774" y="551"/>
                    </a:lnTo>
                    <a:lnTo>
                      <a:pt x="831" y="579"/>
                    </a:lnTo>
                    <a:lnTo>
                      <a:pt x="890" y="604"/>
                    </a:lnTo>
                    <a:lnTo>
                      <a:pt x="948" y="630"/>
                    </a:lnTo>
                    <a:lnTo>
                      <a:pt x="1007" y="653"/>
                    </a:lnTo>
                    <a:lnTo>
                      <a:pt x="1068" y="676"/>
                    </a:lnTo>
                    <a:lnTo>
                      <a:pt x="1128" y="698"/>
                    </a:lnTo>
                    <a:lnTo>
                      <a:pt x="1189" y="719"/>
                    </a:lnTo>
                    <a:lnTo>
                      <a:pt x="1249" y="739"/>
                    </a:lnTo>
                    <a:lnTo>
                      <a:pt x="1310" y="757"/>
                    </a:lnTo>
                    <a:lnTo>
                      <a:pt x="1373" y="776"/>
                    </a:lnTo>
                    <a:lnTo>
                      <a:pt x="1433" y="792"/>
                    </a:lnTo>
                    <a:lnTo>
                      <a:pt x="1496" y="809"/>
                    </a:lnTo>
                    <a:lnTo>
                      <a:pt x="1558" y="823"/>
                    </a:lnTo>
                    <a:lnTo>
                      <a:pt x="1621" y="839"/>
                    </a:lnTo>
                    <a:lnTo>
                      <a:pt x="1684" y="852"/>
                    </a:lnTo>
                    <a:lnTo>
                      <a:pt x="1746" y="864"/>
                    </a:lnTo>
                    <a:lnTo>
                      <a:pt x="1750" y="862"/>
                    </a:lnTo>
                    <a:lnTo>
                      <a:pt x="1754" y="858"/>
                    </a:lnTo>
                    <a:lnTo>
                      <a:pt x="1756" y="854"/>
                    </a:lnTo>
                    <a:lnTo>
                      <a:pt x="1754" y="850"/>
                    </a:lnTo>
                    <a:lnTo>
                      <a:pt x="1691" y="835"/>
                    </a:lnTo>
                    <a:lnTo>
                      <a:pt x="1629" y="821"/>
                    </a:lnTo>
                    <a:lnTo>
                      <a:pt x="1566" y="806"/>
                    </a:lnTo>
                    <a:lnTo>
                      <a:pt x="1506" y="788"/>
                    </a:lnTo>
                    <a:lnTo>
                      <a:pt x="1443" y="772"/>
                    </a:lnTo>
                    <a:lnTo>
                      <a:pt x="1382" y="755"/>
                    </a:lnTo>
                    <a:lnTo>
                      <a:pt x="1320" y="737"/>
                    </a:lnTo>
                    <a:lnTo>
                      <a:pt x="1259" y="718"/>
                    </a:lnTo>
                    <a:lnTo>
                      <a:pt x="1199" y="698"/>
                    </a:lnTo>
                    <a:lnTo>
                      <a:pt x="1140" y="678"/>
                    </a:lnTo>
                    <a:lnTo>
                      <a:pt x="1079" y="657"/>
                    </a:lnTo>
                    <a:lnTo>
                      <a:pt x="1021" y="635"/>
                    </a:lnTo>
                    <a:lnTo>
                      <a:pt x="960" y="612"/>
                    </a:lnTo>
                    <a:lnTo>
                      <a:pt x="901" y="588"/>
                    </a:lnTo>
                    <a:lnTo>
                      <a:pt x="845" y="563"/>
                    </a:lnTo>
                    <a:lnTo>
                      <a:pt x="786" y="538"/>
                    </a:lnTo>
                    <a:lnTo>
                      <a:pt x="757" y="524"/>
                    </a:lnTo>
                    <a:lnTo>
                      <a:pt x="729" y="510"/>
                    </a:lnTo>
                    <a:lnTo>
                      <a:pt x="700" y="495"/>
                    </a:lnTo>
                    <a:lnTo>
                      <a:pt x="673" y="481"/>
                    </a:lnTo>
                    <a:lnTo>
                      <a:pt x="645" y="465"/>
                    </a:lnTo>
                    <a:lnTo>
                      <a:pt x="616" y="450"/>
                    </a:lnTo>
                    <a:lnTo>
                      <a:pt x="588" y="434"/>
                    </a:lnTo>
                    <a:lnTo>
                      <a:pt x="561" y="418"/>
                    </a:lnTo>
                    <a:lnTo>
                      <a:pt x="534" y="403"/>
                    </a:lnTo>
                    <a:lnTo>
                      <a:pt x="508" y="385"/>
                    </a:lnTo>
                    <a:lnTo>
                      <a:pt x="481" y="369"/>
                    </a:lnTo>
                    <a:lnTo>
                      <a:pt x="454" y="352"/>
                    </a:lnTo>
                    <a:lnTo>
                      <a:pt x="428" y="336"/>
                    </a:lnTo>
                    <a:lnTo>
                      <a:pt x="401" y="319"/>
                    </a:lnTo>
                    <a:lnTo>
                      <a:pt x="375" y="301"/>
                    </a:lnTo>
                    <a:lnTo>
                      <a:pt x="348" y="283"/>
                    </a:lnTo>
                    <a:lnTo>
                      <a:pt x="326" y="268"/>
                    </a:lnTo>
                    <a:lnTo>
                      <a:pt x="303" y="252"/>
                    </a:lnTo>
                    <a:lnTo>
                      <a:pt x="280" y="236"/>
                    </a:lnTo>
                    <a:lnTo>
                      <a:pt x="256" y="221"/>
                    </a:lnTo>
                    <a:lnTo>
                      <a:pt x="233" y="205"/>
                    </a:lnTo>
                    <a:lnTo>
                      <a:pt x="209" y="188"/>
                    </a:lnTo>
                    <a:lnTo>
                      <a:pt x="186" y="170"/>
                    </a:lnTo>
                    <a:lnTo>
                      <a:pt x="162" y="152"/>
                    </a:lnTo>
                    <a:lnTo>
                      <a:pt x="141" y="135"/>
                    </a:lnTo>
                    <a:lnTo>
                      <a:pt x="117" y="117"/>
                    </a:lnTo>
                    <a:lnTo>
                      <a:pt x="96" y="100"/>
                    </a:lnTo>
                    <a:lnTo>
                      <a:pt x="74" y="80"/>
                    </a:lnTo>
                    <a:lnTo>
                      <a:pt x="55" y="60"/>
                    </a:lnTo>
                    <a:lnTo>
                      <a:pt x="35" y="41"/>
                    </a:lnTo>
                    <a:lnTo>
                      <a:pt x="17"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7" name="Freeform 25"/>
              <p:cNvSpPr>
                <a:spLocks/>
              </p:cNvSpPr>
              <p:nvPr/>
            </p:nvSpPr>
            <p:spPr bwMode="auto">
              <a:xfrm>
                <a:off x="3797" y="1214"/>
                <a:ext cx="1531" cy="2490"/>
              </a:xfrm>
              <a:custGeom>
                <a:avLst/>
                <a:gdLst>
                  <a:gd name="T0" fmla="*/ 1796488 w 1208"/>
                  <a:gd name="T1" fmla="*/ 15 h 2634"/>
                  <a:gd name="T2" fmla="*/ 1662617 w 1208"/>
                  <a:gd name="T3" fmla="*/ 42 h 2634"/>
                  <a:gd name="T4" fmla="*/ 1547942 w 1208"/>
                  <a:gd name="T5" fmla="*/ 72 h 2634"/>
                  <a:gd name="T6" fmla="*/ 1449502 w 1208"/>
                  <a:gd name="T7" fmla="*/ 103 h 2634"/>
                  <a:gd name="T8" fmla="*/ 1367608 w 1208"/>
                  <a:gd name="T9" fmla="*/ 134 h 2634"/>
                  <a:gd name="T10" fmla="*/ 1297577 w 1208"/>
                  <a:gd name="T11" fmla="*/ 166 h 2634"/>
                  <a:gd name="T12" fmla="*/ 1226435 w 1208"/>
                  <a:gd name="T13" fmla="*/ 200 h 2634"/>
                  <a:gd name="T14" fmla="*/ 1153735 w 1208"/>
                  <a:gd name="T15" fmla="*/ 233 h 2634"/>
                  <a:gd name="T16" fmla="*/ 1068217 w 1208"/>
                  <a:gd name="T17" fmla="*/ 265 h 2634"/>
                  <a:gd name="T18" fmla="*/ 974157 w 1208"/>
                  <a:gd name="T19" fmla="*/ 294 h 2634"/>
                  <a:gd name="T20" fmla="*/ 868703 w 1208"/>
                  <a:gd name="T21" fmla="*/ 321 h 2634"/>
                  <a:gd name="T22" fmla="*/ 745733 w 1208"/>
                  <a:gd name="T23" fmla="*/ 350 h 2634"/>
                  <a:gd name="T24" fmla="*/ 641644 w 1208"/>
                  <a:gd name="T25" fmla="*/ 370 h 2634"/>
                  <a:gd name="T26" fmla="*/ 563091 w 1208"/>
                  <a:gd name="T27" fmla="*/ 385 h 2634"/>
                  <a:gd name="T28" fmla="*/ 480780 w 1208"/>
                  <a:gd name="T29" fmla="*/ 400 h 2634"/>
                  <a:gd name="T30" fmla="*/ 389982 w 1208"/>
                  <a:gd name="T31" fmla="*/ 412 h 2634"/>
                  <a:gd name="T32" fmla="*/ 305428 w 1208"/>
                  <a:gd name="T33" fmla="*/ 424 h 2634"/>
                  <a:gd name="T34" fmla="*/ 219659 w 1208"/>
                  <a:gd name="T35" fmla="*/ 435 h 2634"/>
                  <a:gd name="T36" fmla="*/ 133284 w 1208"/>
                  <a:gd name="T37" fmla="*/ 443 h 2634"/>
                  <a:gd name="T38" fmla="*/ 47552 w 1208"/>
                  <a:gd name="T39" fmla="*/ 453 h 2634"/>
                  <a:gd name="T40" fmla="*/ 0 w 1208"/>
                  <a:gd name="T41" fmla="*/ 461 h 2634"/>
                  <a:gd name="T42" fmla="*/ 22706 w 1208"/>
                  <a:gd name="T43" fmla="*/ 461 h 2634"/>
                  <a:gd name="T44" fmla="*/ 139392 w 1208"/>
                  <a:gd name="T45" fmla="*/ 451 h 2634"/>
                  <a:gd name="T46" fmla="*/ 324166 w 1208"/>
                  <a:gd name="T47" fmla="*/ 432 h 2634"/>
                  <a:gd name="T48" fmla="*/ 484959 w 1208"/>
                  <a:gd name="T49" fmla="*/ 409 h 2634"/>
                  <a:gd name="T50" fmla="*/ 629597 w 1208"/>
                  <a:gd name="T51" fmla="*/ 385 h 2634"/>
                  <a:gd name="T52" fmla="*/ 757811 w 1208"/>
                  <a:gd name="T53" fmla="*/ 359 h 2634"/>
                  <a:gd name="T54" fmla="*/ 868703 w 1208"/>
                  <a:gd name="T55" fmla="*/ 333 h 2634"/>
                  <a:gd name="T56" fmla="*/ 967691 w 1208"/>
                  <a:gd name="T57" fmla="*/ 305 h 2634"/>
                  <a:gd name="T58" fmla="*/ 1055801 w 1208"/>
                  <a:gd name="T59" fmla="*/ 279 h 2634"/>
                  <a:gd name="T60" fmla="*/ 1147664 w 1208"/>
                  <a:gd name="T61" fmla="*/ 250 h 2634"/>
                  <a:gd name="T62" fmla="*/ 1226435 w 1208"/>
                  <a:gd name="T63" fmla="*/ 215 h 2634"/>
                  <a:gd name="T64" fmla="*/ 1297577 w 1208"/>
                  <a:gd name="T65" fmla="*/ 181 h 2634"/>
                  <a:gd name="T66" fmla="*/ 1366884 w 1208"/>
                  <a:gd name="T67" fmla="*/ 146 h 2634"/>
                  <a:gd name="T68" fmla="*/ 1440482 w 1208"/>
                  <a:gd name="T69" fmla="*/ 111 h 2634"/>
                  <a:gd name="T70" fmla="*/ 1541076 w 1208"/>
                  <a:gd name="T71" fmla="*/ 78 h 2634"/>
                  <a:gd name="T72" fmla="*/ 1659281 w 1208"/>
                  <a:gd name="T73" fmla="*/ 47 h 2634"/>
                  <a:gd name="T74" fmla="*/ 1796488 w 1208"/>
                  <a:gd name="T75" fmla="*/ 16 h 2634"/>
                  <a:gd name="T76" fmla="*/ 1870868 w 1208"/>
                  <a:gd name="T77" fmla="*/ 0 h 2634"/>
                  <a:gd name="T78" fmla="*/ 1868090 w 1208"/>
                  <a:gd name="T79" fmla="*/ 0 h 2634"/>
                  <a:gd name="T80" fmla="*/ 1868090 w 1208"/>
                  <a:gd name="T81" fmla="*/ 0 h 2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08"/>
                  <a:gd name="T124" fmla="*/ 0 h 2634"/>
                  <a:gd name="T125" fmla="*/ 1208 w 1208"/>
                  <a:gd name="T126" fmla="*/ 2634 h 26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08" h="2634">
                    <a:moveTo>
                      <a:pt x="1206" y="0"/>
                    </a:moveTo>
                    <a:lnTo>
                      <a:pt x="1159" y="80"/>
                    </a:lnTo>
                    <a:lnTo>
                      <a:pt x="1114" y="160"/>
                    </a:lnTo>
                    <a:lnTo>
                      <a:pt x="1073" y="242"/>
                    </a:lnTo>
                    <a:lnTo>
                      <a:pt x="1034" y="326"/>
                    </a:lnTo>
                    <a:lnTo>
                      <a:pt x="999" y="410"/>
                    </a:lnTo>
                    <a:lnTo>
                      <a:pt x="966" y="497"/>
                    </a:lnTo>
                    <a:lnTo>
                      <a:pt x="936" y="583"/>
                    </a:lnTo>
                    <a:lnTo>
                      <a:pt x="909" y="669"/>
                    </a:lnTo>
                    <a:lnTo>
                      <a:pt x="883" y="762"/>
                    </a:lnTo>
                    <a:lnTo>
                      <a:pt x="860" y="858"/>
                    </a:lnTo>
                    <a:lnTo>
                      <a:pt x="837" y="952"/>
                    </a:lnTo>
                    <a:lnTo>
                      <a:pt x="815" y="1048"/>
                    </a:lnTo>
                    <a:lnTo>
                      <a:pt x="792" y="1142"/>
                    </a:lnTo>
                    <a:lnTo>
                      <a:pt x="770" y="1238"/>
                    </a:lnTo>
                    <a:lnTo>
                      <a:pt x="745" y="1332"/>
                    </a:lnTo>
                    <a:lnTo>
                      <a:pt x="717" y="1425"/>
                    </a:lnTo>
                    <a:lnTo>
                      <a:pt x="690" y="1511"/>
                    </a:lnTo>
                    <a:lnTo>
                      <a:pt x="661" y="1596"/>
                    </a:lnTo>
                    <a:lnTo>
                      <a:pt x="629" y="1678"/>
                    </a:lnTo>
                    <a:lnTo>
                      <a:pt x="596" y="1760"/>
                    </a:lnTo>
                    <a:lnTo>
                      <a:pt x="561" y="1842"/>
                    </a:lnTo>
                    <a:lnTo>
                      <a:pt x="522" y="1922"/>
                    </a:lnTo>
                    <a:lnTo>
                      <a:pt x="481" y="2000"/>
                    </a:lnTo>
                    <a:lnTo>
                      <a:pt x="438" y="2079"/>
                    </a:lnTo>
                    <a:lnTo>
                      <a:pt x="414" y="2120"/>
                    </a:lnTo>
                    <a:lnTo>
                      <a:pt x="389" y="2161"/>
                    </a:lnTo>
                    <a:lnTo>
                      <a:pt x="363" y="2200"/>
                    </a:lnTo>
                    <a:lnTo>
                      <a:pt x="336" y="2241"/>
                    </a:lnTo>
                    <a:lnTo>
                      <a:pt x="311" y="2280"/>
                    </a:lnTo>
                    <a:lnTo>
                      <a:pt x="281" y="2319"/>
                    </a:lnTo>
                    <a:lnTo>
                      <a:pt x="252" y="2356"/>
                    </a:lnTo>
                    <a:lnTo>
                      <a:pt x="223" y="2393"/>
                    </a:lnTo>
                    <a:lnTo>
                      <a:pt x="197" y="2423"/>
                    </a:lnTo>
                    <a:lnTo>
                      <a:pt x="170" y="2452"/>
                    </a:lnTo>
                    <a:lnTo>
                      <a:pt x="142" y="2479"/>
                    </a:lnTo>
                    <a:lnTo>
                      <a:pt x="115" y="2509"/>
                    </a:lnTo>
                    <a:lnTo>
                      <a:pt x="86" y="2536"/>
                    </a:lnTo>
                    <a:lnTo>
                      <a:pt x="58" y="2564"/>
                    </a:lnTo>
                    <a:lnTo>
                      <a:pt x="31" y="2591"/>
                    </a:lnTo>
                    <a:lnTo>
                      <a:pt x="4" y="2620"/>
                    </a:lnTo>
                    <a:lnTo>
                      <a:pt x="0" y="2630"/>
                    </a:lnTo>
                    <a:lnTo>
                      <a:pt x="6" y="2634"/>
                    </a:lnTo>
                    <a:lnTo>
                      <a:pt x="15" y="2634"/>
                    </a:lnTo>
                    <a:lnTo>
                      <a:pt x="25" y="2630"/>
                    </a:lnTo>
                    <a:lnTo>
                      <a:pt x="90" y="2579"/>
                    </a:lnTo>
                    <a:lnTo>
                      <a:pt x="150" y="2524"/>
                    </a:lnTo>
                    <a:lnTo>
                      <a:pt x="209" y="2466"/>
                    </a:lnTo>
                    <a:lnTo>
                      <a:pt x="262" y="2405"/>
                    </a:lnTo>
                    <a:lnTo>
                      <a:pt x="313" y="2339"/>
                    </a:lnTo>
                    <a:lnTo>
                      <a:pt x="361" y="2272"/>
                    </a:lnTo>
                    <a:lnTo>
                      <a:pt x="406" y="2202"/>
                    </a:lnTo>
                    <a:lnTo>
                      <a:pt x="447" y="2129"/>
                    </a:lnTo>
                    <a:lnTo>
                      <a:pt x="489" y="2055"/>
                    </a:lnTo>
                    <a:lnTo>
                      <a:pt x="526" y="1979"/>
                    </a:lnTo>
                    <a:lnTo>
                      <a:pt x="561" y="1903"/>
                    </a:lnTo>
                    <a:lnTo>
                      <a:pt x="594" y="1826"/>
                    </a:lnTo>
                    <a:lnTo>
                      <a:pt x="625" y="1748"/>
                    </a:lnTo>
                    <a:lnTo>
                      <a:pt x="655" y="1670"/>
                    </a:lnTo>
                    <a:lnTo>
                      <a:pt x="682" y="1594"/>
                    </a:lnTo>
                    <a:lnTo>
                      <a:pt x="709" y="1517"/>
                    </a:lnTo>
                    <a:lnTo>
                      <a:pt x="741" y="1422"/>
                    </a:lnTo>
                    <a:lnTo>
                      <a:pt x="768" y="1324"/>
                    </a:lnTo>
                    <a:lnTo>
                      <a:pt x="792" y="1226"/>
                    </a:lnTo>
                    <a:lnTo>
                      <a:pt x="815" y="1128"/>
                    </a:lnTo>
                    <a:lnTo>
                      <a:pt x="837" y="1028"/>
                    </a:lnTo>
                    <a:lnTo>
                      <a:pt x="858" y="931"/>
                    </a:lnTo>
                    <a:lnTo>
                      <a:pt x="882" y="831"/>
                    </a:lnTo>
                    <a:lnTo>
                      <a:pt x="905" y="733"/>
                    </a:lnTo>
                    <a:lnTo>
                      <a:pt x="930" y="637"/>
                    </a:lnTo>
                    <a:lnTo>
                      <a:pt x="962" y="543"/>
                    </a:lnTo>
                    <a:lnTo>
                      <a:pt x="995" y="450"/>
                    </a:lnTo>
                    <a:lnTo>
                      <a:pt x="1030" y="358"/>
                    </a:lnTo>
                    <a:lnTo>
                      <a:pt x="1071" y="268"/>
                    </a:lnTo>
                    <a:lnTo>
                      <a:pt x="1114" y="178"/>
                    </a:lnTo>
                    <a:lnTo>
                      <a:pt x="1159" y="88"/>
                    </a:lnTo>
                    <a:lnTo>
                      <a:pt x="1208" y="0"/>
                    </a:lnTo>
                    <a:lnTo>
                      <a:pt x="120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8" name="Freeform 26"/>
              <p:cNvSpPr>
                <a:spLocks/>
              </p:cNvSpPr>
              <p:nvPr/>
            </p:nvSpPr>
            <p:spPr bwMode="auto">
              <a:xfrm>
                <a:off x="1661" y="2737"/>
                <a:ext cx="427" cy="239"/>
              </a:xfrm>
              <a:custGeom>
                <a:avLst/>
                <a:gdLst>
                  <a:gd name="T0" fmla="*/ 709013 w 438"/>
                  <a:gd name="T1" fmla="*/ 0 h 305"/>
                  <a:gd name="T2" fmla="*/ 671336 w 438"/>
                  <a:gd name="T3" fmla="*/ 8 h 305"/>
                  <a:gd name="T4" fmla="*/ 632614 w 438"/>
                  <a:gd name="T5" fmla="*/ 9 h 305"/>
                  <a:gd name="T6" fmla="*/ 590287 w 438"/>
                  <a:gd name="T7" fmla="*/ 16 h 305"/>
                  <a:gd name="T8" fmla="*/ 544174 w 438"/>
                  <a:gd name="T9" fmla="*/ 20 h 305"/>
                  <a:gd name="T10" fmla="*/ 499824 w 438"/>
                  <a:gd name="T11" fmla="*/ 24 h 305"/>
                  <a:gd name="T12" fmla="*/ 452757 w 438"/>
                  <a:gd name="T13" fmla="*/ 28 h 305"/>
                  <a:gd name="T14" fmla="*/ 398349 w 438"/>
                  <a:gd name="T15" fmla="*/ 32 h 305"/>
                  <a:gd name="T16" fmla="*/ 344790 w 438"/>
                  <a:gd name="T17" fmla="*/ 35 h 305"/>
                  <a:gd name="T18" fmla="*/ 303066 w 438"/>
                  <a:gd name="T19" fmla="*/ 37 h 305"/>
                  <a:gd name="T20" fmla="*/ 258545 w 438"/>
                  <a:gd name="T21" fmla="*/ 38 h 305"/>
                  <a:gd name="T22" fmla="*/ 213399 w 438"/>
                  <a:gd name="T23" fmla="*/ 40 h 305"/>
                  <a:gd name="T24" fmla="*/ 169204 w 438"/>
                  <a:gd name="T25" fmla="*/ 40 h 305"/>
                  <a:gd name="T26" fmla="*/ 124822 w 438"/>
                  <a:gd name="T27" fmla="*/ 42 h 305"/>
                  <a:gd name="T28" fmla="*/ 79653 w 438"/>
                  <a:gd name="T29" fmla="*/ 43 h 305"/>
                  <a:gd name="T30" fmla="*/ 42137 w 438"/>
                  <a:gd name="T31" fmla="*/ 45 h 305"/>
                  <a:gd name="T32" fmla="*/ 4282 w 438"/>
                  <a:gd name="T33" fmla="*/ 48 h 305"/>
                  <a:gd name="T34" fmla="*/ 0 w 438"/>
                  <a:gd name="T35" fmla="*/ 50 h 305"/>
                  <a:gd name="T36" fmla="*/ 0 w 438"/>
                  <a:gd name="T37" fmla="*/ 50 h 305"/>
                  <a:gd name="T38" fmla="*/ 4282 w 438"/>
                  <a:gd name="T39" fmla="*/ 51 h 305"/>
                  <a:gd name="T40" fmla="*/ 11119 w 438"/>
                  <a:gd name="T41" fmla="*/ 51 h 305"/>
                  <a:gd name="T42" fmla="*/ 66004 w 438"/>
                  <a:gd name="T43" fmla="*/ 50 h 305"/>
                  <a:gd name="T44" fmla="*/ 115629 w 438"/>
                  <a:gd name="T45" fmla="*/ 47 h 305"/>
                  <a:gd name="T46" fmla="*/ 169204 w 438"/>
                  <a:gd name="T47" fmla="*/ 45 h 305"/>
                  <a:gd name="T48" fmla="*/ 218624 w 438"/>
                  <a:gd name="T49" fmla="*/ 43 h 305"/>
                  <a:gd name="T50" fmla="*/ 276168 w 438"/>
                  <a:gd name="T51" fmla="*/ 42 h 305"/>
                  <a:gd name="T52" fmla="*/ 325435 w 438"/>
                  <a:gd name="T53" fmla="*/ 40 h 305"/>
                  <a:gd name="T54" fmla="*/ 375487 w 438"/>
                  <a:gd name="T55" fmla="*/ 38 h 305"/>
                  <a:gd name="T56" fmla="*/ 427702 w 438"/>
                  <a:gd name="T57" fmla="*/ 34 h 305"/>
                  <a:gd name="T58" fmla="*/ 469612 w 438"/>
                  <a:gd name="T59" fmla="*/ 32 h 305"/>
                  <a:gd name="T60" fmla="*/ 509292 w 438"/>
                  <a:gd name="T61" fmla="*/ 26 h 305"/>
                  <a:gd name="T62" fmla="*/ 548499 w 438"/>
                  <a:gd name="T63" fmla="*/ 24 h 305"/>
                  <a:gd name="T64" fmla="*/ 586071 w 438"/>
                  <a:gd name="T65" fmla="*/ 20 h 305"/>
                  <a:gd name="T66" fmla="*/ 618248 w 438"/>
                  <a:gd name="T67" fmla="*/ 15 h 305"/>
                  <a:gd name="T68" fmla="*/ 652489 w 438"/>
                  <a:gd name="T69" fmla="*/ 9 h 305"/>
                  <a:gd name="T70" fmla="*/ 681883 w 438"/>
                  <a:gd name="T71" fmla="*/ 8 h 305"/>
                  <a:gd name="T72" fmla="*/ 713019 w 438"/>
                  <a:gd name="T73" fmla="*/ 6 h 305"/>
                  <a:gd name="T74" fmla="*/ 713019 w 438"/>
                  <a:gd name="T75" fmla="*/ 4 h 305"/>
                  <a:gd name="T76" fmla="*/ 713019 w 438"/>
                  <a:gd name="T77" fmla="*/ 2 h 305"/>
                  <a:gd name="T78" fmla="*/ 709013 w 438"/>
                  <a:gd name="T79" fmla="*/ 0 h 305"/>
                  <a:gd name="T80" fmla="*/ 709013 w 438"/>
                  <a:gd name="T81" fmla="*/ 0 h 305"/>
                  <a:gd name="T82" fmla="*/ 709013 w 438"/>
                  <a:gd name="T83" fmla="*/ 0 h 3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8"/>
                  <a:gd name="T127" fmla="*/ 0 h 305"/>
                  <a:gd name="T128" fmla="*/ 438 w 438"/>
                  <a:gd name="T129" fmla="*/ 305 h 3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8" h="305">
                    <a:moveTo>
                      <a:pt x="436" y="0"/>
                    </a:moveTo>
                    <a:lnTo>
                      <a:pt x="413" y="31"/>
                    </a:lnTo>
                    <a:lnTo>
                      <a:pt x="388" y="61"/>
                    </a:lnTo>
                    <a:lnTo>
                      <a:pt x="362" y="88"/>
                    </a:lnTo>
                    <a:lnTo>
                      <a:pt x="335" y="115"/>
                    </a:lnTo>
                    <a:lnTo>
                      <a:pt x="307" y="141"/>
                    </a:lnTo>
                    <a:lnTo>
                      <a:pt x="278" y="164"/>
                    </a:lnTo>
                    <a:lnTo>
                      <a:pt x="245" y="186"/>
                    </a:lnTo>
                    <a:lnTo>
                      <a:pt x="212" y="205"/>
                    </a:lnTo>
                    <a:lnTo>
                      <a:pt x="186" y="217"/>
                    </a:lnTo>
                    <a:lnTo>
                      <a:pt x="159" y="225"/>
                    </a:lnTo>
                    <a:lnTo>
                      <a:pt x="131" y="233"/>
                    </a:lnTo>
                    <a:lnTo>
                      <a:pt x="104" y="241"/>
                    </a:lnTo>
                    <a:lnTo>
                      <a:pt x="77" y="248"/>
                    </a:lnTo>
                    <a:lnTo>
                      <a:pt x="49" y="258"/>
                    </a:lnTo>
                    <a:lnTo>
                      <a:pt x="26" y="270"/>
                    </a:lnTo>
                    <a:lnTo>
                      <a:pt x="2" y="286"/>
                    </a:lnTo>
                    <a:lnTo>
                      <a:pt x="0" y="291"/>
                    </a:lnTo>
                    <a:lnTo>
                      <a:pt x="0" y="297"/>
                    </a:lnTo>
                    <a:lnTo>
                      <a:pt x="2" y="305"/>
                    </a:lnTo>
                    <a:lnTo>
                      <a:pt x="6" y="305"/>
                    </a:lnTo>
                    <a:lnTo>
                      <a:pt x="40" y="291"/>
                    </a:lnTo>
                    <a:lnTo>
                      <a:pt x="71" y="280"/>
                    </a:lnTo>
                    <a:lnTo>
                      <a:pt x="104" y="268"/>
                    </a:lnTo>
                    <a:lnTo>
                      <a:pt x="135" y="258"/>
                    </a:lnTo>
                    <a:lnTo>
                      <a:pt x="169" y="246"/>
                    </a:lnTo>
                    <a:lnTo>
                      <a:pt x="200" y="233"/>
                    </a:lnTo>
                    <a:lnTo>
                      <a:pt x="231" y="219"/>
                    </a:lnTo>
                    <a:lnTo>
                      <a:pt x="262" y="201"/>
                    </a:lnTo>
                    <a:lnTo>
                      <a:pt x="288" y="184"/>
                    </a:lnTo>
                    <a:lnTo>
                      <a:pt x="313" y="162"/>
                    </a:lnTo>
                    <a:lnTo>
                      <a:pt x="337" y="139"/>
                    </a:lnTo>
                    <a:lnTo>
                      <a:pt x="360" y="113"/>
                    </a:lnTo>
                    <a:lnTo>
                      <a:pt x="380" y="86"/>
                    </a:lnTo>
                    <a:lnTo>
                      <a:pt x="401" y="61"/>
                    </a:lnTo>
                    <a:lnTo>
                      <a:pt x="419" y="33"/>
                    </a:lnTo>
                    <a:lnTo>
                      <a:pt x="438" y="6"/>
                    </a:lnTo>
                    <a:lnTo>
                      <a:pt x="438" y="4"/>
                    </a:lnTo>
                    <a:lnTo>
                      <a:pt x="438" y="2"/>
                    </a:lnTo>
                    <a:lnTo>
                      <a:pt x="4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49" name="Freeform 27"/>
              <p:cNvSpPr>
                <a:spLocks/>
              </p:cNvSpPr>
              <p:nvPr/>
            </p:nvSpPr>
            <p:spPr bwMode="auto">
              <a:xfrm>
                <a:off x="5070" y="1279"/>
                <a:ext cx="178" cy="70"/>
              </a:xfrm>
              <a:custGeom>
                <a:avLst/>
                <a:gdLst>
                  <a:gd name="T0" fmla="*/ 3361 w 141"/>
                  <a:gd name="T1" fmla="*/ 2 h 74"/>
                  <a:gd name="T2" fmla="*/ 16223 w 141"/>
                  <a:gd name="T3" fmla="*/ 2 h 74"/>
                  <a:gd name="T4" fmla="*/ 31525 w 141"/>
                  <a:gd name="T5" fmla="*/ 4 h 74"/>
                  <a:gd name="T6" fmla="*/ 45646 w 141"/>
                  <a:gd name="T7" fmla="*/ 8 h 74"/>
                  <a:gd name="T8" fmla="*/ 62165 w 141"/>
                  <a:gd name="T9" fmla="*/ 9 h 74"/>
                  <a:gd name="T10" fmla="*/ 74858 w 141"/>
                  <a:gd name="T11" fmla="*/ 9 h 74"/>
                  <a:gd name="T12" fmla="*/ 88037 w 141"/>
                  <a:gd name="T13" fmla="*/ 9 h 74"/>
                  <a:gd name="T14" fmla="*/ 101079 w 141"/>
                  <a:gd name="T15" fmla="*/ 9 h 74"/>
                  <a:gd name="T16" fmla="*/ 110764 w 141"/>
                  <a:gd name="T17" fmla="*/ 9 h 74"/>
                  <a:gd name="T18" fmla="*/ 128941 w 141"/>
                  <a:gd name="T19" fmla="*/ 9 h 74"/>
                  <a:gd name="T20" fmla="*/ 145355 w 141"/>
                  <a:gd name="T21" fmla="*/ 9 h 74"/>
                  <a:gd name="T22" fmla="*/ 157890 w 141"/>
                  <a:gd name="T23" fmla="*/ 9 h 74"/>
                  <a:gd name="T24" fmla="*/ 162777 w 141"/>
                  <a:gd name="T25" fmla="*/ 13 h 74"/>
                  <a:gd name="T26" fmla="*/ 166332 w 141"/>
                  <a:gd name="T27" fmla="*/ 13 h 74"/>
                  <a:gd name="T28" fmla="*/ 173945 w 141"/>
                  <a:gd name="T29" fmla="*/ 13 h 74"/>
                  <a:gd name="T30" fmla="*/ 179183 w 141"/>
                  <a:gd name="T31" fmla="*/ 13 h 74"/>
                  <a:gd name="T32" fmla="*/ 184759 w 141"/>
                  <a:gd name="T33" fmla="*/ 13 h 74"/>
                  <a:gd name="T34" fmla="*/ 193735 w 141"/>
                  <a:gd name="T35" fmla="*/ 11 h 74"/>
                  <a:gd name="T36" fmla="*/ 193735 w 141"/>
                  <a:gd name="T37" fmla="*/ 9 h 74"/>
                  <a:gd name="T38" fmla="*/ 184759 w 141"/>
                  <a:gd name="T39" fmla="*/ 9 h 74"/>
                  <a:gd name="T40" fmla="*/ 173945 w 141"/>
                  <a:gd name="T41" fmla="*/ 9 h 74"/>
                  <a:gd name="T42" fmla="*/ 161087 w 141"/>
                  <a:gd name="T43" fmla="*/ 9 h 74"/>
                  <a:gd name="T44" fmla="*/ 145355 w 141"/>
                  <a:gd name="T45" fmla="*/ 9 h 74"/>
                  <a:gd name="T46" fmla="*/ 131757 w 141"/>
                  <a:gd name="T47" fmla="*/ 9 h 74"/>
                  <a:gd name="T48" fmla="*/ 120572 w 141"/>
                  <a:gd name="T49" fmla="*/ 9 h 74"/>
                  <a:gd name="T50" fmla="*/ 107157 w 141"/>
                  <a:gd name="T51" fmla="*/ 9 h 74"/>
                  <a:gd name="T52" fmla="*/ 94214 w 141"/>
                  <a:gd name="T53" fmla="*/ 9 h 74"/>
                  <a:gd name="T54" fmla="*/ 78478 w 141"/>
                  <a:gd name="T55" fmla="*/ 6 h 74"/>
                  <a:gd name="T56" fmla="*/ 62165 w 141"/>
                  <a:gd name="T57" fmla="*/ 4 h 74"/>
                  <a:gd name="T58" fmla="*/ 45646 w 141"/>
                  <a:gd name="T59" fmla="*/ 2 h 74"/>
                  <a:gd name="T60" fmla="*/ 31525 w 141"/>
                  <a:gd name="T61" fmla="*/ 0 h 74"/>
                  <a:gd name="T62" fmla="*/ 16223 w 141"/>
                  <a:gd name="T63" fmla="*/ 0 h 74"/>
                  <a:gd name="T64" fmla="*/ 0 w 141"/>
                  <a:gd name="T65" fmla="*/ 2 h 74"/>
                  <a:gd name="T66" fmla="*/ 0 w 141"/>
                  <a:gd name="T67" fmla="*/ 2 h 74"/>
                  <a:gd name="T68" fmla="*/ 0 w 141"/>
                  <a:gd name="T69" fmla="*/ 2 h 74"/>
                  <a:gd name="T70" fmla="*/ 0 w 141"/>
                  <a:gd name="T71" fmla="*/ 2 h 74"/>
                  <a:gd name="T72" fmla="*/ 3361 w 141"/>
                  <a:gd name="T73" fmla="*/ 2 h 74"/>
                  <a:gd name="T74" fmla="*/ 3361 w 141"/>
                  <a:gd name="T75" fmla="*/ 2 h 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1"/>
                  <a:gd name="T115" fmla="*/ 0 h 74"/>
                  <a:gd name="T116" fmla="*/ 141 w 141"/>
                  <a:gd name="T117" fmla="*/ 74 h 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1" h="74">
                    <a:moveTo>
                      <a:pt x="2" y="2"/>
                    </a:moveTo>
                    <a:lnTo>
                      <a:pt x="12" y="2"/>
                    </a:lnTo>
                    <a:lnTo>
                      <a:pt x="23" y="4"/>
                    </a:lnTo>
                    <a:lnTo>
                      <a:pt x="33" y="8"/>
                    </a:lnTo>
                    <a:lnTo>
                      <a:pt x="45" y="12"/>
                    </a:lnTo>
                    <a:lnTo>
                      <a:pt x="55" y="16"/>
                    </a:lnTo>
                    <a:lnTo>
                      <a:pt x="64" y="20"/>
                    </a:lnTo>
                    <a:lnTo>
                      <a:pt x="74" y="23"/>
                    </a:lnTo>
                    <a:lnTo>
                      <a:pt x="80" y="27"/>
                    </a:lnTo>
                    <a:lnTo>
                      <a:pt x="94" y="35"/>
                    </a:lnTo>
                    <a:lnTo>
                      <a:pt x="106" y="47"/>
                    </a:lnTo>
                    <a:lnTo>
                      <a:pt x="115" y="59"/>
                    </a:lnTo>
                    <a:lnTo>
                      <a:pt x="119" y="72"/>
                    </a:lnTo>
                    <a:lnTo>
                      <a:pt x="121" y="74"/>
                    </a:lnTo>
                    <a:lnTo>
                      <a:pt x="127" y="74"/>
                    </a:lnTo>
                    <a:lnTo>
                      <a:pt x="131" y="72"/>
                    </a:lnTo>
                    <a:lnTo>
                      <a:pt x="135" y="72"/>
                    </a:lnTo>
                    <a:lnTo>
                      <a:pt x="141" y="65"/>
                    </a:lnTo>
                    <a:lnTo>
                      <a:pt x="141" y="57"/>
                    </a:lnTo>
                    <a:lnTo>
                      <a:pt x="135" y="49"/>
                    </a:lnTo>
                    <a:lnTo>
                      <a:pt x="127" y="41"/>
                    </a:lnTo>
                    <a:lnTo>
                      <a:pt x="117" y="33"/>
                    </a:lnTo>
                    <a:lnTo>
                      <a:pt x="106" y="27"/>
                    </a:lnTo>
                    <a:lnTo>
                      <a:pt x="96" y="23"/>
                    </a:lnTo>
                    <a:lnTo>
                      <a:pt x="88" y="20"/>
                    </a:lnTo>
                    <a:lnTo>
                      <a:pt x="78" y="16"/>
                    </a:lnTo>
                    <a:lnTo>
                      <a:pt x="68" y="10"/>
                    </a:lnTo>
                    <a:lnTo>
                      <a:pt x="57" y="6"/>
                    </a:lnTo>
                    <a:lnTo>
                      <a:pt x="45" y="4"/>
                    </a:lnTo>
                    <a:lnTo>
                      <a:pt x="33" y="2"/>
                    </a:lnTo>
                    <a:lnTo>
                      <a:pt x="23" y="0"/>
                    </a:lnTo>
                    <a:lnTo>
                      <a:pt x="12" y="0"/>
                    </a:lnTo>
                    <a:lnTo>
                      <a:pt x="0" y="2"/>
                    </a:ln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50" name="Freeform 28"/>
              <p:cNvSpPr>
                <a:spLocks/>
              </p:cNvSpPr>
              <p:nvPr/>
            </p:nvSpPr>
            <p:spPr bwMode="auto">
              <a:xfrm>
                <a:off x="4824" y="1034"/>
                <a:ext cx="203" cy="115"/>
              </a:xfrm>
              <a:custGeom>
                <a:avLst/>
                <a:gdLst>
                  <a:gd name="T0" fmla="*/ 0 w 161"/>
                  <a:gd name="T1" fmla="*/ 10 h 121"/>
                  <a:gd name="T2" fmla="*/ 19357 w 161"/>
                  <a:gd name="T3" fmla="*/ 10 h 121"/>
                  <a:gd name="T4" fmla="*/ 34891 w 161"/>
                  <a:gd name="T5" fmla="*/ 10 h 121"/>
                  <a:gd name="T6" fmla="*/ 51440 w 161"/>
                  <a:gd name="T7" fmla="*/ 10 h 121"/>
                  <a:gd name="T8" fmla="*/ 69939 w 161"/>
                  <a:gd name="T9" fmla="*/ 10 h 121"/>
                  <a:gd name="T10" fmla="*/ 88184 w 161"/>
                  <a:gd name="T11" fmla="*/ 8 h 121"/>
                  <a:gd name="T12" fmla="*/ 104664 w 161"/>
                  <a:gd name="T13" fmla="*/ 10 h 121"/>
                  <a:gd name="T14" fmla="*/ 121252 w 161"/>
                  <a:gd name="T15" fmla="*/ 10 h 121"/>
                  <a:gd name="T16" fmla="*/ 136951 w 161"/>
                  <a:gd name="T17" fmla="*/ 10 h 121"/>
                  <a:gd name="T18" fmla="*/ 156079 w 161"/>
                  <a:gd name="T19" fmla="*/ 10 h 121"/>
                  <a:gd name="T20" fmla="*/ 164880 w 161"/>
                  <a:gd name="T21" fmla="*/ 10 h 121"/>
                  <a:gd name="T22" fmla="*/ 171601 w 161"/>
                  <a:gd name="T23" fmla="*/ 10 h 121"/>
                  <a:gd name="T24" fmla="*/ 171601 w 161"/>
                  <a:gd name="T25" fmla="*/ 15 h 121"/>
                  <a:gd name="T26" fmla="*/ 168456 w 161"/>
                  <a:gd name="T27" fmla="*/ 17 h 121"/>
                  <a:gd name="T28" fmla="*/ 163928 w 161"/>
                  <a:gd name="T29" fmla="*/ 20 h 121"/>
                  <a:gd name="T30" fmla="*/ 158573 w 161"/>
                  <a:gd name="T31" fmla="*/ 22 h 121"/>
                  <a:gd name="T32" fmla="*/ 152883 w 161"/>
                  <a:gd name="T33" fmla="*/ 23 h 121"/>
                  <a:gd name="T34" fmla="*/ 156079 w 161"/>
                  <a:gd name="T35" fmla="*/ 24 h 121"/>
                  <a:gd name="T36" fmla="*/ 163928 w 161"/>
                  <a:gd name="T37" fmla="*/ 25 h 121"/>
                  <a:gd name="T38" fmla="*/ 171601 w 161"/>
                  <a:gd name="T39" fmla="*/ 26 h 121"/>
                  <a:gd name="T40" fmla="*/ 181516 w 161"/>
                  <a:gd name="T41" fmla="*/ 26 h 121"/>
                  <a:gd name="T42" fmla="*/ 207878 w 161"/>
                  <a:gd name="T43" fmla="*/ 22 h 121"/>
                  <a:gd name="T44" fmla="*/ 212638 w 161"/>
                  <a:gd name="T45" fmla="*/ 15 h 121"/>
                  <a:gd name="T46" fmla="*/ 196795 w 161"/>
                  <a:gd name="T47" fmla="*/ 10 h 121"/>
                  <a:gd name="T48" fmla="*/ 171601 w 161"/>
                  <a:gd name="T49" fmla="*/ 10 h 121"/>
                  <a:gd name="T50" fmla="*/ 152883 w 161"/>
                  <a:gd name="T51" fmla="*/ 10 h 121"/>
                  <a:gd name="T52" fmla="*/ 136951 w 161"/>
                  <a:gd name="T53" fmla="*/ 6 h 121"/>
                  <a:gd name="T54" fmla="*/ 118141 w 161"/>
                  <a:gd name="T55" fmla="*/ 2 h 121"/>
                  <a:gd name="T56" fmla="*/ 99745 w 161"/>
                  <a:gd name="T57" fmla="*/ 0 h 121"/>
                  <a:gd name="T58" fmla="*/ 85732 w 161"/>
                  <a:gd name="T59" fmla="*/ 0 h 121"/>
                  <a:gd name="T60" fmla="*/ 72796 w 161"/>
                  <a:gd name="T61" fmla="*/ 0 h 121"/>
                  <a:gd name="T62" fmla="*/ 60188 w 161"/>
                  <a:gd name="T63" fmla="*/ 2 h 121"/>
                  <a:gd name="T64" fmla="*/ 48924 w 161"/>
                  <a:gd name="T65" fmla="*/ 4 h 121"/>
                  <a:gd name="T66" fmla="*/ 36316 w 161"/>
                  <a:gd name="T67" fmla="*/ 8 h 121"/>
                  <a:gd name="T68" fmla="*/ 24407 w 161"/>
                  <a:gd name="T69" fmla="*/ 10 h 121"/>
                  <a:gd name="T70" fmla="*/ 12995 w 161"/>
                  <a:gd name="T71" fmla="*/ 10 h 121"/>
                  <a:gd name="T72" fmla="*/ 0 w 161"/>
                  <a:gd name="T73" fmla="*/ 10 h 121"/>
                  <a:gd name="T74" fmla="*/ 0 w 161"/>
                  <a:gd name="T75" fmla="*/ 10 h 121"/>
                  <a:gd name="T76" fmla="*/ 0 w 161"/>
                  <a:gd name="T77" fmla="*/ 10 h 121"/>
                  <a:gd name="T78" fmla="*/ 0 w 161"/>
                  <a:gd name="T79" fmla="*/ 10 h 121"/>
                  <a:gd name="T80" fmla="*/ 0 w 161"/>
                  <a:gd name="T81" fmla="*/ 10 h 121"/>
                  <a:gd name="T82" fmla="*/ 0 w 161"/>
                  <a:gd name="T83" fmla="*/ 10 h 12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61"/>
                  <a:gd name="T127" fmla="*/ 0 h 121"/>
                  <a:gd name="T128" fmla="*/ 161 w 161"/>
                  <a:gd name="T129" fmla="*/ 121 h 12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61" h="121">
                    <a:moveTo>
                      <a:pt x="0" y="16"/>
                    </a:moveTo>
                    <a:lnTo>
                      <a:pt x="14" y="14"/>
                    </a:lnTo>
                    <a:lnTo>
                      <a:pt x="26" y="12"/>
                    </a:lnTo>
                    <a:lnTo>
                      <a:pt x="39" y="12"/>
                    </a:lnTo>
                    <a:lnTo>
                      <a:pt x="53" y="10"/>
                    </a:lnTo>
                    <a:lnTo>
                      <a:pt x="67" y="8"/>
                    </a:lnTo>
                    <a:lnTo>
                      <a:pt x="79" y="10"/>
                    </a:lnTo>
                    <a:lnTo>
                      <a:pt x="92" y="12"/>
                    </a:lnTo>
                    <a:lnTo>
                      <a:pt x="104" y="17"/>
                    </a:lnTo>
                    <a:lnTo>
                      <a:pt x="118" y="27"/>
                    </a:lnTo>
                    <a:lnTo>
                      <a:pt x="125" y="39"/>
                    </a:lnTo>
                    <a:lnTo>
                      <a:pt x="129" y="53"/>
                    </a:lnTo>
                    <a:lnTo>
                      <a:pt x="129" y="68"/>
                    </a:lnTo>
                    <a:lnTo>
                      <a:pt x="127" y="78"/>
                    </a:lnTo>
                    <a:lnTo>
                      <a:pt x="124" y="88"/>
                    </a:lnTo>
                    <a:lnTo>
                      <a:pt x="120" y="98"/>
                    </a:lnTo>
                    <a:lnTo>
                      <a:pt x="116" y="107"/>
                    </a:lnTo>
                    <a:lnTo>
                      <a:pt x="118" y="113"/>
                    </a:lnTo>
                    <a:lnTo>
                      <a:pt x="124" y="119"/>
                    </a:lnTo>
                    <a:lnTo>
                      <a:pt x="129" y="121"/>
                    </a:lnTo>
                    <a:lnTo>
                      <a:pt x="137" y="121"/>
                    </a:lnTo>
                    <a:lnTo>
                      <a:pt x="157" y="100"/>
                    </a:lnTo>
                    <a:lnTo>
                      <a:pt x="161" y="70"/>
                    </a:lnTo>
                    <a:lnTo>
                      <a:pt x="149" y="41"/>
                    </a:lnTo>
                    <a:lnTo>
                      <a:pt x="129" y="19"/>
                    </a:lnTo>
                    <a:lnTo>
                      <a:pt x="116" y="12"/>
                    </a:lnTo>
                    <a:lnTo>
                      <a:pt x="104" y="6"/>
                    </a:lnTo>
                    <a:lnTo>
                      <a:pt x="90" y="2"/>
                    </a:lnTo>
                    <a:lnTo>
                      <a:pt x="75" y="0"/>
                    </a:lnTo>
                    <a:lnTo>
                      <a:pt x="65" y="0"/>
                    </a:lnTo>
                    <a:lnTo>
                      <a:pt x="55" y="0"/>
                    </a:lnTo>
                    <a:lnTo>
                      <a:pt x="45" y="2"/>
                    </a:lnTo>
                    <a:lnTo>
                      <a:pt x="37" y="4"/>
                    </a:lnTo>
                    <a:lnTo>
                      <a:pt x="28" y="8"/>
                    </a:lnTo>
                    <a:lnTo>
                      <a:pt x="18" y="10"/>
                    </a:lnTo>
                    <a:lnTo>
                      <a:pt x="10" y="12"/>
                    </a:lnTo>
                    <a:lnTo>
                      <a:pt x="0" y="14"/>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51" name="Freeform 29"/>
              <p:cNvSpPr>
                <a:spLocks/>
              </p:cNvSpPr>
              <p:nvPr/>
            </p:nvSpPr>
            <p:spPr bwMode="auto">
              <a:xfrm>
                <a:off x="2920" y="860"/>
                <a:ext cx="306" cy="26"/>
              </a:xfrm>
              <a:custGeom>
                <a:avLst/>
                <a:gdLst>
                  <a:gd name="T0" fmla="*/ 0 w 241"/>
                  <a:gd name="T1" fmla="*/ 6 h 27"/>
                  <a:gd name="T2" fmla="*/ 48367 w 241"/>
                  <a:gd name="T3" fmla="*/ 10 h 27"/>
                  <a:gd name="T4" fmla="*/ 97272 w 241"/>
                  <a:gd name="T5" fmla="*/ 12 h 27"/>
                  <a:gd name="T6" fmla="*/ 144527 w 241"/>
                  <a:gd name="T7" fmla="*/ 13 h 27"/>
                  <a:gd name="T8" fmla="*/ 196405 w 241"/>
                  <a:gd name="T9" fmla="*/ 13 h 27"/>
                  <a:gd name="T10" fmla="*/ 243846 w 241"/>
                  <a:gd name="T11" fmla="*/ 13 h 27"/>
                  <a:gd name="T12" fmla="*/ 291546 w 241"/>
                  <a:gd name="T13" fmla="*/ 13 h 27"/>
                  <a:gd name="T14" fmla="*/ 343976 w 241"/>
                  <a:gd name="T15" fmla="*/ 13 h 27"/>
                  <a:gd name="T16" fmla="*/ 391794 w 241"/>
                  <a:gd name="T17" fmla="*/ 13 h 27"/>
                  <a:gd name="T18" fmla="*/ 395757 w 241"/>
                  <a:gd name="T19" fmla="*/ 13 h 27"/>
                  <a:gd name="T20" fmla="*/ 391794 w 241"/>
                  <a:gd name="T21" fmla="*/ 13 h 27"/>
                  <a:gd name="T22" fmla="*/ 384115 w 241"/>
                  <a:gd name="T23" fmla="*/ 13 h 27"/>
                  <a:gd name="T24" fmla="*/ 378126 w 241"/>
                  <a:gd name="T25" fmla="*/ 13 h 27"/>
                  <a:gd name="T26" fmla="*/ 334986 w 241"/>
                  <a:gd name="T27" fmla="*/ 8 h 27"/>
                  <a:gd name="T28" fmla="*/ 285752 w 241"/>
                  <a:gd name="T29" fmla="*/ 4 h 27"/>
                  <a:gd name="T30" fmla="*/ 237878 w 241"/>
                  <a:gd name="T31" fmla="*/ 0 h 27"/>
                  <a:gd name="T32" fmla="*/ 189860 w 241"/>
                  <a:gd name="T33" fmla="*/ 0 h 27"/>
                  <a:gd name="T34" fmla="*/ 140278 w 241"/>
                  <a:gd name="T35" fmla="*/ 0 h 27"/>
                  <a:gd name="T36" fmla="*/ 92751 w 241"/>
                  <a:gd name="T37" fmla="*/ 0 h 27"/>
                  <a:gd name="T38" fmla="*/ 46688 w 241"/>
                  <a:gd name="T39" fmla="*/ 2 h 27"/>
                  <a:gd name="T40" fmla="*/ 0 w 241"/>
                  <a:gd name="T41" fmla="*/ 6 h 27"/>
                  <a:gd name="T42" fmla="*/ 0 w 241"/>
                  <a:gd name="T43" fmla="*/ 6 h 27"/>
                  <a:gd name="T44" fmla="*/ 0 w 241"/>
                  <a:gd name="T45" fmla="*/ 6 h 27"/>
                  <a:gd name="T46" fmla="*/ 0 w 241"/>
                  <a:gd name="T47" fmla="*/ 6 h 27"/>
                  <a:gd name="T48" fmla="*/ 0 w 241"/>
                  <a:gd name="T49" fmla="*/ 6 h 27"/>
                  <a:gd name="T50" fmla="*/ 0 w 241"/>
                  <a:gd name="T51" fmla="*/ 6 h 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1"/>
                  <a:gd name="T79" fmla="*/ 0 h 27"/>
                  <a:gd name="T80" fmla="*/ 241 w 241"/>
                  <a:gd name="T81" fmla="*/ 27 h 2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1" h="27">
                    <a:moveTo>
                      <a:pt x="0" y="6"/>
                    </a:moveTo>
                    <a:lnTo>
                      <a:pt x="30" y="10"/>
                    </a:lnTo>
                    <a:lnTo>
                      <a:pt x="59" y="12"/>
                    </a:lnTo>
                    <a:lnTo>
                      <a:pt x="88" y="16"/>
                    </a:lnTo>
                    <a:lnTo>
                      <a:pt x="120" y="18"/>
                    </a:lnTo>
                    <a:lnTo>
                      <a:pt x="149" y="22"/>
                    </a:lnTo>
                    <a:lnTo>
                      <a:pt x="178" y="24"/>
                    </a:lnTo>
                    <a:lnTo>
                      <a:pt x="210" y="25"/>
                    </a:lnTo>
                    <a:lnTo>
                      <a:pt x="239" y="27"/>
                    </a:lnTo>
                    <a:lnTo>
                      <a:pt x="241" y="25"/>
                    </a:lnTo>
                    <a:lnTo>
                      <a:pt x="239" y="20"/>
                    </a:lnTo>
                    <a:lnTo>
                      <a:pt x="235" y="16"/>
                    </a:lnTo>
                    <a:lnTo>
                      <a:pt x="231" y="14"/>
                    </a:lnTo>
                    <a:lnTo>
                      <a:pt x="204" y="8"/>
                    </a:lnTo>
                    <a:lnTo>
                      <a:pt x="174" y="4"/>
                    </a:lnTo>
                    <a:lnTo>
                      <a:pt x="145" y="0"/>
                    </a:lnTo>
                    <a:lnTo>
                      <a:pt x="116" y="0"/>
                    </a:lnTo>
                    <a:lnTo>
                      <a:pt x="86" y="0"/>
                    </a:lnTo>
                    <a:lnTo>
                      <a:pt x="57" y="0"/>
                    </a:lnTo>
                    <a:lnTo>
                      <a:pt x="28" y="2"/>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7854" name="Text Box 32"/>
              <p:cNvSpPr txBox="1">
                <a:spLocks noChangeArrowheads="1"/>
              </p:cNvSpPr>
              <p:nvPr/>
            </p:nvSpPr>
            <p:spPr bwMode="auto">
              <a:xfrm rot="816486">
                <a:off x="2872" y="1209"/>
                <a:ext cx="202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lgn="ctr">
                  <a:spcBef>
                    <a:spcPct val="0"/>
                  </a:spcBef>
                  <a:buFontTx/>
                  <a:buNone/>
                </a:pPr>
                <a:r>
                  <a:rPr lang="ru-RU" altLang="ru-RU" b="1" i="1" dirty="0">
                    <a:latin typeface="Palatino Linotype" panose="02040502050505030304" pitchFamily="18" charset="0"/>
                  </a:rPr>
                  <a:t>Группа компаний</a:t>
                </a:r>
                <a:r>
                  <a:rPr lang="ru-RU" altLang="ru-RU" b="1" i="1" dirty="0">
                    <a:solidFill>
                      <a:srgbClr val="800000"/>
                    </a:solidFill>
                    <a:latin typeface="Palatino Linotype" panose="02040502050505030304" pitchFamily="18" charset="0"/>
                  </a:rPr>
                  <a:t> </a:t>
                </a:r>
                <a:endParaRPr lang="en-US" altLang="ru-RU" b="1" i="1" dirty="0">
                  <a:solidFill>
                    <a:srgbClr val="800000"/>
                  </a:solidFill>
                  <a:latin typeface="Palatino Linotype" panose="02040502050505030304" pitchFamily="18" charset="0"/>
                </a:endParaRPr>
              </a:p>
              <a:p>
                <a:pPr algn="ctr">
                  <a:spcBef>
                    <a:spcPct val="0"/>
                  </a:spcBef>
                  <a:buFontTx/>
                  <a:buNone/>
                </a:pPr>
                <a:r>
                  <a:rPr lang="ru-RU" altLang="ru-RU" b="1" i="1" dirty="0">
                    <a:solidFill>
                      <a:schemeClr val="accent1">
                        <a:lumMod val="50000"/>
                      </a:schemeClr>
                    </a:solidFill>
                    <a:latin typeface="Palatino Linotype" panose="02040502050505030304" pitchFamily="18" charset="0"/>
                  </a:rPr>
                  <a:t>ПРОЕКТНАЯ ПРАКТИКА</a:t>
                </a:r>
              </a:p>
            </p:txBody>
          </p:sp>
          <p:sp>
            <p:nvSpPr>
              <p:cNvPr id="77855" name="Text Box 33"/>
              <p:cNvSpPr txBox="1">
                <a:spLocks noChangeArrowheads="1"/>
              </p:cNvSpPr>
              <p:nvPr/>
            </p:nvSpPr>
            <p:spPr bwMode="auto">
              <a:xfrm rot="955166">
                <a:off x="2485" y="1749"/>
                <a:ext cx="2358" cy="1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spcBef>
                    <a:spcPct val="0"/>
                  </a:spcBef>
                  <a:buFontTx/>
                  <a:buNone/>
                </a:pPr>
                <a:r>
                  <a:rPr lang="ru-RU" altLang="ru-RU" sz="1600" b="1" i="1" dirty="0">
                    <a:latin typeface="Palatino Linotype" panose="02040502050505030304" pitchFamily="18" charset="0"/>
                  </a:rPr>
                  <a:t>Специализация – управление проектами и программами</a:t>
                </a:r>
              </a:p>
              <a:p>
                <a:pPr>
                  <a:spcBef>
                    <a:spcPct val="0"/>
                  </a:spcBef>
                  <a:buSzPct val="90000"/>
                  <a:buFont typeface="Wingdings" panose="05000000000000000000" pitchFamily="2" charset="2"/>
                  <a:buChar char="ü"/>
                </a:pPr>
                <a:r>
                  <a:rPr lang="ru-RU" altLang="ru-RU" sz="1600" b="1" i="1" dirty="0">
                    <a:latin typeface="Palatino Linotype" panose="02040502050505030304" pitchFamily="18" charset="0"/>
                  </a:rPr>
                  <a:t> Разработка корпоративных </a:t>
                </a:r>
                <a:endParaRPr lang="en-US" altLang="ru-RU" sz="1600" b="1" i="1" dirty="0">
                  <a:latin typeface="Palatino Linotype" panose="02040502050505030304" pitchFamily="18" charset="0"/>
                </a:endParaRPr>
              </a:p>
              <a:p>
                <a:pPr>
                  <a:spcBef>
                    <a:spcPct val="0"/>
                  </a:spcBef>
                  <a:buSzPct val="90000"/>
                  <a:buFont typeface="Wingdings" panose="05000000000000000000" pitchFamily="2" charset="2"/>
                  <a:buNone/>
                </a:pPr>
                <a:r>
                  <a:rPr lang="en-US" altLang="ru-RU" sz="1600" b="1" i="1" dirty="0">
                    <a:latin typeface="Palatino Linotype" panose="02040502050505030304" pitchFamily="18" charset="0"/>
                  </a:rPr>
                  <a:t>    </a:t>
                </a:r>
                <a:r>
                  <a:rPr lang="ru-RU" altLang="ru-RU" sz="1600" b="1" i="1" dirty="0">
                    <a:latin typeface="Palatino Linotype" panose="02040502050505030304" pitchFamily="18" charset="0"/>
                  </a:rPr>
                  <a:t>стандартов</a:t>
                </a:r>
              </a:p>
              <a:p>
                <a:pPr>
                  <a:spcBef>
                    <a:spcPct val="0"/>
                  </a:spcBef>
                  <a:buSzPct val="90000"/>
                  <a:buFont typeface="Wingdings" panose="05000000000000000000" pitchFamily="2" charset="2"/>
                  <a:buChar char="ü"/>
                </a:pPr>
                <a:r>
                  <a:rPr lang="ru-RU" altLang="ru-RU" sz="1600" b="1" i="1" dirty="0">
                    <a:latin typeface="Palatino Linotype" panose="02040502050505030304" pitchFamily="18" charset="0"/>
                  </a:rPr>
                  <a:t> Разработка и внедрение</a:t>
                </a:r>
                <a:endParaRPr lang="en-US" altLang="ru-RU" sz="1600" b="1" i="1" dirty="0">
                  <a:latin typeface="Palatino Linotype" panose="02040502050505030304" pitchFamily="18" charset="0"/>
                </a:endParaRPr>
              </a:p>
              <a:p>
                <a:pPr>
                  <a:spcBef>
                    <a:spcPct val="0"/>
                  </a:spcBef>
                  <a:buSzPct val="90000"/>
                  <a:buFont typeface="Wingdings" panose="05000000000000000000" pitchFamily="2" charset="2"/>
                  <a:buNone/>
                </a:pPr>
                <a:r>
                  <a:rPr lang="en-US" altLang="ru-RU" sz="1600" b="1" i="1" dirty="0">
                    <a:latin typeface="Palatino Linotype" panose="02040502050505030304" pitchFamily="18" charset="0"/>
                  </a:rPr>
                  <a:t>   </a:t>
                </a:r>
                <a:r>
                  <a:rPr lang="ru-RU" altLang="ru-RU" sz="1600" b="1" i="1" dirty="0">
                    <a:latin typeface="Palatino Linotype" panose="02040502050505030304" pitchFamily="18" charset="0"/>
                  </a:rPr>
                  <a:t> систем управления</a:t>
                </a:r>
              </a:p>
              <a:p>
                <a:pPr>
                  <a:spcBef>
                    <a:spcPct val="0"/>
                  </a:spcBef>
                  <a:buSzPct val="90000"/>
                  <a:buFont typeface="Wingdings" panose="05000000000000000000" pitchFamily="2" charset="2"/>
                  <a:buChar char="ü"/>
                </a:pPr>
                <a:r>
                  <a:rPr lang="ru-RU" altLang="ru-RU" sz="1600" b="1" i="1" dirty="0">
                    <a:latin typeface="Palatino Linotype" panose="02040502050505030304" pitchFamily="18" charset="0"/>
                  </a:rPr>
                  <a:t> Обучение персонала</a:t>
                </a:r>
              </a:p>
            </p:txBody>
          </p:sp>
          <p:sp>
            <p:nvSpPr>
              <p:cNvPr id="77856" name="Text Box 34"/>
              <p:cNvSpPr txBox="1">
                <a:spLocks noChangeArrowheads="1"/>
              </p:cNvSpPr>
              <p:nvPr/>
            </p:nvSpPr>
            <p:spPr bwMode="auto">
              <a:xfrm>
                <a:off x="-199" y="3599"/>
                <a:ext cx="182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spcBef>
                    <a:spcPct val="0"/>
                  </a:spcBef>
                  <a:buFontTx/>
                  <a:buNone/>
                </a:pPr>
                <a:r>
                  <a:rPr lang="en-US" altLang="ru-RU" b="1" i="1" dirty="0">
                    <a:solidFill>
                      <a:schemeClr val="tx2">
                        <a:lumMod val="50000"/>
                      </a:schemeClr>
                    </a:solidFill>
                  </a:rPr>
                  <a:t>WWW.PMPRACTICE.RU</a:t>
                </a:r>
                <a:endParaRPr lang="ru-RU" altLang="ru-RU" b="1" i="1" dirty="0">
                  <a:solidFill>
                    <a:schemeClr val="tx2">
                      <a:lumMod val="50000"/>
                    </a:schemeClr>
                  </a:solidFill>
                </a:endParaRPr>
              </a:p>
            </p:txBody>
          </p:sp>
        </p:grpSp>
        <p:sp>
          <p:nvSpPr>
            <p:cNvPr id="77830" name="Rectangle 35"/>
            <p:cNvSpPr>
              <a:spLocks noChangeArrowheads="1"/>
            </p:cNvSpPr>
            <p:nvPr/>
          </p:nvSpPr>
          <p:spPr bwMode="auto">
            <a:xfrm>
              <a:off x="462033" y="640784"/>
              <a:ext cx="3817836" cy="1381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anose="020B0604020202020204" pitchFamily="34" charset="0"/>
                <a:buChar char="•"/>
                <a:defRPr>
                  <a:solidFill>
                    <a:schemeClr val="tx1"/>
                  </a:solidFill>
                  <a:latin typeface="Arial" panose="020B0604020202020204" pitchFamily="34" charset="0"/>
                </a:defRPr>
              </a:lvl1pPr>
              <a:lvl2pPr marL="742950" indent="-285750" eaLnBrk="0" hangingPunct="0">
                <a:spcBef>
                  <a:spcPct val="20000"/>
                </a:spcBef>
                <a:buFont typeface="Arial" panose="020B0604020202020204" pitchFamily="34" charset="0"/>
                <a:buChar char="–"/>
                <a:defRPr sz="1600">
                  <a:solidFill>
                    <a:schemeClr val="tx1"/>
                  </a:solidFill>
                  <a:latin typeface="Arial" panose="020B0604020202020204" pitchFamily="34" charset="0"/>
                </a:defRPr>
              </a:lvl2pPr>
              <a:lvl3pPr marL="1143000" indent="-228600" eaLnBrk="0" hangingPunct="0">
                <a:spcBef>
                  <a:spcPct val="20000"/>
                </a:spcBef>
                <a:buFont typeface="Arial" panose="020B0604020202020204" pitchFamily="34" charset="0"/>
                <a:buChar char="•"/>
                <a:defRPr sz="1400">
                  <a:solidFill>
                    <a:schemeClr val="tx1"/>
                  </a:solidFill>
                  <a:latin typeface="Arial" panose="020B0604020202020204" pitchFamily="34" charset="0"/>
                </a:defRPr>
              </a:lvl3pPr>
              <a:lvl4pPr marL="1600200" indent="-228600" eaLnBrk="0" hangingPunct="0">
                <a:spcBef>
                  <a:spcPct val="20000"/>
                </a:spcBef>
                <a:buFont typeface="Arial" panose="020B0604020202020204" pitchFamily="34" charset="0"/>
                <a:buChar char="–"/>
                <a:defRPr sz="1200">
                  <a:solidFill>
                    <a:schemeClr val="tx1"/>
                  </a:solidFill>
                  <a:latin typeface="Arial" panose="020B0604020202020204" pitchFamily="34" charset="0"/>
                </a:defRPr>
              </a:lvl4pPr>
              <a:lvl5pPr marL="2057400" indent="-228600" eaLnBrk="0" hangingPunct="0">
                <a:spcBef>
                  <a:spcPct val="20000"/>
                </a:spcBef>
                <a:buFont typeface="Arial" panose="020B0604020202020204" pitchFamily="34" charset="0"/>
                <a:buChar char="»"/>
                <a:defRPr sz="11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100">
                  <a:solidFill>
                    <a:schemeClr val="tx1"/>
                  </a:solidFill>
                  <a:latin typeface="Arial" panose="020B0604020202020204" pitchFamily="34" charset="0"/>
                </a:defRPr>
              </a:lvl9pPr>
            </a:lstStyle>
            <a:p>
              <a:pPr>
                <a:buFontTx/>
                <a:buNone/>
              </a:pPr>
              <a:r>
                <a:rPr lang="ru-RU" altLang="ru-RU" b="1" dirty="0"/>
                <a:t>Денис Ковтуненко</a:t>
              </a:r>
            </a:p>
            <a:p>
              <a:pPr marL="0" indent="0">
                <a:buNone/>
              </a:pPr>
              <a:r>
                <a:rPr lang="en-US" altLang="ru-RU" b="1" dirty="0">
                  <a:solidFill>
                    <a:schemeClr val="tx2">
                      <a:lumMod val="50000"/>
                    </a:schemeClr>
                  </a:solidFill>
                  <a:sym typeface="Wingdings" panose="05000000000000000000" pitchFamily="2" charset="2"/>
                </a:rPr>
                <a:t>dkovtunenko@pmpractice.ru</a:t>
              </a:r>
            </a:p>
            <a:p>
              <a:pPr>
                <a:buFont typeface="Wingdings" panose="05000000000000000000" pitchFamily="2" charset="2"/>
                <a:buNone/>
              </a:pPr>
              <a:r>
                <a:rPr lang="en-US" altLang="ru-RU" dirty="0">
                  <a:ln w="0"/>
                  <a:effectLst>
                    <a:outerShdw blurRad="38100" dist="19050" dir="2700000" algn="tl" rotWithShape="0">
                      <a:schemeClr val="dk1">
                        <a:alpha val="40000"/>
                      </a:schemeClr>
                    </a:outerShdw>
                  </a:effectLst>
                  <a:sym typeface="Wingdings" panose="05000000000000000000" pitchFamily="2" charset="2"/>
                </a:rPr>
                <a:t></a:t>
              </a:r>
              <a:r>
                <a:rPr lang="ru-RU" altLang="ru-RU" b="1" dirty="0"/>
                <a:t> + 7(495) 258-06-68</a:t>
              </a:r>
            </a:p>
            <a:p>
              <a:pPr>
                <a:buFontTx/>
                <a:buNone/>
              </a:pPr>
              <a:endParaRPr lang="ru-RU" altLang="ru-RU" sz="2000" b="1" dirty="0"/>
            </a:p>
          </p:txBody>
        </p:sp>
      </p:grpSp>
      <p:sp>
        <p:nvSpPr>
          <p:cNvPr id="30" name="Freeform 26"/>
          <p:cNvSpPr>
            <a:spLocks/>
          </p:cNvSpPr>
          <p:nvPr/>
        </p:nvSpPr>
        <p:spPr bwMode="auto">
          <a:xfrm rot="20459305">
            <a:off x="3265959" y="3518556"/>
            <a:ext cx="809758" cy="500998"/>
          </a:xfrm>
          <a:custGeom>
            <a:avLst/>
            <a:gdLst>
              <a:gd name="T0" fmla="*/ 709013 w 438"/>
              <a:gd name="T1" fmla="*/ 0 h 305"/>
              <a:gd name="T2" fmla="*/ 671336 w 438"/>
              <a:gd name="T3" fmla="*/ 8 h 305"/>
              <a:gd name="T4" fmla="*/ 632614 w 438"/>
              <a:gd name="T5" fmla="*/ 9 h 305"/>
              <a:gd name="T6" fmla="*/ 590287 w 438"/>
              <a:gd name="T7" fmla="*/ 16 h 305"/>
              <a:gd name="T8" fmla="*/ 544174 w 438"/>
              <a:gd name="T9" fmla="*/ 20 h 305"/>
              <a:gd name="T10" fmla="*/ 499824 w 438"/>
              <a:gd name="T11" fmla="*/ 24 h 305"/>
              <a:gd name="T12" fmla="*/ 452757 w 438"/>
              <a:gd name="T13" fmla="*/ 28 h 305"/>
              <a:gd name="T14" fmla="*/ 398349 w 438"/>
              <a:gd name="T15" fmla="*/ 32 h 305"/>
              <a:gd name="T16" fmla="*/ 344790 w 438"/>
              <a:gd name="T17" fmla="*/ 35 h 305"/>
              <a:gd name="T18" fmla="*/ 303066 w 438"/>
              <a:gd name="T19" fmla="*/ 37 h 305"/>
              <a:gd name="T20" fmla="*/ 258545 w 438"/>
              <a:gd name="T21" fmla="*/ 38 h 305"/>
              <a:gd name="T22" fmla="*/ 213399 w 438"/>
              <a:gd name="T23" fmla="*/ 40 h 305"/>
              <a:gd name="T24" fmla="*/ 169204 w 438"/>
              <a:gd name="T25" fmla="*/ 40 h 305"/>
              <a:gd name="T26" fmla="*/ 124822 w 438"/>
              <a:gd name="T27" fmla="*/ 42 h 305"/>
              <a:gd name="T28" fmla="*/ 79653 w 438"/>
              <a:gd name="T29" fmla="*/ 43 h 305"/>
              <a:gd name="T30" fmla="*/ 42137 w 438"/>
              <a:gd name="T31" fmla="*/ 45 h 305"/>
              <a:gd name="T32" fmla="*/ 4282 w 438"/>
              <a:gd name="T33" fmla="*/ 48 h 305"/>
              <a:gd name="T34" fmla="*/ 0 w 438"/>
              <a:gd name="T35" fmla="*/ 50 h 305"/>
              <a:gd name="T36" fmla="*/ 0 w 438"/>
              <a:gd name="T37" fmla="*/ 50 h 305"/>
              <a:gd name="T38" fmla="*/ 4282 w 438"/>
              <a:gd name="T39" fmla="*/ 51 h 305"/>
              <a:gd name="T40" fmla="*/ 11119 w 438"/>
              <a:gd name="T41" fmla="*/ 51 h 305"/>
              <a:gd name="T42" fmla="*/ 66004 w 438"/>
              <a:gd name="T43" fmla="*/ 50 h 305"/>
              <a:gd name="T44" fmla="*/ 115629 w 438"/>
              <a:gd name="T45" fmla="*/ 47 h 305"/>
              <a:gd name="T46" fmla="*/ 169204 w 438"/>
              <a:gd name="T47" fmla="*/ 45 h 305"/>
              <a:gd name="T48" fmla="*/ 218624 w 438"/>
              <a:gd name="T49" fmla="*/ 43 h 305"/>
              <a:gd name="T50" fmla="*/ 276168 w 438"/>
              <a:gd name="T51" fmla="*/ 42 h 305"/>
              <a:gd name="T52" fmla="*/ 325435 w 438"/>
              <a:gd name="T53" fmla="*/ 40 h 305"/>
              <a:gd name="T54" fmla="*/ 375487 w 438"/>
              <a:gd name="T55" fmla="*/ 38 h 305"/>
              <a:gd name="T56" fmla="*/ 427702 w 438"/>
              <a:gd name="T57" fmla="*/ 34 h 305"/>
              <a:gd name="T58" fmla="*/ 469612 w 438"/>
              <a:gd name="T59" fmla="*/ 32 h 305"/>
              <a:gd name="T60" fmla="*/ 509292 w 438"/>
              <a:gd name="T61" fmla="*/ 26 h 305"/>
              <a:gd name="T62" fmla="*/ 548499 w 438"/>
              <a:gd name="T63" fmla="*/ 24 h 305"/>
              <a:gd name="T64" fmla="*/ 586071 w 438"/>
              <a:gd name="T65" fmla="*/ 20 h 305"/>
              <a:gd name="T66" fmla="*/ 618248 w 438"/>
              <a:gd name="T67" fmla="*/ 15 h 305"/>
              <a:gd name="T68" fmla="*/ 652489 w 438"/>
              <a:gd name="T69" fmla="*/ 9 h 305"/>
              <a:gd name="T70" fmla="*/ 681883 w 438"/>
              <a:gd name="T71" fmla="*/ 8 h 305"/>
              <a:gd name="T72" fmla="*/ 713019 w 438"/>
              <a:gd name="T73" fmla="*/ 6 h 305"/>
              <a:gd name="T74" fmla="*/ 713019 w 438"/>
              <a:gd name="T75" fmla="*/ 4 h 305"/>
              <a:gd name="T76" fmla="*/ 713019 w 438"/>
              <a:gd name="T77" fmla="*/ 2 h 305"/>
              <a:gd name="T78" fmla="*/ 709013 w 438"/>
              <a:gd name="T79" fmla="*/ 0 h 305"/>
              <a:gd name="T80" fmla="*/ 709013 w 438"/>
              <a:gd name="T81" fmla="*/ 0 h 305"/>
              <a:gd name="T82" fmla="*/ 709013 w 438"/>
              <a:gd name="T83" fmla="*/ 0 h 3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8"/>
              <a:gd name="T127" fmla="*/ 0 h 305"/>
              <a:gd name="T128" fmla="*/ 438 w 438"/>
              <a:gd name="T129" fmla="*/ 305 h 3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8" h="305">
                <a:moveTo>
                  <a:pt x="436" y="0"/>
                </a:moveTo>
                <a:lnTo>
                  <a:pt x="413" y="31"/>
                </a:lnTo>
                <a:lnTo>
                  <a:pt x="388" y="61"/>
                </a:lnTo>
                <a:lnTo>
                  <a:pt x="362" y="88"/>
                </a:lnTo>
                <a:lnTo>
                  <a:pt x="335" y="115"/>
                </a:lnTo>
                <a:lnTo>
                  <a:pt x="307" y="141"/>
                </a:lnTo>
                <a:lnTo>
                  <a:pt x="278" y="164"/>
                </a:lnTo>
                <a:lnTo>
                  <a:pt x="245" y="186"/>
                </a:lnTo>
                <a:lnTo>
                  <a:pt x="212" y="205"/>
                </a:lnTo>
                <a:lnTo>
                  <a:pt x="186" y="217"/>
                </a:lnTo>
                <a:lnTo>
                  <a:pt x="159" y="225"/>
                </a:lnTo>
                <a:lnTo>
                  <a:pt x="131" y="233"/>
                </a:lnTo>
                <a:lnTo>
                  <a:pt x="104" y="241"/>
                </a:lnTo>
                <a:lnTo>
                  <a:pt x="77" y="248"/>
                </a:lnTo>
                <a:lnTo>
                  <a:pt x="49" y="258"/>
                </a:lnTo>
                <a:lnTo>
                  <a:pt x="26" y="270"/>
                </a:lnTo>
                <a:lnTo>
                  <a:pt x="2" y="286"/>
                </a:lnTo>
                <a:lnTo>
                  <a:pt x="0" y="291"/>
                </a:lnTo>
                <a:lnTo>
                  <a:pt x="0" y="297"/>
                </a:lnTo>
                <a:lnTo>
                  <a:pt x="2" y="305"/>
                </a:lnTo>
                <a:lnTo>
                  <a:pt x="6" y="305"/>
                </a:lnTo>
                <a:lnTo>
                  <a:pt x="40" y="291"/>
                </a:lnTo>
                <a:lnTo>
                  <a:pt x="71" y="280"/>
                </a:lnTo>
                <a:lnTo>
                  <a:pt x="104" y="268"/>
                </a:lnTo>
                <a:lnTo>
                  <a:pt x="135" y="258"/>
                </a:lnTo>
                <a:lnTo>
                  <a:pt x="169" y="246"/>
                </a:lnTo>
                <a:lnTo>
                  <a:pt x="200" y="233"/>
                </a:lnTo>
                <a:lnTo>
                  <a:pt x="231" y="219"/>
                </a:lnTo>
                <a:lnTo>
                  <a:pt x="262" y="201"/>
                </a:lnTo>
                <a:lnTo>
                  <a:pt x="288" y="184"/>
                </a:lnTo>
                <a:lnTo>
                  <a:pt x="313" y="162"/>
                </a:lnTo>
                <a:lnTo>
                  <a:pt x="337" y="139"/>
                </a:lnTo>
                <a:lnTo>
                  <a:pt x="360" y="113"/>
                </a:lnTo>
                <a:lnTo>
                  <a:pt x="380" y="86"/>
                </a:lnTo>
                <a:lnTo>
                  <a:pt x="401" y="61"/>
                </a:lnTo>
                <a:lnTo>
                  <a:pt x="419" y="33"/>
                </a:lnTo>
                <a:lnTo>
                  <a:pt x="438" y="6"/>
                </a:lnTo>
                <a:lnTo>
                  <a:pt x="438" y="4"/>
                </a:lnTo>
                <a:lnTo>
                  <a:pt x="438" y="2"/>
                </a:lnTo>
                <a:lnTo>
                  <a:pt x="4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31" name="Freeform 24"/>
          <p:cNvSpPr>
            <a:spLocks/>
          </p:cNvSpPr>
          <p:nvPr/>
        </p:nvSpPr>
        <p:spPr bwMode="auto">
          <a:xfrm rot="238961">
            <a:off x="3311246" y="4194002"/>
            <a:ext cx="2489730" cy="1011092"/>
          </a:xfrm>
          <a:custGeom>
            <a:avLst/>
            <a:gdLst>
              <a:gd name="T0" fmla="*/ 42907 w 1756"/>
              <a:gd name="T1" fmla="*/ 9 h 864"/>
              <a:gd name="T2" fmla="*/ 158401 w 1756"/>
              <a:gd name="T3" fmla="*/ 22 h 864"/>
              <a:gd name="T4" fmla="*/ 289724 w 1756"/>
              <a:gd name="T5" fmla="*/ 33 h 864"/>
              <a:gd name="T6" fmla="*/ 426649 w 1756"/>
              <a:gd name="T7" fmla="*/ 43 h 864"/>
              <a:gd name="T8" fmla="*/ 535327 w 1756"/>
              <a:gd name="T9" fmla="*/ 52 h 864"/>
              <a:gd name="T10" fmla="*/ 623819 w 1756"/>
              <a:gd name="T11" fmla="*/ 59 h 864"/>
              <a:gd name="T12" fmla="*/ 711571 w 1756"/>
              <a:gd name="T13" fmla="*/ 65 h 864"/>
              <a:gd name="T14" fmla="*/ 800251 w 1756"/>
              <a:gd name="T15" fmla="*/ 71 h 864"/>
              <a:gd name="T16" fmla="*/ 893633 w 1756"/>
              <a:gd name="T17" fmla="*/ 78 h 864"/>
              <a:gd name="T18" fmla="*/ 986602 w 1756"/>
              <a:gd name="T19" fmla="*/ 84 h 864"/>
              <a:gd name="T20" fmla="*/ 1078264 w 1756"/>
              <a:gd name="T21" fmla="*/ 89 h 864"/>
              <a:gd name="T22" fmla="*/ 1175664 w 1756"/>
              <a:gd name="T23" fmla="*/ 94 h 864"/>
              <a:gd name="T24" fmla="*/ 1315203 w 1756"/>
              <a:gd name="T25" fmla="*/ 102 h 864"/>
              <a:gd name="T26" fmla="*/ 1498341 w 1756"/>
              <a:gd name="T27" fmla="*/ 111 h 864"/>
              <a:gd name="T28" fmla="*/ 1688892 w 1756"/>
              <a:gd name="T29" fmla="*/ 119 h 864"/>
              <a:gd name="T30" fmla="*/ 1880100 w 1756"/>
              <a:gd name="T31" fmla="*/ 127 h 864"/>
              <a:gd name="T32" fmla="*/ 2071848 w 1756"/>
              <a:gd name="T33" fmla="*/ 133 h 864"/>
              <a:gd name="T34" fmla="*/ 2265983 w 1756"/>
              <a:gd name="T35" fmla="*/ 139 h 864"/>
              <a:gd name="T36" fmla="*/ 2463767 w 1756"/>
              <a:gd name="T37" fmla="*/ 146 h 864"/>
              <a:gd name="T38" fmla="*/ 2664094 w 1756"/>
              <a:gd name="T39" fmla="*/ 151 h 864"/>
              <a:gd name="T40" fmla="*/ 2767357 w 1756"/>
              <a:gd name="T41" fmla="*/ 153 h 864"/>
              <a:gd name="T42" fmla="*/ 2776529 w 1756"/>
              <a:gd name="T43" fmla="*/ 151 h 864"/>
              <a:gd name="T44" fmla="*/ 2674176 w 1756"/>
              <a:gd name="T45" fmla="*/ 147 h 864"/>
              <a:gd name="T46" fmla="*/ 2477124 w 1756"/>
              <a:gd name="T47" fmla="*/ 143 h 864"/>
              <a:gd name="T48" fmla="*/ 2282877 w 1756"/>
              <a:gd name="T49" fmla="*/ 137 h 864"/>
              <a:gd name="T50" fmla="*/ 2087121 w 1756"/>
              <a:gd name="T51" fmla="*/ 131 h 864"/>
              <a:gd name="T52" fmla="*/ 1896095 w 1756"/>
              <a:gd name="T53" fmla="*/ 124 h 864"/>
              <a:gd name="T54" fmla="*/ 1705617 w 1756"/>
              <a:gd name="T55" fmla="*/ 116 h 864"/>
              <a:gd name="T56" fmla="*/ 1517363 w 1756"/>
              <a:gd name="T57" fmla="*/ 108 h 864"/>
              <a:gd name="T58" fmla="*/ 1337596 w 1756"/>
              <a:gd name="T59" fmla="*/ 99 h 864"/>
              <a:gd name="T60" fmla="*/ 1196448 w 1756"/>
              <a:gd name="T61" fmla="*/ 93 h 864"/>
              <a:gd name="T62" fmla="*/ 1107208 w 1756"/>
              <a:gd name="T63" fmla="*/ 88 h 864"/>
              <a:gd name="T64" fmla="*/ 1019350 w 1756"/>
              <a:gd name="T65" fmla="*/ 82 h 864"/>
              <a:gd name="T66" fmla="*/ 930691 w 1756"/>
              <a:gd name="T67" fmla="*/ 77 h 864"/>
              <a:gd name="T68" fmla="*/ 844308 w 1756"/>
              <a:gd name="T69" fmla="*/ 71 h 864"/>
              <a:gd name="T70" fmla="*/ 761248 w 1756"/>
              <a:gd name="T71" fmla="*/ 65 h 864"/>
              <a:gd name="T72" fmla="*/ 677371 w 1756"/>
              <a:gd name="T73" fmla="*/ 59 h 864"/>
              <a:gd name="T74" fmla="*/ 593393 w 1756"/>
              <a:gd name="T75" fmla="*/ 53 h 864"/>
              <a:gd name="T76" fmla="*/ 515419 w 1756"/>
              <a:gd name="T77" fmla="*/ 47 h 864"/>
              <a:gd name="T78" fmla="*/ 442412 w 1756"/>
              <a:gd name="T79" fmla="*/ 41 h 864"/>
              <a:gd name="T80" fmla="*/ 367435 w 1756"/>
              <a:gd name="T81" fmla="*/ 37 h 864"/>
              <a:gd name="T82" fmla="*/ 294268 w 1756"/>
              <a:gd name="T83" fmla="*/ 30 h 864"/>
              <a:gd name="T84" fmla="*/ 222980 w 1756"/>
              <a:gd name="T85" fmla="*/ 24 h 864"/>
              <a:gd name="T86" fmla="*/ 152896 w 1756"/>
              <a:gd name="T87" fmla="*/ 19 h 864"/>
              <a:gd name="T88" fmla="*/ 87523 w 1756"/>
              <a:gd name="T89" fmla="*/ 10 h 864"/>
              <a:gd name="T90" fmla="*/ 28166 w 1756"/>
              <a:gd name="T91" fmla="*/ 9 h 864"/>
              <a:gd name="T92" fmla="*/ 0 w 1756"/>
              <a:gd name="T93" fmla="*/ 0 h 864"/>
              <a:gd name="T94" fmla="*/ 0 w 1756"/>
              <a:gd name="T95" fmla="*/ 0 h 864"/>
              <a:gd name="T96" fmla="*/ 0 w 1756"/>
              <a:gd name="T97" fmla="*/ 0 h 8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56"/>
              <a:gd name="T148" fmla="*/ 0 h 864"/>
              <a:gd name="T149" fmla="*/ 1756 w 1756"/>
              <a:gd name="T150" fmla="*/ 864 h 8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56" h="864">
                <a:moveTo>
                  <a:pt x="0" y="0"/>
                </a:moveTo>
                <a:lnTo>
                  <a:pt x="27" y="41"/>
                </a:lnTo>
                <a:lnTo>
                  <a:pt x="61" y="80"/>
                </a:lnTo>
                <a:lnTo>
                  <a:pt x="100" y="117"/>
                </a:lnTo>
                <a:lnTo>
                  <a:pt x="141" y="152"/>
                </a:lnTo>
                <a:lnTo>
                  <a:pt x="184" y="186"/>
                </a:lnTo>
                <a:lnTo>
                  <a:pt x="227" y="217"/>
                </a:lnTo>
                <a:lnTo>
                  <a:pt x="270" y="246"/>
                </a:lnTo>
                <a:lnTo>
                  <a:pt x="311" y="276"/>
                </a:lnTo>
                <a:lnTo>
                  <a:pt x="338" y="295"/>
                </a:lnTo>
                <a:lnTo>
                  <a:pt x="366" y="315"/>
                </a:lnTo>
                <a:lnTo>
                  <a:pt x="395" y="332"/>
                </a:lnTo>
                <a:lnTo>
                  <a:pt x="422" y="352"/>
                </a:lnTo>
                <a:lnTo>
                  <a:pt x="450" y="369"/>
                </a:lnTo>
                <a:lnTo>
                  <a:pt x="479" y="387"/>
                </a:lnTo>
                <a:lnTo>
                  <a:pt x="506" y="405"/>
                </a:lnTo>
                <a:lnTo>
                  <a:pt x="536" y="422"/>
                </a:lnTo>
                <a:lnTo>
                  <a:pt x="565" y="440"/>
                </a:lnTo>
                <a:lnTo>
                  <a:pt x="594" y="457"/>
                </a:lnTo>
                <a:lnTo>
                  <a:pt x="624" y="473"/>
                </a:lnTo>
                <a:lnTo>
                  <a:pt x="653" y="491"/>
                </a:lnTo>
                <a:lnTo>
                  <a:pt x="682" y="506"/>
                </a:lnTo>
                <a:lnTo>
                  <a:pt x="714" y="522"/>
                </a:lnTo>
                <a:lnTo>
                  <a:pt x="743" y="536"/>
                </a:lnTo>
                <a:lnTo>
                  <a:pt x="774" y="551"/>
                </a:lnTo>
                <a:lnTo>
                  <a:pt x="831" y="579"/>
                </a:lnTo>
                <a:lnTo>
                  <a:pt x="890" y="604"/>
                </a:lnTo>
                <a:lnTo>
                  <a:pt x="948" y="630"/>
                </a:lnTo>
                <a:lnTo>
                  <a:pt x="1007" y="653"/>
                </a:lnTo>
                <a:lnTo>
                  <a:pt x="1068" y="676"/>
                </a:lnTo>
                <a:lnTo>
                  <a:pt x="1128" y="698"/>
                </a:lnTo>
                <a:lnTo>
                  <a:pt x="1189" y="719"/>
                </a:lnTo>
                <a:lnTo>
                  <a:pt x="1249" y="739"/>
                </a:lnTo>
                <a:lnTo>
                  <a:pt x="1310" y="757"/>
                </a:lnTo>
                <a:lnTo>
                  <a:pt x="1373" y="776"/>
                </a:lnTo>
                <a:lnTo>
                  <a:pt x="1433" y="792"/>
                </a:lnTo>
                <a:lnTo>
                  <a:pt x="1496" y="809"/>
                </a:lnTo>
                <a:lnTo>
                  <a:pt x="1558" y="823"/>
                </a:lnTo>
                <a:lnTo>
                  <a:pt x="1621" y="839"/>
                </a:lnTo>
                <a:lnTo>
                  <a:pt x="1684" y="852"/>
                </a:lnTo>
                <a:lnTo>
                  <a:pt x="1746" y="864"/>
                </a:lnTo>
                <a:lnTo>
                  <a:pt x="1750" y="862"/>
                </a:lnTo>
                <a:lnTo>
                  <a:pt x="1754" y="858"/>
                </a:lnTo>
                <a:lnTo>
                  <a:pt x="1756" y="854"/>
                </a:lnTo>
                <a:lnTo>
                  <a:pt x="1754" y="850"/>
                </a:lnTo>
                <a:lnTo>
                  <a:pt x="1691" y="835"/>
                </a:lnTo>
                <a:lnTo>
                  <a:pt x="1629" y="821"/>
                </a:lnTo>
                <a:lnTo>
                  <a:pt x="1566" y="806"/>
                </a:lnTo>
                <a:lnTo>
                  <a:pt x="1506" y="788"/>
                </a:lnTo>
                <a:lnTo>
                  <a:pt x="1443" y="772"/>
                </a:lnTo>
                <a:lnTo>
                  <a:pt x="1382" y="755"/>
                </a:lnTo>
                <a:lnTo>
                  <a:pt x="1320" y="737"/>
                </a:lnTo>
                <a:lnTo>
                  <a:pt x="1259" y="718"/>
                </a:lnTo>
                <a:lnTo>
                  <a:pt x="1199" y="698"/>
                </a:lnTo>
                <a:lnTo>
                  <a:pt x="1140" y="678"/>
                </a:lnTo>
                <a:lnTo>
                  <a:pt x="1079" y="657"/>
                </a:lnTo>
                <a:lnTo>
                  <a:pt x="1021" y="635"/>
                </a:lnTo>
                <a:lnTo>
                  <a:pt x="960" y="612"/>
                </a:lnTo>
                <a:lnTo>
                  <a:pt x="901" y="588"/>
                </a:lnTo>
                <a:lnTo>
                  <a:pt x="845" y="563"/>
                </a:lnTo>
                <a:lnTo>
                  <a:pt x="786" y="538"/>
                </a:lnTo>
                <a:lnTo>
                  <a:pt x="757" y="524"/>
                </a:lnTo>
                <a:lnTo>
                  <a:pt x="729" y="510"/>
                </a:lnTo>
                <a:lnTo>
                  <a:pt x="700" y="495"/>
                </a:lnTo>
                <a:lnTo>
                  <a:pt x="673" y="481"/>
                </a:lnTo>
                <a:lnTo>
                  <a:pt x="645" y="465"/>
                </a:lnTo>
                <a:lnTo>
                  <a:pt x="616" y="450"/>
                </a:lnTo>
                <a:lnTo>
                  <a:pt x="588" y="434"/>
                </a:lnTo>
                <a:lnTo>
                  <a:pt x="561" y="418"/>
                </a:lnTo>
                <a:lnTo>
                  <a:pt x="534" y="403"/>
                </a:lnTo>
                <a:lnTo>
                  <a:pt x="508" y="385"/>
                </a:lnTo>
                <a:lnTo>
                  <a:pt x="481" y="369"/>
                </a:lnTo>
                <a:lnTo>
                  <a:pt x="454" y="352"/>
                </a:lnTo>
                <a:lnTo>
                  <a:pt x="428" y="336"/>
                </a:lnTo>
                <a:lnTo>
                  <a:pt x="401" y="319"/>
                </a:lnTo>
                <a:lnTo>
                  <a:pt x="375" y="301"/>
                </a:lnTo>
                <a:lnTo>
                  <a:pt x="348" y="283"/>
                </a:lnTo>
                <a:lnTo>
                  <a:pt x="326" y="268"/>
                </a:lnTo>
                <a:lnTo>
                  <a:pt x="303" y="252"/>
                </a:lnTo>
                <a:lnTo>
                  <a:pt x="280" y="236"/>
                </a:lnTo>
                <a:lnTo>
                  <a:pt x="256" y="221"/>
                </a:lnTo>
                <a:lnTo>
                  <a:pt x="233" y="205"/>
                </a:lnTo>
                <a:lnTo>
                  <a:pt x="209" y="188"/>
                </a:lnTo>
                <a:lnTo>
                  <a:pt x="186" y="170"/>
                </a:lnTo>
                <a:lnTo>
                  <a:pt x="162" y="152"/>
                </a:lnTo>
                <a:lnTo>
                  <a:pt x="141" y="135"/>
                </a:lnTo>
                <a:lnTo>
                  <a:pt x="117" y="117"/>
                </a:lnTo>
                <a:lnTo>
                  <a:pt x="96" y="100"/>
                </a:lnTo>
                <a:lnTo>
                  <a:pt x="74" y="80"/>
                </a:lnTo>
                <a:lnTo>
                  <a:pt x="55" y="60"/>
                </a:lnTo>
                <a:lnTo>
                  <a:pt x="35" y="41"/>
                </a:lnTo>
                <a:lnTo>
                  <a:pt x="17" y="2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Tree>
    <p:extLst>
      <p:ext uri="{BB962C8B-B14F-4D97-AF65-F5344CB8AC3E}">
        <p14:creationId xmlns:p14="http://schemas.microsoft.com/office/powerpoint/2010/main" val="3646774401"/>
      </p:ext>
    </p:extLst>
  </p:cSld>
  <p:clrMapOvr>
    <a:masterClrMapping/>
  </p:clrMapOvr>
</p:sld>
</file>

<file path=ppt/theme/theme1.xml><?xml version="1.0" encoding="utf-8"?>
<a:theme xmlns:a="http://schemas.openxmlformats.org/drawingml/2006/main" name="Тема УКЦ  ТЕКОРА 2008">
  <a:themeElements>
    <a:clrScheme name="ТЕКОРА">
      <a:dk1>
        <a:sysClr val="windowText" lastClr="000000"/>
      </a:dk1>
      <a:lt1>
        <a:sysClr val="window" lastClr="FFFFFF"/>
      </a:lt1>
      <a:dk2>
        <a:srgbClr val="548DD4"/>
      </a:dk2>
      <a:lt2>
        <a:srgbClr val="EEECE1"/>
      </a:lt2>
      <a:accent1>
        <a:srgbClr val="BAD1E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23543</TotalTime>
  <Words>5836</Words>
  <Application>Microsoft Office PowerPoint</Application>
  <PresentationFormat>Экран (4:3)</PresentationFormat>
  <Paragraphs>1467</Paragraphs>
  <Slides>95</Slides>
  <Notes>46</Notes>
  <HiddenSlides>0</HiddenSlides>
  <MMClips>0</MMClips>
  <ScaleCrop>false</ScaleCrop>
  <HeadingPairs>
    <vt:vector size="4" baseType="variant">
      <vt:variant>
        <vt:lpstr>Тема</vt:lpstr>
      </vt:variant>
      <vt:variant>
        <vt:i4>1</vt:i4>
      </vt:variant>
      <vt:variant>
        <vt:lpstr>Заголовки слайдов</vt:lpstr>
      </vt:variant>
      <vt:variant>
        <vt:i4>95</vt:i4>
      </vt:variant>
    </vt:vector>
  </HeadingPairs>
  <TitlesOfParts>
    <vt:vector size="96" baseType="lpstr">
      <vt:lpstr>Тема УКЦ  ТЕКОРА 2008</vt:lpstr>
      <vt:lpstr>ПРАКТИКУМ  УПРАВЛЕНИЯ ПРОЕКТАМИ</vt:lpstr>
      <vt:lpstr>Знакомство. Наши задачи.</vt:lpstr>
      <vt:lpstr>Программа тренинга</vt:lpstr>
      <vt:lpstr>Введение в управление  проектами</vt:lpstr>
      <vt:lpstr>Единое понимание. Кошки.</vt:lpstr>
      <vt:lpstr>Деловая игра «Интуитивное управление проектом»</vt:lpstr>
      <vt:lpstr>Международные  ассоциации  и стандарты</vt:lpstr>
      <vt:lpstr>Основные типы деятельности компании </vt:lpstr>
      <vt:lpstr>Процесс – отлаженная технология </vt:lpstr>
      <vt:lpstr>Основные типы деятельности компании </vt:lpstr>
      <vt:lpstr>Проект – уникальное предприятие</vt:lpstr>
      <vt:lpstr>Основные типы деятельности компании </vt:lpstr>
      <vt:lpstr>Объекты управления</vt:lpstr>
      <vt:lpstr>Проект</vt:lpstr>
      <vt:lpstr>Проекты в деятельности организации</vt:lpstr>
      <vt:lpstr>Классификация проектов (вариант)</vt:lpstr>
      <vt:lpstr>Современные тенденции  в управлении проектами</vt:lpstr>
      <vt:lpstr>Современные тенденции в управлении проектами</vt:lpstr>
      <vt:lpstr>Ключевые отличия методологий</vt:lpstr>
      <vt:lpstr>Международные ассоциации и стандарты</vt:lpstr>
      <vt:lpstr>Сильные стороны</vt:lpstr>
      <vt:lpstr>Слабые стороны</vt:lpstr>
      <vt:lpstr>Жизненный цикл проекта  (Waterfall)</vt:lpstr>
      <vt:lpstr>Итерационная разработка (Scrum)</vt:lpstr>
      <vt:lpstr>Программа проектов</vt:lpstr>
      <vt:lpstr>Портфель проектов</vt:lpstr>
      <vt:lpstr>Проектно ориентированная организация</vt:lpstr>
      <vt:lpstr>Субъекты управления </vt:lpstr>
      <vt:lpstr>Заказчик проекта</vt:lpstr>
      <vt:lpstr>Куратор проекта</vt:lpstr>
      <vt:lpstr>Руководитель проекта</vt:lpstr>
      <vt:lpstr>Команда проекта</vt:lpstr>
      <vt:lpstr>Участники проекта  Заинтересованные  стороны</vt:lpstr>
      <vt:lpstr>Участники проекта  и заинтересованные  стороны</vt:lpstr>
      <vt:lpstr>Участники проекта  и заинтересованные  стороны</vt:lpstr>
      <vt:lpstr>Участники проекта  и заинтересованные  стороны</vt:lpstr>
      <vt:lpstr>Проектные роли  SCRUM</vt:lpstr>
      <vt:lpstr>Организационная структура</vt:lpstr>
      <vt:lpstr>Функциональная оргструктура</vt:lpstr>
      <vt:lpstr>Проектная оргструктура</vt:lpstr>
      <vt:lpstr>Матричная оргструктура</vt:lpstr>
      <vt:lpstr>Сравнение организационных структур</vt:lpstr>
      <vt:lpstr>Процессы и функции  управления</vt:lpstr>
      <vt:lpstr>Деловая игра «20 управленческих мероприятий»</vt:lpstr>
      <vt:lpstr>Группы процессов управления проектом</vt:lpstr>
      <vt:lpstr>Взаимосвязь процессов УП и ЖЦ</vt:lpstr>
      <vt:lpstr>Функциональные области</vt:lpstr>
      <vt:lpstr>Инициация проекта Подготовка эффективного старта</vt:lpstr>
      <vt:lpstr>Инициация проекта</vt:lpstr>
      <vt:lpstr>Определение проекта как объекта управления</vt:lpstr>
      <vt:lpstr>Целевые показатели  и критерии успеха проекта</vt:lpstr>
      <vt:lpstr>Целевые показатели и критерии успеха проекта</vt:lpstr>
      <vt:lpstr>Цели и продукт проекта</vt:lpstr>
      <vt:lpstr>Возможная структура Устава проекта</vt:lpstr>
      <vt:lpstr>Деловая игра «Разработка Устава проекта»</vt:lpstr>
      <vt:lpstr>Планирование  проекта</vt:lpstr>
      <vt:lpstr>Процессы планирования  (Waterfall)</vt:lpstr>
      <vt:lpstr>Процессы планирования (Scrum)</vt:lpstr>
      <vt:lpstr>Иерархическая структура продукта проекта</vt:lpstr>
      <vt:lpstr>Алгоритм разработки календарного плана</vt:lpstr>
      <vt:lpstr>Иерархическая структура работ проекта</vt:lpstr>
      <vt:lpstr>Деловая игра «Разработка WBS»</vt:lpstr>
      <vt:lpstr>План проекта по вехам</vt:lpstr>
      <vt:lpstr>Деловая игра «План по вехам»</vt:lpstr>
      <vt:lpstr>Календарное  планирование проекта</vt:lpstr>
      <vt:lpstr>Определение последовательности работ  (сетевая диаграмма)</vt:lpstr>
      <vt:lpstr>Методы оценки длительности операций </vt:lpstr>
      <vt:lpstr>Календарный план проекта  в Microsoft Project</vt:lpstr>
      <vt:lpstr>Планирование и выполнение работ в Scrum</vt:lpstr>
      <vt:lpstr>Метод критического пути</vt:lpstr>
      <vt:lpstr>Расчёт критического пути проекта</vt:lpstr>
      <vt:lpstr>Метод критического пути (пример)</vt:lpstr>
      <vt:lpstr>Общий временной резерв работы</vt:lpstr>
      <vt:lpstr>Свободный временной резерв работы</vt:lpstr>
      <vt:lpstr>Критический путь</vt:lpstr>
      <vt:lpstr>Методы оптимизации календарного плана</vt:lpstr>
      <vt:lpstr>Ресурсное выравнивание</vt:lpstr>
      <vt:lpstr>Контроль исполнения проекта</vt:lpstr>
      <vt:lpstr>Процессы  контроля  проекта</vt:lpstr>
      <vt:lpstr>Принципы построения системы контроля</vt:lpstr>
      <vt:lpstr>Двухнедельный отчет </vt:lpstr>
      <vt:lpstr>Запрос на изменение (вариант)</vt:lpstr>
      <vt:lpstr>Уровни принятия решений</vt:lpstr>
      <vt:lpstr>Завершение проекта</vt:lpstr>
      <vt:lpstr>Процессы завершения проекта</vt:lpstr>
      <vt:lpstr>Итоговый отчет по проекту</vt:lpstr>
      <vt:lpstr>Структура архива проекта (пример)</vt:lpstr>
      <vt:lpstr>Корпоративная система управления проектами</vt:lpstr>
      <vt:lpstr>Система управления проектом</vt:lpstr>
      <vt:lpstr>Типы проектных офисов</vt:lpstr>
      <vt:lpstr>Критические факторы  успеха проекта</vt:lpstr>
      <vt:lpstr>Наиболее часто называемые причины  неудач реализации проектов</vt:lpstr>
      <vt:lpstr>Критические факторы успеха проекта</vt:lpstr>
      <vt:lpstr>СПАСИБО !</vt:lpstr>
      <vt:lpstr>Презентация PowerPoint</vt:lpstr>
    </vt:vector>
  </TitlesOfParts>
  <Company>tekora-k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mdubovik</dc:creator>
  <cp:lastModifiedBy>Ковтуненко Денис Юрьевич</cp:lastModifiedBy>
  <cp:revision>951</cp:revision>
  <cp:lastPrinted>2017-05-04T13:02:21Z</cp:lastPrinted>
  <dcterms:created xsi:type="dcterms:W3CDTF">2003-06-18T08:00:29Z</dcterms:created>
  <dcterms:modified xsi:type="dcterms:W3CDTF">2018-09-14T14:33:44Z</dcterms:modified>
</cp:coreProperties>
</file>