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261" r:id="rId6"/>
    <p:sldId id="268" r:id="rId7"/>
    <p:sldId id="267" r:id="rId8"/>
    <p:sldId id="271" r:id="rId9"/>
    <p:sldId id="272" r:id="rId10"/>
    <p:sldId id="273" r:id="rId11"/>
    <p:sldId id="302" r:id="rId12"/>
    <p:sldId id="303" r:id="rId13"/>
    <p:sldId id="285" r:id="rId14"/>
    <p:sldId id="304" r:id="rId15"/>
    <p:sldId id="305" r:id="rId16"/>
    <p:sldId id="287" r:id="rId17"/>
    <p:sldId id="289" r:id="rId18"/>
    <p:sldId id="264" r:id="rId19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62143" autoAdjust="0"/>
  </p:normalViewPr>
  <p:slideViewPr>
    <p:cSldViewPr>
      <p:cViewPr varScale="1">
        <p:scale>
          <a:sx n="122" d="100"/>
          <a:sy n="122" d="100"/>
        </p:scale>
        <p:origin x="1264" y="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404DC86-C4A2-4431-8DD6-9FF2008DD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46014C-8717-4E76-BDBA-40FAB324FC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F432C-B3EA-4F28-947F-98A525B31E33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AA4584-1940-490E-9610-71FAA666B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ECC1585-4E36-434F-B6EA-01218DD4F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D4034-610A-4777-AE33-593460945F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C8FD7-7324-4708-A9AA-DD998E42C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8EA2591-21A1-457D-82CA-1EAE353C81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0.jpg">
            <a:extLst>
              <a:ext uri="{FF2B5EF4-FFF2-40B4-BE49-F238E27FC236}">
                <a16:creationId xmlns:a16="http://schemas.microsoft.com/office/drawing/2014/main" id="{07455E69-7029-97AA-4AB0-4B5FE400C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355FF28-9E2F-8B91-ABAB-A753F733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9A40-5902-4BC4-BC82-4004F1F7A14D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A6100F-3FCB-DE19-64EF-FEC11FDE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BDD548-F330-6532-0FB0-BE147EE9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12FF-87E2-446B-8832-E3D727E43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22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13611-2C15-7273-DDED-7BF29EF1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2310-E231-4020-ABF0-71E5F6BE1ABF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C681B-00B0-7A9E-6B79-9F8C4EE9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56BA-544C-F21D-5753-D4FD48AF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B4903-11CA-432B-ABA6-D8473A72C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3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85966-3E38-4545-F1D6-CE080C7C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CDD0-868E-4BBC-8AB0-C8E1DFBE5CEE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12DDE-B03A-5547-2E78-522E36A8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40ACF-F076-0BA6-DFFD-F98388CF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2AEF-15B9-4878-A83D-DFDCA54BB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58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>
            <a:extLst>
              <a:ext uri="{FF2B5EF4-FFF2-40B4-BE49-F238E27FC236}">
                <a16:creationId xmlns:a16="http://schemas.microsoft.com/office/drawing/2014/main" id="{0C449952-9801-F3FB-22DD-D66701556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39702"/>
            <a:ext cx="8915400" cy="560406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C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30" y="1285860"/>
            <a:ext cx="9101170" cy="484030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itchFamily="34" charset="0"/>
              </a:defRPr>
            </a:lvl1pPr>
            <a:lvl2pPr marL="0" indent="0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marL="0" indent="358775">
              <a:defRPr sz="2400">
                <a:latin typeface="Arial" pitchFamily="34" charset="0"/>
                <a:cs typeface="Arial" pitchFamily="34" charset="0"/>
              </a:defRPr>
            </a:lvl3pPr>
            <a:lvl4pPr marL="0" indent="358775">
              <a:defRPr sz="2400">
                <a:latin typeface="Arial" pitchFamily="34" charset="0"/>
                <a:cs typeface="Arial" pitchFamily="34" charset="0"/>
              </a:defRPr>
            </a:lvl4pPr>
            <a:lvl5pPr marL="0" indent="358775"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431314D-6C8C-04C8-6211-D6F271D3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36C6-0135-4EC9-8795-BA938F1B772F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6F97EB0-AC77-19DA-5B3F-8AFFD181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657F9A-787B-2142-6F7B-1DD8CB7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27B3B33-1B76-4B65-A667-FB4FF3652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63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5651D-1770-211D-71A1-F91FD1B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CB49-F428-470A-8D4D-033CD78A4992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DDDE6-1EA0-979A-E06D-0C2DBE80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4D8FD-D95C-38D4-B34F-2AFCEE64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7637B-AF43-4AE5-94E5-C9623CD9B9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75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116E4B-DED3-F8E8-3E16-FBF5C5AB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DBB5-FE16-40BB-8709-C1E123E64CDA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AE4BAD4-CD16-0FC7-6953-B3068936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74CC978-1732-655F-68A1-B1D5CD0E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026B-D562-46E3-A0AE-7617142E0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4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09A7224-DCC0-AEE4-7C71-5D9C9613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CBF7-6A94-488F-8E1B-FC4959336AA2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65D3DAF-0EE2-9768-60DD-691F474F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EEF3173-FBCA-B0F1-E3E6-CC065133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6E11-962F-4542-B8C8-93F410DEEF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85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03A2CF7-2904-A7CA-7E1C-16AFD5C1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15F0-0892-4B4D-A41F-BFCB32A3FE49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C3F9E28-DDF1-F76C-24CC-84AD6A8D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B509D6D-8727-B76E-6919-B0B94D8B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7251-3B7E-4258-ABC1-85DBEFA1A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37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D520167-6C8E-DAC9-E30F-E98FF26B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D02B-D054-4CE5-8AC8-63CCAB68CAA4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D5E7CE5-BCB7-8689-2870-7686334B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DF499D9-AA56-CAF9-F14A-0E79997E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BA4F-516E-4BB5-8B6E-E4497E5BC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64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F39C08A-8380-4DDE-22AD-5819AFAD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1F53-31AE-4B29-9007-B48574C8C44E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DB2DF7C-A285-20B1-4C1A-8C5A707C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B00EE41-184C-B7ED-B702-29DBAC21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B361B-5678-4622-B0DE-4E6F0980D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4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4F5D45C-CB42-E9E6-ACC0-956B38BC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AF60-0303-4442-A185-239B93C17C03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CC47766-6457-7CB8-ED5E-CEFA4C7C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F19DE8-F004-9F6E-37CE-118B3A50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1EE4-A0D7-4C44-9F7F-16730279A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0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AD4013C-178D-6378-0FC8-E47E6593FC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C0AF737-D0AE-07BF-7728-5AAFFC1A5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E7000-6670-4C2A-ACC7-B65237C32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AFA70-90CE-4E18-B9CF-8CD91FC6117D}" type="datetimeFigureOut">
              <a:rPr lang="ru-RU"/>
              <a:pPr>
                <a:defRPr/>
              </a:pPr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3F619-1E2A-42A8-BD26-A52BDD145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44D94-8499-4FA8-AFDD-B7010E8A8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2E122B-9A0A-4DE3-A4B8-D9DB92794C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DF5C94-3B6F-4D7B-82FF-515C8363DBC5}"/>
              </a:ext>
            </a:extLst>
          </p:cNvPr>
          <p:cNvSpPr txBox="1">
            <a:spLocks/>
          </p:cNvSpPr>
          <p:nvPr/>
        </p:nvSpPr>
        <p:spPr bwMode="auto">
          <a:xfrm>
            <a:off x="849313" y="2130425"/>
            <a:ext cx="8313737" cy="1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«Разработка встраиваемого видео-плеера для показа рекламы: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клиентская часть»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2D65BC3C-5F45-0CA9-3658-37B67A9E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789363"/>
            <a:ext cx="3889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Выполнил: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Студент гр. 1ИСб-01-2оп-22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Сухарев Евгений Сергеевич</a:t>
            </a:r>
            <a:br>
              <a:rPr lang="ru-RU" altLang="ru-RU" sz="1800" dirty="0">
                <a:latin typeface="+mn-lt"/>
              </a:rPr>
            </a:br>
            <a:r>
              <a:rPr lang="ru-RU" altLang="ru-RU" sz="1800" dirty="0">
                <a:latin typeface="+mn-lt"/>
              </a:rPr>
              <a:t>Руководитель: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д.т.н., профессор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Ершов Евгений Валентинович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085CABBC-5216-22A1-DE6C-D96FBBCF1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06" y="6237312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Череповец,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62BA-162A-421B-BF24-D21FE22C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компонентов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996D0A-8EE2-D416-6272-8BF59444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2276475"/>
            <a:ext cx="1175543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диаграмма, зарисовка, Технический чертеж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92C0D7-01A3-0073-7D83-4CAC97FF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214128"/>
            <a:ext cx="8983329" cy="442974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BD1D3AA-FB18-4E06-65B2-56550E1A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F8B1E9-E7C9-5E98-BE35-4A55C38A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Модульная структура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CDFD-EFBA-73CC-CAA1-F380E4EA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24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1FB9C4-EF2B-9B26-2CA1-77112BA6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9859"/>
            <a:ext cx="5334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9349F-F16E-2C96-30CE-953E46EA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размещения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89485-C71F-2E99-2F56-9E540FD4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21736C-3135-B697-4CED-CEAEADB0E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764982"/>
            <a:ext cx="6102350" cy="3328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6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AEE99-5712-4152-855A-8E44C184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Тестирование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DEE30F1-4FE3-4B07-876E-30F3EA447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03343"/>
              </p:ext>
            </p:extLst>
          </p:nvPr>
        </p:nvGraphicFramePr>
        <p:xfrm>
          <a:off x="704527" y="1052736"/>
          <a:ext cx="8496945" cy="574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32720054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447757586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3943565709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353792887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04550708"/>
                    </a:ext>
                  </a:extLst>
                </a:gridCol>
              </a:tblGrid>
              <a:tr h="5377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Дата и время тестирования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Тестируемое требование из ТЗ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Кто проводил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Способ тестирования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Результаты тестирования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755358"/>
                  </a:ext>
                </a:extLst>
              </a:tr>
              <a:tr h="40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15.10.2025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Загрузка видеоконтента из внешнего сервиса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dirty="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730887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22.10.2025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Автоматический запуск первого видео из списка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Неудача, видео не запускалось при медленном соединении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854737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28.10.2025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dirty="0"/>
                        <a:t>Повторное тестирование запуска видео после доработки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004790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12.11.2025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Постановка на паузу и возобновление воспроизведения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702146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25.11.2025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Переход к следующему видео жестом пролистывания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760289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10.12.2025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Отображение рекламного блока и переход по рекламной ссылке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Неудача, переход по ссылке не открывался в новой вкладке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275109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20.12.2025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Повторное тестирование перехода по рекламной ссылке после доработки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559563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25.12.2025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Постановка отметки «Нравится» и изменение состояния кнопки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339771"/>
                  </a:ext>
                </a:extLst>
              </a:tr>
              <a:tr h="7926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10.01.2026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Подача жалобы на видеоконтент с выбором причины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dirty="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15490"/>
                  </a:ext>
                </a:extLst>
              </a:tr>
            </a:tbl>
          </a:graphicData>
        </a:graphic>
      </p:graphicFrame>
      <p:sp>
        <p:nvSpPr>
          <p:cNvPr id="25665" name="TextBox 3">
            <a:extLst>
              <a:ext uri="{FF2B5EF4-FFF2-40B4-BE49-F238E27FC236}">
                <a16:creationId xmlns:a16="http://schemas.microsoft.com/office/drawing/2014/main" id="{F29C70E2-32DA-D371-C223-099E5660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F0878-F27F-4595-9758-B7E8F030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Выводы</a:t>
            </a: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6F9F2145-7D04-836A-2ED3-BE899E47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285875"/>
            <a:ext cx="9101137" cy="4840288"/>
          </a:xfrm>
        </p:spPr>
        <p:txBody>
          <a:bodyPr/>
          <a:lstStyle/>
          <a:p>
            <a:r>
              <a:rPr lang="ru-RU" dirty="0"/>
              <a:t>В ходе работы была спроектирована клиентская часть видео-плеера «Монетка», предназначенная для воспроизведения видеоконтента с поддержкой рекламных блоков, оценки видео и подачи жалоб на контент. Были проанализированы процессы взаимодействия пользователя с системой, выбраны структуры данных и алгоритмы, а также разработаны UML-диаграммы, отражающие архитектуру и логику работы системы. Результаты тестирования показали корректность функционирования основных механизмов плеера и возможность его использования для обеспечения удобного и функционального просмотра видеоконтента.</a:t>
            </a:r>
            <a:endParaRPr lang="ru-RU" altLang="ru-RU" dirty="0"/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3699663B-54AD-9C30-9090-219652BE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4DDA2-E070-42AC-B99F-268EB9B4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7188"/>
            <a:ext cx="89154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Постановка задачи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3BFA3A1D-B9BD-4534-BD02-0167D3DA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196752"/>
            <a:ext cx="9101137" cy="5184576"/>
          </a:xfrm>
        </p:spPr>
        <p:txBody>
          <a:bodyPr>
            <a:normAutofit/>
          </a:bodyPr>
          <a:lstStyle/>
          <a:p>
            <a:r>
              <a:rPr lang="ru-RU" sz="2000" dirty="0"/>
              <a:t>Заказчиком поставлена задача разработать клиентскую часть видео-плеера «Монетка», предназначенную для воспроизведения видеоконтента с поддержкой рекламных блоков и взаимодействия пользователя с контентом.</a:t>
            </a:r>
          </a:p>
          <a:p>
            <a:r>
              <a:rPr lang="ru-RU" sz="2000" dirty="0"/>
              <a:t>Система должна обеспечивать: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загрузку и воспроизведение видеоконтента из внешнего сервиса;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пользователя с видео: отметки «Нравится», жалобы, управление звуком и навигация;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отображение рекламных блоков и переход по рекламным ссылкам.</a:t>
            </a:r>
          </a:p>
          <a:p>
            <a:r>
              <a:rPr lang="ru-RU" sz="2000" dirty="0"/>
              <a:t>Цель разработки - обеспечить удобный и функциональный интерфейс для просмотра видеоконтента и повысить вовлечённость пользователей платформы.</a:t>
            </a:r>
          </a:p>
          <a:p>
            <a:endParaRPr lang="ru-RU" altLang="ru-RU" sz="2000" dirty="0">
              <a:latin typeface="Roboto"/>
            </a:endParaRPr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id="{D3E005C2-2BF4-5E57-8197-54E7FD77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4522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3FECF-4EB5-412C-AFF6-A2E04950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Аналоги</a:t>
            </a:r>
          </a:p>
        </p:txBody>
      </p:sp>
      <p:sp>
        <p:nvSpPr>
          <p:cNvPr id="7196" name="TextBox 6">
            <a:extLst>
              <a:ext uri="{FF2B5EF4-FFF2-40B4-BE49-F238E27FC236}">
                <a16:creationId xmlns:a16="http://schemas.microsoft.com/office/drawing/2014/main" id="{7790CC41-63EC-6BEB-3846-0386CFA35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63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2052" name="Picture 4" descr="Приложения в Google Play – VK Клипы: короткие видео">
            <a:extLst>
              <a:ext uri="{FF2B5EF4-FFF2-40B4-BE49-F238E27FC236}">
                <a16:creationId xmlns:a16="http://schemas.microsoft.com/office/drawing/2014/main" id="{D3B28B1A-60E0-C961-6A5B-050FDF59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15" y="1988840"/>
            <a:ext cx="2424176" cy="24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appy (приложение) — Википедия">
            <a:extLst>
              <a:ext uri="{FF2B5EF4-FFF2-40B4-BE49-F238E27FC236}">
                <a16:creationId xmlns:a16="http://schemas.microsoft.com/office/drawing/2014/main" id="{04DE456C-C43D-24B2-7774-ABAF3493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21" y="836712"/>
            <a:ext cx="2424176" cy="24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kee - Short Video Community - Apps on Google Play">
            <a:extLst>
              <a:ext uri="{FF2B5EF4-FFF2-40B4-BE49-F238E27FC236}">
                <a16:creationId xmlns:a16="http://schemas.microsoft.com/office/drawing/2014/main" id="{7EC41D77-770E-D35A-8E42-86553607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62" y="3977568"/>
            <a:ext cx="2440694" cy="24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0504B-5C15-446A-803B-ECFF4C76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13" y="439738"/>
            <a:ext cx="6618287" cy="560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Описание используемых средств разработки</a:t>
            </a:r>
          </a:p>
        </p:txBody>
      </p:sp>
      <p:sp>
        <p:nvSpPr>
          <p:cNvPr id="8201" name="TextBox 2">
            <a:extLst>
              <a:ext uri="{FF2B5EF4-FFF2-40B4-BE49-F238E27FC236}">
                <a16:creationId xmlns:a16="http://schemas.microsoft.com/office/drawing/2014/main" id="{6E7CF77F-33EF-4857-AA50-DA477867A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43287"/>
            <a:ext cx="66967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/>
              <a:t>Подход к разработке: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Объектно-ориентированный подход</a:t>
            </a:r>
          </a:p>
          <a:p>
            <a:pPr>
              <a:buNone/>
            </a:pPr>
            <a:r>
              <a:rPr lang="ru-RU" sz="2400" b="1" dirty="0"/>
              <a:t>Модель жизненного цикла: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Agile</a:t>
            </a:r>
            <a:r>
              <a:rPr lang="ru-RU" sz="2400" dirty="0"/>
              <a:t> </a:t>
            </a:r>
            <a:endParaRPr lang="en-US" sz="2400" dirty="0"/>
          </a:p>
          <a:p>
            <a:pPr>
              <a:buNone/>
            </a:pPr>
            <a:r>
              <a:rPr lang="ru-RU" sz="2400" b="1" dirty="0"/>
              <a:t>Платформа:</a:t>
            </a:r>
            <a:endParaRPr lang="en-US" sz="2400" b="1" dirty="0"/>
          </a:p>
          <a:p>
            <a:pPr>
              <a:buNone/>
            </a:pPr>
            <a:r>
              <a:rPr lang="en-US" sz="2400" dirty="0"/>
              <a:t>VS Code</a:t>
            </a:r>
            <a:endParaRPr lang="ru-RU" sz="2400" dirty="0"/>
          </a:p>
        </p:txBody>
      </p:sp>
      <p:sp>
        <p:nvSpPr>
          <p:cNvPr id="8202" name="TextBox 9">
            <a:extLst>
              <a:ext uri="{FF2B5EF4-FFF2-40B4-BE49-F238E27FC236}">
                <a16:creationId xmlns:a16="http://schemas.microsoft.com/office/drawing/2014/main" id="{339CA7FE-41AE-85C2-3ADA-4AE9DB266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074" name="Picture 2" descr="JavaScript — Википедия">
            <a:extLst>
              <a:ext uri="{FF2B5EF4-FFF2-40B4-BE49-F238E27FC236}">
                <a16:creationId xmlns:a16="http://schemas.microsoft.com/office/drawing/2014/main" id="{9607183F-6F67-2F2F-566B-3FF5FEC8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9485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ypeScript Tutorials">
            <a:extLst>
              <a:ext uri="{FF2B5EF4-FFF2-40B4-BE49-F238E27FC236}">
                <a16:creationId xmlns:a16="http://schemas.microsoft.com/office/drawing/2014/main" id="{9F680823-D627-0E1E-812D-90D1657C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25" y="109042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isual Studio Code Web - Desktop App for Mac, Windows (PC) - WebCatalog">
            <a:extLst>
              <a:ext uri="{FF2B5EF4-FFF2-40B4-BE49-F238E27FC236}">
                <a16:creationId xmlns:a16="http://schemas.microsoft.com/office/drawing/2014/main" id="{5531BDC6-14F3-91D8-59A0-B15B282F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3960822"/>
            <a:ext cx="3623056" cy="22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FEA3E-92FD-460D-BCA9-FA577AB8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38" y="439738"/>
            <a:ext cx="6761162" cy="75723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вариантов использования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68AB9B6E-E54C-7ACC-8755-D9BE7DEC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C7B3CE-9DD5-19B0-F114-18B51F3A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10" y="1387157"/>
            <a:ext cx="5707380" cy="4674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623E7-36C0-41D7-8F30-1D11D727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Контекстная диаграмма классов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D6047D56-1770-ED30-CAF8-E087A48F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5" name="Рисунок 4" descr="Изображение выглядит как диаграмма, текст, План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3586C2-F598-F57A-F3D5-28A18634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340768"/>
            <a:ext cx="950505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2E7A7-7405-4EEE-B2F4-3008FF7A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пакетов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9D49466-8FF3-01B4-48D2-FCDD956F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1989138"/>
            <a:ext cx="12819062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D894B573-E7A4-2858-B54A-7C33F4E3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038350"/>
            <a:ext cx="120142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1D2BF323-19F1-2FBF-7D47-E595D675F3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7738" y="2492375"/>
            <a:ext cx="12118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id="{55D46FD6-5CE8-96AD-6F07-5ABFA8BB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7</a:t>
            </a:r>
          </a:p>
        </p:txBody>
      </p:sp>
      <p:pic>
        <p:nvPicPr>
          <p:cNvPr id="4" name="Рисунок 3" descr="Изображение выглядит как текст, снимок экрана, диаграмм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A282C2-14D5-AABB-CBF7-2545C631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8" y="1268760"/>
            <a:ext cx="6068272" cy="48203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B0F699-1029-FCC7-F304-2A4960D33E08}"/>
              </a:ext>
            </a:extLst>
          </p:cNvPr>
          <p:cNvSpPr txBox="1">
            <a:spLocks/>
          </p:cNvSpPr>
          <p:nvPr/>
        </p:nvSpPr>
        <p:spPr bwMode="auto">
          <a:xfrm>
            <a:off x="2792760" y="116632"/>
            <a:ext cx="67551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ru-RU" dirty="0"/>
            </a:br>
            <a:br>
              <a:rPr lang="ru-RU" dirty="0"/>
            </a:br>
            <a:r>
              <a:rPr lang="ru-RU" dirty="0"/>
              <a:t>Исходная диаграмма классов пакета «</a:t>
            </a:r>
            <a:r>
              <a:rPr lang="en-US" dirty="0"/>
              <a:t> </a:t>
            </a:r>
            <a:r>
              <a:rPr lang="en-US" dirty="0" err="1"/>
              <a:t>VideoProcessingService</a:t>
            </a:r>
            <a:r>
              <a:rPr lang="ru-RU" dirty="0"/>
              <a:t>»</a:t>
            </a:r>
          </a:p>
        </p:txBody>
      </p:sp>
      <p:pic>
        <p:nvPicPr>
          <p:cNvPr id="7" name="Рисунок 6" descr="Изображение выглядит как диаграмма, текст, План, Технический чертеж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1A6D88-241E-4E3D-55F9-D14C0FE74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4" y="1412776"/>
            <a:ext cx="9116697" cy="418205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28021B44-7B5A-405D-F4B3-EFDAC419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930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86EC30-7996-516D-542D-60F066D9DDC7}"/>
              </a:ext>
            </a:extLst>
          </p:cNvPr>
          <p:cNvSpPr txBox="1">
            <a:spLocks/>
          </p:cNvSpPr>
          <p:nvPr/>
        </p:nvSpPr>
        <p:spPr bwMode="auto">
          <a:xfrm>
            <a:off x="2144688" y="116632"/>
            <a:ext cx="74032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ru-RU" dirty="0"/>
            </a:br>
            <a:br>
              <a:rPr lang="ru-RU" dirty="0"/>
            </a:br>
            <a:r>
              <a:rPr lang="ru-RU" dirty="0"/>
              <a:t>Детальная диаграмма классов пакета «</a:t>
            </a:r>
            <a:r>
              <a:rPr lang="en-US" dirty="0"/>
              <a:t> </a:t>
            </a:r>
            <a:r>
              <a:rPr lang="en-US" dirty="0" err="1"/>
              <a:t>VideoProcessingService</a:t>
            </a:r>
            <a:r>
              <a:rPr lang="ru-RU" dirty="0"/>
              <a:t>»</a:t>
            </a:r>
          </a:p>
        </p:txBody>
      </p:sp>
      <p:pic>
        <p:nvPicPr>
          <p:cNvPr id="3" name="Рисунок 2" descr="Изображение выглядит как текст, диаграмма, Параллельный, Пла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0A1982-F480-0B07-F9EA-5DBE11C1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526700"/>
            <a:ext cx="7920880" cy="498794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384562F-C461-ED9B-9D3E-D104EFAD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70388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AD831357BAB94BACDA025AF055180B" ma:contentTypeVersion="12" ma:contentTypeDescription="Создание документа." ma:contentTypeScope="" ma:versionID="d1c7a4ada6d7fad9ccb7347b76f6f76b">
  <xsd:schema xmlns:xsd="http://www.w3.org/2001/XMLSchema" xmlns:xs="http://www.w3.org/2001/XMLSchema" xmlns:p="http://schemas.microsoft.com/office/2006/metadata/properties" xmlns:ns2="6655812e-28f2-479e-ba70-43b53cc2a2d2" xmlns:ns3="ac66d4a7-7219-42af-956f-8865d2b91e78" targetNamespace="http://schemas.microsoft.com/office/2006/metadata/properties" ma:root="true" ma:fieldsID="bca05641b69a37e018fd86f5969b12ca" ns2:_="" ns3:_="">
    <xsd:import namespace="6655812e-28f2-479e-ba70-43b53cc2a2d2"/>
    <xsd:import namespace="ac66d4a7-7219-42af-956f-8865d2b91e7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5812e-28f2-479e-ba70-43b53cc2a2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18b14e38-c1c0-4c10-a034-9890b75499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d4a7-7219-42af-956f-8865d2b91e7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2822cf7-dc59-4c5a-a10e-c8ac924eb592}" ma:internalName="TaxCatchAll" ma:showField="CatchAllData" ma:web="ac66d4a7-7219-42af-956f-8865d2b91e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55812e-28f2-479e-ba70-43b53cc2a2d2">
      <Terms xmlns="http://schemas.microsoft.com/office/infopath/2007/PartnerControls"/>
    </lcf76f155ced4ddcb4097134ff3c332f>
    <TaxCatchAll xmlns="ac66d4a7-7219-42af-956f-8865d2b91e78" xsi:nil="true"/>
  </documentManagement>
</p:properties>
</file>

<file path=customXml/itemProps1.xml><?xml version="1.0" encoding="utf-8"?>
<ds:datastoreItem xmlns:ds="http://schemas.openxmlformats.org/officeDocument/2006/customXml" ds:itemID="{7526F934-7520-4709-8141-B123EC7EE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5812e-28f2-479e-ba70-43b53cc2a2d2"/>
    <ds:schemaRef ds:uri="ac66d4a7-7219-42af-956f-8865d2b91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FD1E6F-33A9-437F-B1DF-B7F7D72ED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3FB7B-FC83-4981-89A0-F8F56937DBDE}">
  <ds:schemaRefs>
    <ds:schemaRef ds:uri="http://schemas.microsoft.com/office/2006/metadata/properties"/>
    <ds:schemaRef ds:uri="http://schemas.microsoft.com/office/infopath/2007/PartnerControls"/>
    <ds:schemaRef ds:uri="6655812e-28f2-479e-ba70-43b53cc2a2d2"/>
    <ds:schemaRef ds:uri="ac66d4a7-7219-42af-956f-8865d2b91e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394</Words>
  <Application>Microsoft Macintosh PowerPoint</Application>
  <PresentationFormat>Лист A4 (210x297 мм)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Тема Office</vt:lpstr>
      <vt:lpstr>Презентация PowerPoint</vt:lpstr>
      <vt:lpstr>Постановка задачи</vt:lpstr>
      <vt:lpstr>Аналоги</vt:lpstr>
      <vt:lpstr>Описание используемых средств разработки</vt:lpstr>
      <vt:lpstr>Диаграмма вариантов использования</vt:lpstr>
      <vt:lpstr>Контекстная диаграмма классов</vt:lpstr>
      <vt:lpstr>Диаграмма пакетов</vt:lpstr>
      <vt:lpstr>Презентация PowerPoint</vt:lpstr>
      <vt:lpstr>Презентация PowerPoint</vt:lpstr>
      <vt:lpstr>Диаграмма компонентов</vt:lpstr>
      <vt:lpstr>Модульная структура</vt:lpstr>
      <vt:lpstr>Диаграмма размещения</vt:lpstr>
      <vt:lpstr>Тестирование</vt:lpstr>
      <vt:lpstr>Выводы</vt:lpstr>
      <vt:lpstr>Презентация PowerPoint</vt:lpstr>
    </vt:vector>
  </TitlesOfParts>
  <Company>ГОУ ВПО ЧГУ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Microsoft Office User</cp:lastModifiedBy>
  <cp:revision>216</cp:revision>
  <dcterms:created xsi:type="dcterms:W3CDTF">2010-07-28T13:49:31Z</dcterms:created>
  <dcterms:modified xsi:type="dcterms:W3CDTF">2026-04-14T17:37:04Z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0x0101009CAD831357BAB94BACDA025AF055180B</vt:lpwstr>
  </property>
</Properties>
</file>